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5" r:id="rId1"/>
    <p:sldMasterId id="2147483844" r:id="rId2"/>
    <p:sldMasterId id="2147483846" r:id="rId3"/>
    <p:sldMasterId id="2147483848" r:id="rId4"/>
  </p:sldMasterIdLst>
  <p:notesMasterIdLst>
    <p:notesMasterId r:id="rId40"/>
  </p:notesMasterIdLst>
  <p:handoutMasterIdLst>
    <p:handoutMasterId r:id="rId41"/>
  </p:handoutMasterIdLst>
  <p:sldIdLst>
    <p:sldId id="536" r:id="rId5"/>
    <p:sldId id="406" r:id="rId6"/>
    <p:sldId id="398" r:id="rId7"/>
    <p:sldId id="532" r:id="rId8"/>
    <p:sldId id="518" r:id="rId9"/>
    <p:sldId id="520" r:id="rId10"/>
    <p:sldId id="521" r:id="rId11"/>
    <p:sldId id="522" r:id="rId12"/>
    <p:sldId id="533" r:id="rId13"/>
    <p:sldId id="504" r:id="rId14"/>
    <p:sldId id="519" r:id="rId15"/>
    <p:sldId id="523" r:id="rId16"/>
    <p:sldId id="524" r:id="rId17"/>
    <p:sldId id="525" r:id="rId18"/>
    <p:sldId id="528" r:id="rId19"/>
    <p:sldId id="530" r:id="rId20"/>
    <p:sldId id="408" r:id="rId21"/>
    <p:sldId id="515" r:id="rId22"/>
    <p:sldId id="541" r:id="rId23"/>
    <p:sldId id="499" r:id="rId24"/>
    <p:sldId id="529" r:id="rId25"/>
    <p:sldId id="476" r:id="rId26"/>
    <p:sldId id="481" r:id="rId27"/>
    <p:sldId id="501" r:id="rId28"/>
    <p:sldId id="478" r:id="rId29"/>
    <p:sldId id="483" r:id="rId30"/>
    <p:sldId id="508" r:id="rId31"/>
    <p:sldId id="487" r:id="rId32"/>
    <p:sldId id="510" r:id="rId33"/>
    <p:sldId id="512" r:id="rId34"/>
    <p:sldId id="526" r:id="rId35"/>
    <p:sldId id="517" r:id="rId36"/>
    <p:sldId id="513" r:id="rId37"/>
    <p:sldId id="463" r:id="rId38"/>
    <p:sldId id="535"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73AD"/>
    <a:srgbClr val="45618A"/>
    <a:srgbClr val="9A8348"/>
    <a:srgbClr val="00337A"/>
    <a:srgbClr val="00337F"/>
    <a:srgbClr val="FFFFFF"/>
    <a:srgbClr val="BFBFB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11" autoAdjust="0"/>
  </p:normalViewPr>
  <p:slideViewPr>
    <p:cSldViewPr>
      <p:cViewPr varScale="1">
        <p:scale>
          <a:sx n="71" d="100"/>
          <a:sy n="71" d="100"/>
        </p:scale>
        <p:origin x="-198" y="-90"/>
      </p:cViewPr>
      <p:guideLst>
        <p:guide orient="horz" pos="2160"/>
        <p:guide pos="523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966" y="19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098" tIns="48050" rIns="96098" bIns="48050" rtlCol="0"/>
          <a:lstStyle>
            <a:lvl1pPr algn="l">
              <a:defRPr sz="1300"/>
            </a:lvl1pPr>
          </a:lstStyle>
          <a:p>
            <a:endParaRPr lang="en-US"/>
          </a:p>
        </p:txBody>
      </p:sp>
      <p:sp>
        <p:nvSpPr>
          <p:cNvPr id="3" name="Date Placeholder 2"/>
          <p:cNvSpPr>
            <a:spLocks noGrp="1"/>
          </p:cNvSpPr>
          <p:nvPr>
            <p:ph type="dt" sz="quarter" idx="1"/>
          </p:nvPr>
        </p:nvSpPr>
        <p:spPr>
          <a:xfrm>
            <a:off x="4143587" y="2"/>
            <a:ext cx="3169920" cy="480060"/>
          </a:xfrm>
          <a:prstGeom prst="rect">
            <a:avLst/>
          </a:prstGeom>
        </p:spPr>
        <p:txBody>
          <a:bodyPr vert="horz" lIns="96098" tIns="48050" rIns="96098" bIns="48050" rtlCol="0"/>
          <a:lstStyle>
            <a:lvl1pPr algn="r">
              <a:defRPr sz="1300"/>
            </a:lvl1pPr>
          </a:lstStyle>
          <a:p>
            <a:fld id="{E33CD226-2BBE-464C-8319-DA9EA3E19897}" type="datetimeFigureOut">
              <a:rPr lang="en-US" smtClean="0"/>
              <a:pPr/>
              <a:t>11/1/2013</a:t>
            </a:fld>
            <a:endParaRPr lang="en-US"/>
          </a:p>
        </p:txBody>
      </p:sp>
      <p:sp>
        <p:nvSpPr>
          <p:cNvPr id="4" name="Footer Placeholder 3"/>
          <p:cNvSpPr>
            <a:spLocks noGrp="1"/>
          </p:cNvSpPr>
          <p:nvPr>
            <p:ph type="ftr" sz="quarter" idx="2"/>
          </p:nvPr>
        </p:nvSpPr>
        <p:spPr>
          <a:xfrm>
            <a:off x="0" y="9119476"/>
            <a:ext cx="3169920" cy="480060"/>
          </a:xfrm>
          <a:prstGeom prst="rect">
            <a:avLst/>
          </a:prstGeom>
        </p:spPr>
        <p:txBody>
          <a:bodyPr vert="horz" lIns="96098" tIns="48050" rIns="96098" bIns="4805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0060"/>
          </a:xfrm>
          <a:prstGeom prst="rect">
            <a:avLst/>
          </a:prstGeom>
        </p:spPr>
        <p:txBody>
          <a:bodyPr vert="horz" lIns="96098" tIns="48050" rIns="96098" bIns="48050" rtlCol="0" anchor="b"/>
          <a:lstStyle>
            <a:lvl1pPr algn="r">
              <a:defRPr sz="1300"/>
            </a:lvl1pPr>
          </a:lstStyle>
          <a:p>
            <a:fld id="{473A8492-D557-4F0A-B248-DF2E6147FE13}" type="slidenum">
              <a:rPr lang="en-US" smtClean="0"/>
              <a:pPr/>
              <a:t>‹#›</a:t>
            </a:fld>
            <a:endParaRPr lang="en-US"/>
          </a:p>
        </p:txBody>
      </p:sp>
    </p:spTree>
    <p:extLst>
      <p:ext uri="{BB962C8B-B14F-4D97-AF65-F5344CB8AC3E}">
        <p14:creationId xmlns:p14="http://schemas.microsoft.com/office/powerpoint/2010/main" val="29782513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098" tIns="48050" rIns="96098" bIns="48050" rtlCol="0"/>
          <a:lstStyle>
            <a:lvl1pPr algn="l">
              <a:defRPr sz="1300"/>
            </a:lvl1pPr>
          </a:lstStyle>
          <a:p>
            <a:endParaRPr lang="en-US"/>
          </a:p>
        </p:txBody>
      </p:sp>
      <p:sp>
        <p:nvSpPr>
          <p:cNvPr id="3" name="Date Placeholder 2"/>
          <p:cNvSpPr>
            <a:spLocks noGrp="1"/>
          </p:cNvSpPr>
          <p:nvPr>
            <p:ph type="dt" idx="1"/>
          </p:nvPr>
        </p:nvSpPr>
        <p:spPr>
          <a:xfrm>
            <a:off x="4143587" y="2"/>
            <a:ext cx="3169920" cy="480060"/>
          </a:xfrm>
          <a:prstGeom prst="rect">
            <a:avLst/>
          </a:prstGeom>
        </p:spPr>
        <p:txBody>
          <a:bodyPr vert="horz" lIns="96098" tIns="48050" rIns="96098" bIns="48050" rtlCol="0"/>
          <a:lstStyle>
            <a:lvl1pPr algn="r">
              <a:defRPr sz="1300"/>
            </a:lvl1pPr>
          </a:lstStyle>
          <a:p>
            <a:fld id="{31CF769A-81F8-4D34-9713-78D23A0F380C}" type="datetimeFigureOut">
              <a:rPr lang="en-US" smtClean="0"/>
              <a:pPr/>
              <a:t>11/1/2013</a:t>
            </a:fld>
            <a:endParaRPr lang="en-US"/>
          </a:p>
        </p:txBody>
      </p:sp>
      <p:sp>
        <p:nvSpPr>
          <p:cNvPr id="4" name="Slide Image Placeholder 3"/>
          <p:cNvSpPr>
            <a:spLocks noGrp="1" noRot="1" noChangeAspect="1"/>
          </p:cNvSpPr>
          <p:nvPr>
            <p:ph type="sldImg" idx="2"/>
          </p:nvPr>
        </p:nvSpPr>
        <p:spPr>
          <a:xfrm>
            <a:off x="1258888" y="722313"/>
            <a:ext cx="4799012" cy="3598862"/>
          </a:xfrm>
          <a:prstGeom prst="rect">
            <a:avLst/>
          </a:prstGeom>
          <a:noFill/>
          <a:ln w="12700">
            <a:solidFill>
              <a:prstClr val="black"/>
            </a:solidFill>
          </a:ln>
        </p:spPr>
        <p:txBody>
          <a:bodyPr vert="horz" lIns="96098" tIns="48050" rIns="96098" bIns="48050" rtlCol="0" anchor="ctr"/>
          <a:lstStyle/>
          <a:p>
            <a:endParaRPr lang="en-US"/>
          </a:p>
        </p:txBody>
      </p:sp>
      <p:sp>
        <p:nvSpPr>
          <p:cNvPr id="5" name="Notes Placeholder 4"/>
          <p:cNvSpPr>
            <a:spLocks noGrp="1"/>
          </p:cNvSpPr>
          <p:nvPr>
            <p:ph type="body" sz="quarter" idx="3"/>
          </p:nvPr>
        </p:nvSpPr>
        <p:spPr>
          <a:xfrm>
            <a:off x="731521" y="4560572"/>
            <a:ext cx="5852160" cy="4320540"/>
          </a:xfrm>
          <a:prstGeom prst="rect">
            <a:avLst/>
          </a:prstGeom>
        </p:spPr>
        <p:txBody>
          <a:bodyPr vert="horz" lIns="96098" tIns="48050" rIns="96098" bIns="480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0060"/>
          </a:xfrm>
          <a:prstGeom prst="rect">
            <a:avLst/>
          </a:prstGeom>
        </p:spPr>
        <p:txBody>
          <a:bodyPr vert="horz" lIns="96098" tIns="48050" rIns="96098" bIns="4805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6"/>
            <a:ext cx="3169920" cy="480060"/>
          </a:xfrm>
          <a:prstGeom prst="rect">
            <a:avLst/>
          </a:prstGeom>
        </p:spPr>
        <p:txBody>
          <a:bodyPr vert="horz" lIns="96098" tIns="48050" rIns="96098" bIns="48050" rtlCol="0" anchor="b"/>
          <a:lstStyle>
            <a:lvl1pPr algn="r">
              <a:defRPr sz="1300"/>
            </a:lvl1pPr>
          </a:lstStyle>
          <a:p>
            <a:fld id="{DFC9E089-A09F-430F-A87B-0AD11E6F3390}" type="slidenum">
              <a:rPr lang="en-US" smtClean="0"/>
              <a:pPr/>
              <a:t>‹#›</a:t>
            </a:fld>
            <a:endParaRPr lang="en-US"/>
          </a:p>
        </p:txBody>
      </p:sp>
    </p:spTree>
    <p:extLst>
      <p:ext uri="{BB962C8B-B14F-4D97-AF65-F5344CB8AC3E}">
        <p14:creationId xmlns:p14="http://schemas.microsoft.com/office/powerpoint/2010/main" val="35153778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480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16</a:t>
            </a:fld>
            <a:endParaRPr lang="en-US" dirty="0"/>
          </a:p>
        </p:txBody>
      </p:sp>
    </p:spTree>
    <p:extLst>
      <p:ext uri="{BB962C8B-B14F-4D97-AF65-F5344CB8AC3E}">
        <p14:creationId xmlns:p14="http://schemas.microsoft.com/office/powerpoint/2010/main" val="33918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368" lvl="2"/>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95561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50613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28100E6B-D7FF-4886-BAD7-1B483D7CFAFD}" type="slidenum">
              <a:rPr lang="en-US" smtClean="0"/>
              <a:t>19</a:t>
            </a:fld>
            <a:endParaRPr lang="en-US"/>
          </a:p>
        </p:txBody>
      </p:sp>
    </p:spTree>
    <p:extLst>
      <p:ext uri="{BB962C8B-B14F-4D97-AF65-F5344CB8AC3E}">
        <p14:creationId xmlns:p14="http://schemas.microsoft.com/office/powerpoint/2010/main" val="60430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33918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C9E089-A09F-430F-A87B-0AD11E6F3390}" type="slidenum">
              <a:rPr lang="en-US" smtClean="0">
                <a:solidFill>
                  <a:prstClr val="black"/>
                </a:solidFill>
              </a:rPr>
              <a:pPr/>
              <a:t>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396" lvl="2" indent="0">
              <a:buFontTx/>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55617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22</a:t>
            </a:fld>
            <a:endParaRPr lang="en-US"/>
          </a:p>
        </p:txBody>
      </p:sp>
    </p:spTree>
    <p:extLst>
      <p:ext uri="{BB962C8B-B14F-4D97-AF65-F5344CB8AC3E}">
        <p14:creationId xmlns:p14="http://schemas.microsoft.com/office/powerpoint/2010/main" val="3777656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t>23</a:t>
            </a:fld>
            <a:endParaRPr lang="en-US"/>
          </a:p>
        </p:txBody>
      </p:sp>
    </p:spTree>
    <p:extLst>
      <p:ext uri="{BB962C8B-B14F-4D97-AF65-F5344CB8AC3E}">
        <p14:creationId xmlns:p14="http://schemas.microsoft.com/office/powerpoint/2010/main" val="1038008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24</a:t>
            </a:fld>
            <a:endParaRPr lang="en-US"/>
          </a:p>
        </p:txBody>
      </p:sp>
    </p:spTree>
    <p:extLst>
      <p:ext uri="{BB962C8B-B14F-4D97-AF65-F5344CB8AC3E}">
        <p14:creationId xmlns:p14="http://schemas.microsoft.com/office/powerpoint/2010/main" val="3596580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25</a:t>
            </a:fld>
            <a:endParaRPr lang="en-US"/>
          </a:p>
        </p:txBody>
      </p:sp>
    </p:spTree>
    <p:extLst>
      <p:ext uri="{BB962C8B-B14F-4D97-AF65-F5344CB8AC3E}">
        <p14:creationId xmlns:p14="http://schemas.microsoft.com/office/powerpoint/2010/main" val="367943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26</a:t>
            </a:fld>
            <a:endParaRPr lang="en-US"/>
          </a:p>
        </p:txBody>
      </p:sp>
    </p:spTree>
    <p:extLst>
      <p:ext uri="{BB962C8B-B14F-4D97-AF65-F5344CB8AC3E}">
        <p14:creationId xmlns:p14="http://schemas.microsoft.com/office/powerpoint/2010/main" val="2605010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27</a:t>
            </a:fld>
            <a:endParaRPr lang="en-US"/>
          </a:p>
        </p:txBody>
      </p:sp>
    </p:spTree>
    <p:extLst>
      <p:ext uri="{BB962C8B-B14F-4D97-AF65-F5344CB8AC3E}">
        <p14:creationId xmlns:p14="http://schemas.microsoft.com/office/powerpoint/2010/main" val="327419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FC9E089-A09F-430F-A87B-0AD11E6F3390}" type="slidenum">
              <a:rPr lang="en-US" smtClean="0"/>
              <a:pPr/>
              <a:t>28</a:t>
            </a:fld>
            <a:endParaRPr lang="en-US"/>
          </a:p>
        </p:txBody>
      </p:sp>
    </p:spTree>
    <p:extLst>
      <p:ext uri="{BB962C8B-B14F-4D97-AF65-F5344CB8AC3E}">
        <p14:creationId xmlns:p14="http://schemas.microsoft.com/office/powerpoint/2010/main" val="31592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8518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284637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8463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284637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000912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90" indent="-171390">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75377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84445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2" indent="-171412">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2" indent="-171412">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2" indent="-171412">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2" indent="-171412">
              <a:buFont typeface="Wingdings" pitchFamily="2" charset="2"/>
              <a:buChar char="§"/>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p>
        </p:txBody>
      </p:sp>
      <p:sp>
        <p:nvSpPr>
          <p:cNvPr id="4" name="Slide Number Placeholder 3"/>
          <p:cNvSpPr>
            <a:spLocks noGrp="1"/>
          </p:cNvSpPr>
          <p:nvPr>
            <p:ph type="sldNum" sz="quarter" idx="10"/>
          </p:nvPr>
        </p:nvSpPr>
        <p:spPr/>
        <p:txBody>
          <a:bodyPr/>
          <a:lstStyle/>
          <a:p>
            <a:fld id="{7AA7C33A-F368-4314-80E6-9804D05A99A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933551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4"/>
          <p:cNvPicPr>
            <a:picLocks noChangeAspect="1" noChangeArrowheads="1"/>
          </p:cNvPicPr>
          <p:nvPr userDrawn="1"/>
        </p:nvPicPr>
        <p:blipFill>
          <a:blip r:embed="rId2" cstate="screen">
            <a:clrChange>
              <a:clrFrom>
                <a:srgbClr val="36639B"/>
              </a:clrFrom>
              <a:clrTo>
                <a:srgbClr val="36639B">
                  <a:alpha val="0"/>
                </a:srgbClr>
              </a:clrTo>
            </a:clrChange>
            <a:extLst>
              <a:ext uri="{28A0092B-C50C-407E-A947-70E740481C1C}">
                <a14:useLocalDpi xmlns:a14="http://schemas.microsoft.com/office/drawing/2010/main"/>
              </a:ext>
            </a:extLst>
          </a:blip>
          <a:srcRect/>
          <a:stretch>
            <a:fillRect/>
          </a:stretch>
        </p:blipFill>
        <p:spPr bwMode="auto">
          <a:xfrm>
            <a:off x="45720" y="6019800"/>
            <a:ext cx="722425" cy="734268"/>
          </a:xfrm>
          <a:prstGeom prst="rect">
            <a:avLst/>
          </a:prstGeom>
          <a:noFill/>
          <a:ln w="9525">
            <a:noFill/>
            <a:miter lim="800000"/>
            <a:headEnd/>
            <a:tailEnd/>
          </a:ln>
        </p:spPr>
      </p:pic>
    </p:spTree>
    <p:extLst>
      <p:ext uri="{BB962C8B-B14F-4D97-AF65-F5344CB8AC3E}">
        <p14:creationId xmlns:p14="http://schemas.microsoft.com/office/powerpoint/2010/main" val="19137880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itchFamily="2" charset="2"/>
              <a:buChar char="§"/>
              <a:defRPr>
                <a:solidFill>
                  <a:schemeClr val="bg1"/>
                </a:solidFill>
              </a:defRPr>
            </a:lvl1pPr>
            <a:lvl2pPr marL="914400" indent="-457200">
              <a:buFont typeface="Wingdings" pitchFamily="2" charset="2"/>
              <a:buChar char="§"/>
              <a:defRPr>
                <a:solidFill>
                  <a:schemeClr val="bg1"/>
                </a:solidFill>
              </a:defRPr>
            </a:lvl2pPr>
            <a:lvl3pPr marL="1257300" indent="-342900">
              <a:buFont typeface="Wingdings" pitchFamily="2" charset="2"/>
              <a:buChar char="§"/>
              <a:defRPr>
                <a:solidFill>
                  <a:schemeClr val="bg1"/>
                </a:solidFill>
              </a:defRPr>
            </a:lvl3pPr>
            <a:lvl4pPr marL="1714500" indent="-342900">
              <a:buFont typeface="Wingdings" pitchFamily="2" charset="2"/>
              <a:buChar char="§"/>
              <a:defRPr>
                <a:solidFill>
                  <a:schemeClr val="bg1"/>
                </a:solidFill>
              </a:defRPr>
            </a:lvl4pPr>
            <a:lvl5pPr marL="2171700" indent="-342900">
              <a:buFont typeface="Wingdings" pitchFamily="2" charset="2"/>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1"/>
                </a:solidFill>
              </a:defRPr>
            </a:lvl1pPr>
          </a:lstStyle>
          <a:p>
            <a:fld id="{9BF1074F-113E-4400-BB97-240B3A8419BD}" type="slidenum">
              <a:rPr lang="en-US" smtClean="0">
                <a:solidFill>
                  <a:srgbClr val="FFFFFF"/>
                </a:solidFill>
              </a:rPr>
              <a:pPr/>
              <a:t>‹#›</a:t>
            </a:fld>
            <a:endParaRPr lang="en-US">
              <a:solidFill>
                <a:srgbClr val="FFFFFF"/>
              </a:solidFill>
            </a:endParaRPr>
          </a:p>
        </p:txBody>
      </p:sp>
      <p:pic>
        <p:nvPicPr>
          <p:cNvPr id="6" name="Picture 4"/>
          <p:cNvPicPr>
            <a:picLocks noChangeAspect="1" noChangeArrowheads="1"/>
          </p:cNvPicPr>
          <p:nvPr userDrawn="1"/>
        </p:nvPicPr>
        <p:blipFill>
          <a:blip r:embed="rId2" cstate="screen">
            <a:clrChange>
              <a:clrFrom>
                <a:srgbClr val="36639B"/>
              </a:clrFrom>
              <a:clrTo>
                <a:srgbClr val="36639B">
                  <a:alpha val="0"/>
                </a:srgbClr>
              </a:clrTo>
            </a:clrChange>
            <a:extLst>
              <a:ext uri="{28A0092B-C50C-407E-A947-70E740481C1C}">
                <a14:useLocalDpi xmlns:a14="http://schemas.microsoft.com/office/drawing/2010/main"/>
              </a:ext>
            </a:extLst>
          </a:blip>
          <a:srcRect/>
          <a:stretch>
            <a:fillRect/>
          </a:stretch>
        </p:blipFill>
        <p:spPr bwMode="auto">
          <a:xfrm>
            <a:off x="45720" y="6019800"/>
            <a:ext cx="722425" cy="734268"/>
          </a:xfrm>
          <a:prstGeom prst="rect">
            <a:avLst/>
          </a:prstGeom>
          <a:noFill/>
          <a:ln w="9525">
            <a:noFill/>
            <a:miter lim="800000"/>
            <a:headEnd/>
            <a:tailEnd/>
          </a:ln>
        </p:spPr>
      </p:pic>
    </p:spTree>
    <p:extLst>
      <p:ext uri="{BB962C8B-B14F-4D97-AF65-F5344CB8AC3E}">
        <p14:creationId xmlns:p14="http://schemas.microsoft.com/office/powerpoint/2010/main" val="27754639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pic>
        <p:nvPicPr>
          <p:cNvPr id="4" name="Picture 4"/>
          <p:cNvPicPr>
            <a:picLocks noChangeAspect="1" noChangeArrowheads="1"/>
          </p:cNvPicPr>
          <p:nvPr userDrawn="1"/>
        </p:nvPicPr>
        <p:blipFill>
          <a:blip r:embed="rId2" cstate="screen">
            <a:clrChange>
              <a:clrFrom>
                <a:srgbClr val="36639B"/>
              </a:clrFrom>
              <a:clrTo>
                <a:srgbClr val="36639B">
                  <a:alpha val="0"/>
                </a:srgbClr>
              </a:clrTo>
            </a:clrChange>
            <a:extLst>
              <a:ext uri="{28A0092B-C50C-407E-A947-70E740481C1C}">
                <a14:useLocalDpi xmlns:a14="http://schemas.microsoft.com/office/drawing/2010/main"/>
              </a:ext>
            </a:extLst>
          </a:blip>
          <a:srcRect/>
          <a:stretch>
            <a:fillRect/>
          </a:stretch>
        </p:blipFill>
        <p:spPr bwMode="auto">
          <a:xfrm>
            <a:off x="45720" y="6019800"/>
            <a:ext cx="722425" cy="734268"/>
          </a:xfrm>
          <a:prstGeom prst="rect">
            <a:avLst/>
          </a:prstGeom>
          <a:noFill/>
          <a:ln w="9525">
            <a:noFill/>
            <a:miter lim="800000"/>
            <a:headEnd/>
            <a:tailEnd/>
          </a:ln>
        </p:spPr>
      </p:pic>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685800"/>
          </a:xfrm>
        </p:spPr>
        <p:txBody>
          <a:bodyPr>
            <a:normAutofit/>
          </a:bodyPr>
          <a:lstStyle>
            <a:lvl1pPr>
              <a:defRPr sz="2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1713634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802750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1"/>
                </a:solidFill>
              </a:defRPr>
            </a:lvl1pPr>
          </a:lstStyle>
          <a:p>
            <a:fld id="{9BF1074F-113E-4400-BB97-240B3A8419B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796" r:id="rId1"/>
    <p:sldLayoutId id="2147483836" r:id="rId2"/>
    <p:sldLayoutId id="2147483837" r:id="rId3"/>
    <p:sldLayoutId id="2147483843" r:id="rId4"/>
  </p:sldLayoutIdLst>
  <p:timing>
    <p:tnLst>
      <p:par>
        <p:cTn id="1" dur="indefinite" restart="never" nodeType="tmRoot"/>
      </p:par>
    </p:tnLst>
  </p:timing>
  <p:hf hdr="0" ftr="0" dt="0"/>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2"/>
                </a:solidFill>
              </a:defRPr>
            </a:lvl1p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773A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bg2"/>
                </a:solidFill>
              </a:defRPr>
            </a:lvl1pPr>
          </a:lstStyle>
          <a:p>
            <a:fld id="{9BF1074F-113E-4400-BB97-240B3A8419BD}" type="slidenum">
              <a:rPr lang="en-US" smtClean="0">
                <a:solidFill>
                  <a:srgbClr val="BFCCDF"/>
                </a:solidFill>
              </a:rPr>
              <a:pPr/>
              <a:t>‹#›</a:t>
            </a:fld>
            <a:endParaRPr lang="en-US" dirty="0">
              <a:solidFill>
                <a:srgbClr val="BFCCDF"/>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0E2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10400" y="64936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1074F-113E-4400-BB97-240B3A8419B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83618752"/>
      </p:ext>
    </p:extLst>
  </p:cSld>
  <p:clrMap bg1="lt1" tx1="dk1" bg2="lt2" tx2="dk2" accent1="accent1" accent2="accent2" accent3="accent3" accent4="accent4" accent5="accent5" accent6="accent6" hlink="hlink" folHlink="folHlink"/>
  <p:sldLayoutIdLst>
    <p:sldLayoutId id="2147483849" r:id="rId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3998" cy="6857999"/>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575" y="-1"/>
            <a:ext cx="9144000" cy="6858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67" y="2636520"/>
            <a:ext cx="1527770" cy="1554480"/>
          </a:xfrm>
          <a:prstGeom prst="rect">
            <a:avLst/>
          </a:prstGeom>
        </p:spPr>
      </p:pic>
      <p:sp>
        <p:nvSpPr>
          <p:cNvPr id="7" name="Title 1"/>
          <p:cNvSpPr>
            <a:spLocks noGrp="1"/>
          </p:cNvSpPr>
          <p:nvPr>
            <p:ph type="ctrTitle"/>
          </p:nvPr>
        </p:nvSpPr>
        <p:spPr>
          <a:xfrm>
            <a:off x="1967912" y="2260841"/>
            <a:ext cx="6337888" cy="2329720"/>
          </a:xfrm>
        </p:spPr>
        <p:txBody>
          <a:bodyPr>
            <a:noAutofit/>
          </a:bodyPr>
          <a:lstStyle/>
          <a:p>
            <a:r>
              <a:rPr lang="en-US" sz="2800" dirty="0">
                <a:solidFill>
                  <a:srgbClr val="45618A"/>
                </a:solidFill>
                <a:latin typeface="+mn-lt"/>
              </a:rPr>
              <a:t>How to develop a </a:t>
            </a:r>
            <a:br>
              <a:rPr lang="en-US" sz="2800" dirty="0">
                <a:solidFill>
                  <a:srgbClr val="45618A"/>
                </a:solidFill>
                <a:latin typeface="+mn-lt"/>
              </a:rPr>
            </a:br>
            <a:r>
              <a:rPr lang="en-US" sz="2800" dirty="0">
                <a:solidFill>
                  <a:srgbClr val="45618A"/>
                </a:solidFill>
                <a:latin typeface="+mn-lt"/>
              </a:rPr>
              <a:t>consistent and intelligent approach to measuring the performance </a:t>
            </a:r>
            <a:br>
              <a:rPr lang="en-US" sz="2800" dirty="0">
                <a:solidFill>
                  <a:srgbClr val="45618A"/>
                </a:solidFill>
                <a:latin typeface="+mn-lt"/>
              </a:rPr>
            </a:br>
            <a:r>
              <a:rPr lang="en-US" sz="2800" dirty="0">
                <a:solidFill>
                  <a:srgbClr val="45618A"/>
                </a:solidFill>
                <a:latin typeface="+mn-lt"/>
              </a:rPr>
              <a:t>of your department</a:t>
            </a:r>
            <a:endParaRPr lang="en-US" sz="2800" dirty="0">
              <a:solidFill>
                <a:srgbClr val="45618A"/>
              </a:solidFill>
              <a:latin typeface="+mn-lt"/>
              <a:ea typeface="+mn-ea"/>
              <a:cs typeface="+mn-cs"/>
            </a:endParaRPr>
          </a:p>
        </p:txBody>
      </p:sp>
      <p:sp>
        <p:nvSpPr>
          <p:cNvPr id="10" name="Subtitle 2"/>
          <p:cNvSpPr>
            <a:spLocks noGrp="1"/>
          </p:cNvSpPr>
          <p:nvPr>
            <p:ph type="subTitle" idx="1"/>
          </p:nvPr>
        </p:nvSpPr>
        <p:spPr>
          <a:xfrm>
            <a:off x="1967912" y="4800600"/>
            <a:ext cx="7315200" cy="1219200"/>
          </a:xfrm>
        </p:spPr>
        <p:txBody>
          <a:bodyPr>
            <a:normAutofit/>
          </a:bodyPr>
          <a:lstStyle/>
          <a:p>
            <a:pPr algn="l"/>
            <a:r>
              <a:rPr lang="en-US" sz="1800" dirty="0">
                <a:solidFill>
                  <a:srgbClr val="164883"/>
                </a:solidFill>
              </a:rPr>
              <a:t>Scottsdale Performance Management Team</a:t>
            </a:r>
          </a:p>
          <a:p>
            <a:pPr algn="l"/>
            <a:r>
              <a:rPr lang="en-US" sz="1800" dirty="0">
                <a:solidFill>
                  <a:srgbClr val="164883"/>
                </a:solidFill>
              </a:rPr>
              <a:t>http://citylink.ci.scottsdale.az.us/Toolbox/PerfMgmt</a:t>
            </a:r>
          </a:p>
          <a:p>
            <a:pPr algn="l"/>
            <a:r>
              <a:rPr lang="en-US" sz="1800" dirty="0">
                <a:solidFill>
                  <a:srgbClr val="164883"/>
                </a:solidFill>
              </a:rPr>
              <a:t>http://</a:t>
            </a:r>
            <a:r>
              <a:rPr lang="en-US" sz="1800" dirty="0" smtClean="0">
                <a:solidFill>
                  <a:srgbClr val="164883"/>
                </a:solidFill>
              </a:rPr>
              <a:t>www.scottsdaleaz.gov/departments/citymanager/performance</a:t>
            </a:r>
            <a:endParaRPr lang="en-US" sz="1800" dirty="0">
              <a:solidFill>
                <a:srgbClr val="164883"/>
              </a:solidFill>
            </a:endParaRPr>
          </a:p>
        </p:txBody>
      </p:sp>
    </p:spTree>
    <p:extLst>
      <p:ext uri="{BB962C8B-B14F-4D97-AF65-F5344CB8AC3E}">
        <p14:creationId xmlns:p14="http://schemas.microsoft.com/office/powerpoint/2010/main" val="4162525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23001"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Input</a:t>
            </a:r>
          </a:p>
          <a:p>
            <a:pPr algn="ctr"/>
            <a:r>
              <a:rPr lang="en-US" sz="1400" dirty="0" smtClean="0">
                <a:solidFill>
                  <a:srgbClr val="000000"/>
                </a:solidFill>
              </a:rPr>
              <a:t>Amount of resources used (or available) to provide services</a:t>
            </a:r>
            <a:endParaRPr lang="en-US" sz="1400" dirty="0">
              <a:solidFill>
                <a:srgbClr val="000000"/>
              </a:solidFill>
            </a:endParaRPr>
          </a:p>
        </p:txBody>
      </p:sp>
      <p:sp>
        <p:nvSpPr>
          <p:cNvPr id="6" name="Rounded Rectangle 5"/>
          <p:cNvSpPr/>
          <p:nvPr/>
        </p:nvSpPr>
        <p:spPr>
          <a:xfrm>
            <a:off x="3566171"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Output</a:t>
            </a:r>
          </a:p>
          <a:p>
            <a:pPr algn="ctr"/>
            <a:r>
              <a:rPr lang="en-US" sz="1400" dirty="0" smtClean="0">
                <a:solidFill>
                  <a:srgbClr val="000000"/>
                </a:solidFill>
              </a:rPr>
              <a:t>Amount of work produced or services delivered</a:t>
            </a:r>
            <a:endParaRPr lang="en-US" sz="1400" dirty="0">
              <a:solidFill>
                <a:srgbClr val="000000"/>
              </a:solidFill>
            </a:endParaRPr>
          </a:p>
        </p:txBody>
      </p:sp>
      <p:sp>
        <p:nvSpPr>
          <p:cNvPr id="8" name="Rounded Rectangle 7"/>
          <p:cNvSpPr/>
          <p:nvPr/>
        </p:nvSpPr>
        <p:spPr>
          <a:xfrm>
            <a:off x="6309341"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Outcome</a:t>
            </a:r>
          </a:p>
          <a:p>
            <a:pPr algn="ctr"/>
            <a:r>
              <a:rPr lang="en-US" sz="1400" dirty="0" smtClean="0">
                <a:solidFill>
                  <a:srgbClr val="000000"/>
                </a:solidFill>
              </a:rPr>
              <a:t>The desired end result that demonstrates the impact of the services delivered</a:t>
            </a:r>
            <a:endParaRPr lang="en-US" sz="1400" dirty="0">
              <a:solidFill>
                <a:srgbClr val="000000"/>
              </a:solidFill>
            </a:endParaRPr>
          </a:p>
        </p:txBody>
      </p:sp>
      <p:sp>
        <p:nvSpPr>
          <p:cNvPr id="9" name="Rounded Rectangle 8"/>
          <p:cNvSpPr/>
          <p:nvPr/>
        </p:nvSpPr>
        <p:spPr>
          <a:xfrm>
            <a:off x="2194586"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Efficiency</a:t>
            </a:r>
          </a:p>
          <a:p>
            <a:pPr algn="ctr"/>
            <a:r>
              <a:rPr lang="en-US" sz="1400" dirty="0" smtClean="0">
                <a:solidFill>
                  <a:srgbClr val="000000"/>
                </a:solidFill>
              </a:rPr>
              <a:t>Amount of work done per amount of resources used</a:t>
            </a:r>
            <a:endParaRPr lang="en-US" sz="1400" dirty="0">
              <a:solidFill>
                <a:srgbClr val="000000"/>
              </a:solidFill>
            </a:endParaRPr>
          </a:p>
        </p:txBody>
      </p:sp>
      <p:sp>
        <p:nvSpPr>
          <p:cNvPr id="10" name="Rounded Rectangle 9"/>
          <p:cNvSpPr/>
          <p:nvPr/>
        </p:nvSpPr>
        <p:spPr>
          <a:xfrm>
            <a:off x="3566171"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Productivity</a:t>
            </a:r>
          </a:p>
          <a:p>
            <a:pPr algn="ctr"/>
            <a:r>
              <a:rPr lang="en-US" sz="1400" dirty="0" smtClean="0">
                <a:solidFill>
                  <a:srgbClr val="000000"/>
                </a:solidFill>
              </a:rPr>
              <a:t>Amount of quality work done per amount of resources used</a:t>
            </a:r>
            <a:endParaRPr lang="en-US" sz="1400" dirty="0">
              <a:solidFill>
                <a:srgbClr val="000000"/>
              </a:solidFill>
            </a:endParaRPr>
          </a:p>
        </p:txBody>
      </p:sp>
      <p:sp>
        <p:nvSpPr>
          <p:cNvPr id="11" name="Rounded Rectangle 10"/>
          <p:cNvSpPr/>
          <p:nvPr/>
        </p:nvSpPr>
        <p:spPr>
          <a:xfrm>
            <a:off x="4937756"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Effectiveness</a:t>
            </a:r>
          </a:p>
          <a:p>
            <a:pPr algn="ctr"/>
            <a:r>
              <a:rPr lang="en-US" sz="1400" dirty="0" smtClean="0">
                <a:solidFill>
                  <a:srgbClr val="000000"/>
                </a:solidFill>
              </a:rPr>
              <a:t>Amount of achieved results, or the level of quality relative to the amount of work done</a:t>
            </a:r>
            <a:endParaRPr lang="en-US" sz="1400" dirty="0">
              <a:solidFill>
                <a:srgbClr val="000000"/>
              </a:solidFill>
            </a:endParaRPr>
          </a:p>
        </p:txBody>
      </p:sp>
      <p:sp>
        <p:nvSpPr>
          <p:cNvPr id="12" name="Rounded Rectangle 11"/>
          <p:cNvSpPr/>
          <p:nvPr/>
        </p:nvSpPr>
        <p:spPr>
          <a:xfrm>
            <a:off x="3566171"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Cost-Effectiveness</a:t>
            </a:r>
          </a:p>
          <a:p>
            <a:pPr algn="ctr"/>
            <a:r>
              <a:rPr lang="en-US" sz="1400" dirty="0" smtClean="0">
                <a:solidFill>
                  <a:srgbClr val="000000"/>
                </a:solidFill>
              </a:rPr>
              <a:t>Amount of outcome achieved per amount of resources used</a:t>
            </a:r>
            <a:endParaRPr lang="en-US" sz="1400" dirty="0">
              <a:solidFill>
                <a:srgbClr val="000000"/>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rPr>
              <a:t>Types of performance measures</a:t>
            </a:r>
            <a:endParaRPr lang="en-US" sz="2800" b="1" dirty="0">
              <a:solidFill>
                <a:srgbClr val="FFFFFF"/>
              </a:solidFill>
            </a:endParaRPr>
          </a:p>
        </p:txBody>
      </p:sp>
      <p:cxnSp>
        <p:nvCxnSpPr>
          <p:cNvPr id="15" name="Straight Connector 14"/>
          <p:cNvCxnSpPr>
            <a:stCxn id="5" idx="2"/>
            <a:endCxn id="9" idx="0"/>
          </p:cNvCxnSpPr>
          <p:nvPr/>
        </p:nvCxnSpPr>
        <p:spPr>
          <a:xfrm>
            <a:off x="2103147"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474732"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846317"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217902"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474732"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846317"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846317"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03147"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383293"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126463"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Describe the environment in which the service is provided</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External requirements or demands that impact service delivery</a:t>
            </a:r>
            <a:endParaRPr lang="en-US" sz="1400" dirty="0">
              <a:solidFill>
                <a:srgbClr val="000000"/>
              </a:solidFill>
            </a:endParaRPr>
          </a:p>
        </p:txBody>
      </p:sp>
    </p:spTree>
    <p:extLst>
      <p:ext uri="{BB962C8B-B14F-4D97-AF65-F5344CB8AC3E}">
        <p14:creationId xmlns:p14="http://schemas.microsoft.com/office/powerpoint/2010/main" val="179805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40"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Input</a:t>
            </a:r>
          </a:p>
          <a:p>
            <a:pPr algn="ctr"/>
            <a:r>
              <a:rPr lang="en-US" sz="1400" dirty="0" smtClean="0">
                <a:solidFill>
                  <a:srgbClr val="000000"/>
                </a:solidFill>
              </a:rPr>
              <a:t>Equipment Operators</a:t>
            </a:r>
          </a:p>
        </p:txBody>
      </p:sp>
      <p:sp>
        <p:nvSpPr>
          <p:cNvPr id="6" name="Rounded Rectangle 5"/>
          <p:cNvSpPr/>
          <p:nvPr/>
        </p:nvSpPr>
        <p:spPr>
          <a:xfrm>
            <a:off x="3657610"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Output</a:t>
            </a:r>
          </a:p>
          <a:p>
            <a:pPr algn="ctr"/>
            <a:r>
              <a:rPr lang="en-US" sz="1400" dirty="0" smtClean="0">
                <a:solidFill>
                  <a:srgbClr val="000000"/>
                </a:solidFill>
              </a:rPr>
              <a:t>Tons collected per month</a:t>
            </a:r>
            <a:endParaRPr lang="en-US" sz="1400" dirty="0">
              <a:solidFill>
                <a:srgbClr val="000000"/>
              </a:solidFill>
            </a:endParaRPr>
          </a:p>
        </p:txBody>
      </p:sp>
      <p:sp>
        <p:nvSpPr>
          <p:cNvPr id="8" name="Rounded Rectangle 7"/>
          <p:cNvSpPr/>
          <p:nvPr/>
        </p:nvSpPr>
        <p:spPr>
          <a:xfrm>
            <a:off x="6400780"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Outcome</a:t>
            </a:r>
          </a:p>
          <a:p>
            <a:pPr algn="ctr"/>
            <a:r>
              <a:rPr lang="en-US" sz="1400" dirty="0" smtClean="0">
                <a:solidFill>
                  <a:srgbClr val="000000"/>
                </a:solidFill>
              </a:rPr>
              <a:t>Refuse is collected in a reliable and clean manner</a:t>
            </a:r>
            <a:endParaRPr lang="en-US" sz="1400" dirty="0">
              <a:solidFill>
                <a:srgbClr val="000000"/>
              </a:solidFill>
            </a:endParaRPr>
          </a:p>
        </p:txBody>
      </p:sp>
      <p:sp>
        <p:nvSpPr>
          <p:cNvPr id="9" name="Rounded Rectangle 8"/>
          <p:cNvSpPr/>
          <p:nvPr/>
        </p:nvSpPr>
        <p:spPr>
          <a:xfrm>
            <a:off x="2286025"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Efficiency</a:t>
            </a:r>
          </a:p>
          <a:p>
            <a:pPr algn="ctr"/>
            <a:r>
              <a:rPr lang="en-US" sz="1400" dirty="0" smtClean="0">
                <a:solidFill>
                  <a:srgbClr val="000000"/>
                </a:solidFill>
              </a:rPr>
              <a:t>Tons collected per month  per operator</a:t>
            </a:r>
            <a:endParaRPr lang="en-US" sz="1400" dirty="0">
              <a:solidFill>
                <a:srgbClr val="000000"/>
              </a:solidFill>
            </a:endParaRPr>
          </a:p>
        </p:txBody>
      </p:sp>
      <p:sp>
        <p:nvSpPr>
          <p:cNvPr id="10" name="Rounded Rectangle 9"/>
          <p:cNvSpPr/>
          <p:nvPr/>
        </p:nvSpPr>
        <p:spPr>
          <a:xfrm>
            <a:off x="3657610"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Productivity</a:t>
            </a:r>
          </a:p>
          <a:p>
            <a:pPr algn="ctr"/>
            <a:r>
              <a:rPr lang="en-US" sz="1400" dirty="0" smtClean="0">
                <a:solidFill>
                  <a:srgbClr val="000000"/>
                </a:solidFill>
              </a:rPr>
              <a:t>Tons of complaint-free collection per operator</a:t>
            </a:r>
            <a:endParaRPr lang="en-US" sz="1400" dirty="0">
              <a:solidFill>
                <a:srgbClr val="000000"/>
              </a:solidFill>
            </a:endParaRPr>
          </a:p>
        </p:txBody>
      </p:sp>
      <p:sp>
        <p:nvSpPr>
          <p:cNvPr id="11" name="Rounded Rectangle 10"/>
          <p:cNvSpPr/>
          <p:nvPr/>
        </p:nvSpPr>
        <p:spPr>
          <a:xfrm>
            <a:off x="5029195"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Effectiveness</a:t>
            </a:r>
          </a:p>
          <a:p>
            <a:pPr algn="ctr"/>
            <a:r>
              <a:rPr lang="en-US" sz="1400" dirty="0" smtClean="0">
                <a:solidFill>
                  <a:srgbClr val="000000"/>
                </a:solidFill>
              </a:rPr>
              <a:t>Tons collected per month without complaints of missed or messy collection</a:t>
            </a:r>
            <a:endParaRPr lang="en-US" sz="1400" dirty="0">
              <a:solidFill>
                <a:srgbClr val="000000"/>
              </a:solidFill>
            </a:endParaRPr>
          </a:p>
        </p:txBody>
      </p:sp>
      <p:sp>
        <p:nvSpPr>
          <p:cNvPr id="12" name="Rounded Rectangle 11"/>
          <p:cNvSpPr/>
          <p:nvPr/>
        </p:nvSpPr>
        <p:spPr>
          <a:xfrm>
            <a:off x="3657610"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Cost-Effectiveness</a:t>
            </a:r>
          </a:p>
          <a:p>
            <a:pPr algn="ctr"/>
            <a:r>
              <a:rPr lang="en-US" sz="1400" dirty="0" smtClean="0">
                <a:solidFill>
                  <a:srgbClr val="000000"/>
                </a:solidFill>
              </a:rPr>
              <a:t>Cost to provide residential  refuse collection services per operator</a:t>
            </a:r>
            <a:endParaRPr lang="en-US" sz="1400" dirty="0">
              <a:solidFill>
                <a:srgbClr val="000000"/>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rPr>
              <a:t>Solid Waste Example</a:t>
            </a:r>
            <a:endParaRPr lang="en-US" sz="2800" b="1" dirty="0">
              <a:solidFill>
                <a:srgbClr val="FFFFFF"/>
              </a:solidFill>
            </a:endParaRPr>
          </a:p>
        </p:txBody>
      </p:sp>
      <p:cxnSp>
        <p:nvCxnSpPr>
          <p:cNvPr id="15" name="Straight Connector 14"/>
          <p:cNvCxnSpPr>
            <a:stCxn id="5" idx="2"/>
            <a:endCxn id="9" idx="0"/>
          </p:cNvCxnSpPr>
          <p:nvPr/>
        </p:nvCxnSpPr>
        <p:spPr>
          <a:xfrm>
            <a:off x="219458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56617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93775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30934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566171"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937756"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937756"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94586"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47473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21790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Number of households</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State law requiring twice per week pick-up</a:t>
            </a:r>
          </a:p>
        </p:txBody>
      </p:sp>
    </p:spTree>
    <p:extLst>
      <p:ext uri="{BB962C8B-B14F-4D97-AF65-F5344CB8AC3E}">
        <p14:creationId xmlns:p14="http://schemas.microsoft.com/office/powerpoint/2010/main" val="2469836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40"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Input</a:t>
            </a:r>
          </a:p>
          <a:p>
            <a:pPr algn="ctr"/>
            <a:r>
              <a:rPr lang="en-US" sz="1400" dirty="0" smtClean="0">
                <a:solidFill>
                  <a:srgbClr val="000000"/>
                </a:solidFill>
              </a:rPr>
              <a:t>Staff</a:t>
            </a:r>
          </a:p>
        </p:txBody>
      </p:sp>
      <p:sp>
        <p:nvSpPr>
          <p:cNvPr id="6" name="Rounded Rectangle 5"/>
          <p:cNvSpPr/>
          <p:nvPr/>
        </p:nvSpPr>
        <p:spPr>
          <a:xfrm>
            <a:off x="3657610"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Output</a:t>
            </a:r>
          </a:p>
          <a:p>
            <a:pPr algn="ctr"/>
            <a:r>
              <a:rPr lang="en-US" sz="1400" dirty="0" smtClean="0">
                <a:solidFill>
                  <a:srgbClr val="000000"/>
                </a:solidFill>
              </a:rPr>
              <a:t>Signals Repaired</a:t>
            </a:r>
            <a:endParaRPr lang="en-US" sz="1400" dirty="0">
              <a:solidFill>
                <a:srgbClr val="000000"/>
              </a:solidFill>
            </a:endParaRPr>
          </a:p>
        </p:txBody>
      </p:sp>
      <p:sp>
        <p:nvSpPr>
          <p:cNvPr id="8" name="Rounded Rectangle 7"/>
          <p:cNvSpPr/>
          <p:nvPr/>
        </p:nvSpPr>
        <p:spPr>
          <a:xfrm>
            <a:off x="6400780"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Outcome</a:t>
            </a:r>
          </a:p>
          <a:p>
            <a:pPr algn="ctr"/>
            <a:r>
              <a:rPr lang="en-US" sz="1400" dirty="0" smtClean="0">
                <a:solidFill>
                  <a:srgbClr val="000000"/>
                </a:solidFill>
              </a:rPr>
              <a:t>Signs and signals function correctly and are in good working order</a:t>
            </a:r>
            <a:endParaRPr lang="en-US" sz="1400" dirty="0">
              <a:solidFill>
                <a:srgbClr val="000000"/>
              </a:solidFill>
            </a:endParaRPr>
          </a:p>
        </p:txBody>
      </p:sp>
      <p:sp>
        <p:nvSpPr>
          <p:cNvPr id="9" name="Rounded Rectangle 8"/>
          <p:cNvSpPr/>
          <p:nvPr/>
        </p:nvSpPr>
        <p:spPr>
          <a:xfrm>
            <a:off x="2286025"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Efficiency</a:t>
            </a:r>
          </a:p>
          <a:p>
            <a:pPr algn="ctr"/>
            <a:r>
              <a:rPr lang="en-US" sz="1400" dirty="0" smtClean="0">
                <a:solidFill>
                  <a:srgbClr val="000000"/>
                </a:solidFill>
              </a:rPr>
              <a:t>Repairs per staff member</a:t>
            </a:r>
            <a:endParaRPr lang="en-US" sz="1400" dirty="0">
              <a:solidFill>
                <a:srgbClr val="000000"/>
              </a:solidFill>
            </a:endParaRPr>
          </a:p>
        </p:txBody>
      </p:sp>
      <p:sp>
        <p:nvSpPr>
          <p:cNvPr id="10" name="Rounded Rectangle 9"/>
          <p:cNvSpPr/>
          <p:nvPr/>
        </p:nvSpPr>
        <p:spPr>
          <a:xfrm>
            <a:off x="3657610"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Productivity</a:t>
            </a:r>
          </a:p>
          <a:p>
            <a:pPr algn="ctr"/>
            <a:r>
              <a:rPr lang="en-US" sz="1400" dirty="0" smtClean="0">
                <a:solidFill>
                  <a:srgbClr val="000000"/>
                </a:solidFill>
              </a:rPr>
              <a:t>Proactive repairs </a:t>
            </a:r>
          </a:p>
          <a:p>
            <a:pPr algn="ctr"/>
            <a:r>
              <a:rPr lang="en-US" sz="1400" dirty="0" smtClean="0">
                <a:solidFill>
                  <a:srgbClr val="000000"/>
                </a:solidFill>
              </a:rPr>
              <a:t>per staff member</a:t>
            </a:r>
            <a:endParaRPr lang="en-US" sz="1400" dirty="0">
              <a:solidFill>
                <a:srgbClr val="000000"/>
              </a:solidFill>
            </a:endParaRPr>
          </a:p>
        </p:txBody>
      </p:sp>
      <p:sp>
        <p:nvSpPr>
          <p:cNvPr id="11" name="Rounded Rectangle 10"/>
          <p:cNvSpPr/>
          <p:nvPr/>
        </p:nvSpPr>
        <p:spPr>
          <a:xfrm>
            <a:off x="5029195"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Effectiveness</a:t>
            </a:r>
          </a:p>
          <a:p>
            <a:pPr algn="ctr"/>
            <a:r>
              <a:rPr lang="en-US" sz="1400" dirty="0" smtClean="0">
                <a:solidFill>
                  <a:srgbClr val="000000"/>
                </a:solidFill>
              </a:rPr>
              <a:t>Proactive repairs as a percent of total repairs or </a:t>
            </a:r>
          </a:p>
          <a:p>
            <a:pPr algn="ctr"/>
            <a:r>
              <a:rPr lang="en-US" sz="1400" dirty="0" smtClean="0">
                <a:solidFill>
                  <a:srgbClr val="000000"/>
                </a:solidFill>
              </a:rPr>
              <a:t>Hours signals are out of service</a:t>
            </a:r>
            <a:endParaRPr lang="en-US" sz="1400" dirty="0">
              <a:solidFill>
                <a:srgbClr val="000000"/>
              </a:solidFill>
            </a:endParaRPr>
          </a:p>
        </p:txBody>
      </p:sp>
      <p:sp>
        <p:nvSpPr>
          <p:cNvPr id="12" name="Rounded Rectangle 11"/>
          <p:cNvSpPr/>
          <p:nvPr/>
        </p:nvSpPr>
        <p:spPr>
          <a:xfrm>
            <a:off x="3657610"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Cost-Effectiveness</a:t>
            </a:r>
          </a:p>
          <a:p>
            <a:pPr algn="ctr"/>
            <a:r>
              <a:rPr lang="en-US" sz="1400" dirty="0" smtClean="0">
                <a:solidFill>
                  <a:srgbClr val="000000"/>
                </a:solidFill>
              </a:rPr>
              <a:t>Operating and maintenance cost per signal</a:t>
            </a:r>
            <a:endParaRPr lang="en-US" sz="1400" dirty="0">
              <a:solidFill>
                <a:srgbClr val="000000"/>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rPr>
              <a:t>Street Operations Example</a:t>
            </a:r>
            <a:endParaRPr lang="en-US" sz="2800" b="1" dirty="0">
              <a:solidFill>
                <a:srgbClr val="FFFFFF"/>
              </a:solidFill>
            </a:endParaRPr>
          </a:p>
        </p:txBody>
      </p:sp>
      <p:cxnSp>
        <p:nvCxnSpPr>
          <p:cNvPr id="15" name="Straight Connector 14"/>
          <p:cNvCxnSpPr>
            <a:stCxn id="5" idx="2"/>
            <a:endCxn id="9" idx="0"/>
          </p:cNvCxnSpPr>
          <p:nvPr/>
        </p:nvCxnSpPr>
        <p:spPr>
          <a:xfrm>
            <a:off x="219458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56617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93775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30934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566171"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937756"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937756"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94586"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47473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21790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Number of Signals</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MUTCD Requirements</a:t>
            </a:r>
          </a:p>
        </p:txBody>
      </p:sp>
    </p:spTree>
    <p:extLst>
      <p:ext uri="{BB962C8B-B14F-4D97-AF65-F5344CB8AC3E}">
        <p14:creationId xmlns:p14="http://schemas.microsoft.com/office/powerpoint/2010/main" val="3711848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40"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Input</a:t>
            </a:r>
          </a:p>
          <a:p>
            <a:pPr algn="ctr"/>
            <a:r>
              <a:rPr lang="en-US" sz="1400" dirty="0" smtClean="0">
                <a:solidFill>
                  <a:srgbClr val="000000"/>
                </a:solidFill>
              </a:rPr>
              <a:t>Technician Hours</a:t>
            </a:r>
          </a:p>
        </p:txBody>
      </p:sp>
      <p:sp>
        <p:nvSpPr>
          <p:cNvPr id="6" name="Rounded Rectangle 5"/>
          <p:cNvSpPr/>
          <p:nvPr/>
        </p:nvSpPr>
        <p:spPr>
          <a:xfrm>
            <a:off x="3657610"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Output</a:t>
            </a:r>
          </a:p>
          <a:p>
            <a:pPr algn="ctr"/>
            <a:r>
              <a:rPr lang="en-US" sz="1400" dirty="0" smtClean="0">
                <a:solidFill>
                  <a:srgbClr val="000000"/>
                </a:solidFill>
              </a:rPr>
              <a:t>Vehicle Repairs</a:t>
            </a:r>
            <a:endParaRPr lang="en-US" sz="1400" dirty="0">
              <a:solidFill>
                <a:srgbClr val="000000"/>
              </a:solidFill>
            </a:endParaRPr>
          </a:p>
        </p:txBody>
      </p:sp>
      <p:sp>
        <p:nvSpPr>
          <p:cNvPr id="8" name="Rounded Rectangle 7"/>
          <p:cNvSpPr/>
          <p:nvPr/>
        </p:nvSpPr>
        <p:spPr>
          <a:xfrm>
            <a:off x="6400780"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Outcome</a:t>
            </a:r>
          </a:p>
          <a:p>
            <a:pPr algn="ctr"/>
            <a:r>
              <a:rPr lang="en-US" sz="1400" dirty="0" smtClean="0">
                <a:solidFill>
                  <a:srgbClr val="000000"/>
                </a:solidFill>
              </a:rPr>
              <a:t>Timely and complete vehicle repairs</a:t>
            </a:r>
            <a:endParaRPr lang="en-US" sz="1400" dirty="0">
              <a:solidFill>
                <a:srgbClr val="000000"/>
              </a:solidFill>
            </a:endParaRPr>
          </a:p>
        </p:txBody>
      </p:sp>
      <p:sp>
        <p:nvSpPr>
          <p:cNvPr id="9" name="Rounded Rectangle 8"/>
          <p:cNvSpPr/>
          <p:nvPr/>
        </p:nvSpPr>
        <p:spPr>
          <a:xfrm>
            <a:off x="2286025"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Efficiency</a:t>
            </a:r>
          </a:p>
          <a:p>
            <a:pPr algn="ctr"/>
            <a:r>
              <a:rPr lang="en-US" sz="1400" dirty="0" smtClean="0">
                <a:solidFill>
                  <a:srgbClr val="000000"/>
                </a:solidFill>
              </a:rPr>
              <a:t>Repairs per Technician Hour</a:t>
            </a:r>
            <a:endParaRPr lang="en-US" sz="1400" dirty="0">
              <a:solidFill>
                <a:srgbClr val="000000"/>
              </a:solidFill>
            </a:endParaRPr>
          </a:p>
        </p:txBody>
      </p:sp>
      <p:sp>
        <p:nvSpPr>
          <p:cNvPr id="10" name="Rounded Rectangle 9"/>
          <p:cNvSpPr/>
          <p:nvPr/>
        </p:nvSpPr>
        <p:spPr>
          <a:xfrm>
            <a:off x="3657610"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Productivity</a:t>
            </a:r>
          </a:p>
          <a:p>
            <a:pPr algn="ctr"/>
            <a:r>
              <a:rPr lang="en-US" sz="1400" dirty="0" smtClean="0">
                <a:solidFill>
                  <a:srgbClr val="000000"/>
                </a:solidFill>
              </a:rPr>
              <a:t>Time per properly repaired vehicle per technician</a:t>
            </a:r>
            <a:endParaRPr lang="en-US" sz="1400" dirty="0">
              <a:solidFill>
                <a:srgbClr val="000000"/>
              </a:solidFill>
            </a:endParaRPr>
          </a:p>
        </p:txBody>
      </p:sp>
      <p:sp>
        <p:nvSpPr>
          <p:cNvPr id="11" name="Rounded Rectangle 10"/>
          <p:cNvSpPr/>
          <p:nvPr/>
        </p:nvSpPr>
        <p:spPr>
          <a:xfrm>
            <a:off x="5029195"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Effectiveness</a:t>
            </a:r>
          </a:p>
          <a:p>
            <a:pPr algn="ctr"/>
            <a:r>
              <a:rPr lang="en-US" sz="1400" dirty="0" smtClean="0">
                <a:solidFill>
                  <a:srgbClr val="000000"/>
                </a:solidFill>
              </a:rPr>
              <a:t>% of vehicles repaired within 1 day; % of vehicles still working properly 6 months after repair</a:t>
            </a:r>
            <a:endParaRPr lang="en-US" sz="1400" dirty="0">
              <a:solidFill>
                <a:srgbClr val="000000"/>
              </a:solidFill>
            </a:endParaRPr>
          </a:p>
        </p:txBody>
      </p:sp>
      <p:sp>
        <p:nvSpPr>
          <p:cNvPr id="12" name="Rounded Rectangle 11"/>
          <p:cNvSpPr/>
          <p:nvPr/>
        </p:nvSpPr>
        <p:spPr>
          <a:xfrm>
            <a:off x="3657610"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Cost-Effectiveness</a:t>
            </a:r>
          </a:p>
          <a:p>
            <a:pPr algn="ctr"/>
            <a:r>
              <a:rPr lang="en-US" sz="1400" dirty="0" smtClean="0">
                <a:solidFill>
                  <a:srgbClr val="000000"/>
                </a:solidFill>
              </a:rPr>
              <a:t>Operation and Maintenance Cost per Vehicle</a:t>
            </a:r>
            <a:endParaRPr lang="en-US" sz="1400" dirty="0">
              <a:solidFill>
                <a:srgbClr val="000000"/>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rPr>
              <a:t>Fleet Maintenance Example</a:t>
            </a:r>
            <a:endParaRPr lang="en-US" sz="2800" b="1" dirty="0">
              <a:solidFill>
                <a:srgbClr val="FFFFFF"/>
              </a:solidFill>
            </a:endParaRPr>
          </a:p>
        </p:txBody>
      </p:sp>
      <p:cxnSp>
        <p:nvCxnSpPr>
          <p:cNvPr id="15" name="Straight Connector 14"/>
          <p:cNvCxnSpPr>
            <a:stCxn id="5" idx="2"/>
            <a:endCxn id="9" idx="0"/>
          </p:cNvCxnSpPr>
          <p:nvPr/>
        </p:nvCxnSpPr>
        <p:spPr>
          <a:xfrm>
            <a:off x="219458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56617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93775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30934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566171"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937756"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937756"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94586"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47473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21790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Number of Vehicles</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ADEQ Requirements</a:t>
            </a:r>
          </a:p>
        </p:txBody>
      </p:sp>
    </p:spTree>
    <p:extLst>
      <p:ext uri="{BB962C8B-B14F-4D97-AF65-F5344CB8AC3E}">
        <p14:creationId xmlns:p14="http://schemas.microsoft.com/office/powerpoint/2010/main" val="3711848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40"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Input</a:t>
            </a:r>
          </a:p>
          <a:p>
            <a:pPr algn="ctr"/>
            <a:r>
              <a:rPr lang="en-US" sz="1400" dirty="0" smtClean="0">
                <a:solidFill>
                  <a:srgbClr val="000000"/>
                </a:solidFill>
              </a:rPr>
              <a:t>Staff (FTEs)</a:t>
            </a:r>
          </a:p>
        </p:txBody>
      </p:sp>
      <p:sp>
        <p:nvSpPr>
          <p:cNvPr id="6" name="Rounded Rectangle 5"/>
          <p:cNvSpPr/>
          <p:nvPr/>
        </p:nvSpPr>
        <p:spPr>
          <a:xfrm>
            <a:off x="3657610"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Output</a:t>
            </a:r>
          </a:p>
          <a:p>
            <a:pPr algn="ctr"/>
            <a:r>
              <a:rPr lang="en-US" sz="1400" dirty="0" smtClean="0">
                <a:solidFill>
                  <a:srgbClr val="000000"/>
                </a:solidFill>
              </a:rPr>
              <a:t>Hours of Meetings </a:t>
            </a:r>
          </a:p>
          <a:p>
            <a:pPr algn="ctr"/>
            <a:r>
              <a:rPr lang="en-US" sz="1400" dirty="0" smtClean="0">
                <a:solidFill>
                  <a:srgbClr val="000000"/>
                </a:solidFill>
              </a:rPr>
              <a:t>with Clients</a:t>
            </a:r>
            <a:endParaRPr lang="en-US" sz="1400" dirty="0">
              <a:solidFill>
                <a:srgbClr val="000000"/>
              </a:solidFill>
            </a:endParaRPr>
          </a:p>
        </p:txBody>
      </p:sp>
      <p:sp>
        <p:nvSpPr>
          <p:cNvPr id="8" name="Rounded Rectangle 7"/>
          <p:cNvSpPr/>
          <p:nvPr/>
        </p:nvSpPr>
        <p:spPr>
          <a:xfrm>
            <a:off x="6400780"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Outcome</a:t>
            </a:r>
          </a:p>
          <a:p>
            <a:pPr algn="ctr"/>
            <a:r>
              <a:rPr lang="en-US" sz="1400" dirty="0" smtClean="0">
                <a:solidFill>
                  <a:srgbClr val="000000"/>
                </a:solidFill>
              </a:rPr>
              <a:t>Clients are self-sufficient and living independently</a:t>
            </a:r>
            <a:endParaRPr lang="en-US" sz="1400" dirty="0">
              <a:solidFill>
                <a:srgbClr val="000000"/>
              </a:solidFill>
            </a:endParaRPr>
          </a:p>
        </p:txBody>
      </p:sp>
      <p:sp>
        <p:nvSpPr>
          <p:cNvPr id="9" name="Rounded Rectangle 8"/>
          <p:cNvSpPr/>
          <p:nvPr/>
        </p:nvSpPr>
        <p:spPr>
          <a:xfrm>
            <a:off x="2286025"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Efficiency</a:t>
            </a:r>
          </a:p>
          <a:p>
            <a:pPr algn="ctr"/>
            <a:r>
              <a:rPr lang="en-US" sz="1400" dirty="0" smtClean="0">
                <a:solidFill>
                  <a:srgbClr val="000000"/>
                </a:solidFill>
              </a:rPr>
              <a:t>Hours of Meetings with Eligible Clients per FTE</a:t>
            </a:r>
            <a:endParaRPr lang="en-US" sz="1400" dirty="0">
              <a:solidFill>
                <a:srgbClr val="000000"/>
              </a:solidFill>
            </a:endParaRPr>
          </a:p>
        </p:txBody>
      </p:sp>
      <p:sp>
        <p:nvSpPr>
          <p:cNvPr id="10" name="Rounded Rectangle 9"/>
          <p:cNvSpPr/>
          <p:nvPr/>
        </p:nvSpPr>
        <p:spPr>
          <a:xfrm>
            <a:off x="3657610"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Productivity</a:t>
            </a:r>
          </a:p>
          <a:p>
            <a:pPr algn="ctr"/>
            <a:r>
              <a:rPr lang="en-US" sz="1400" dirty="0" smtClean="0">
                <a:solidFill>
                  <a:srgbClr val="000000"/>
                </a:solidFill>
              </a:rPr>
              <a:t>Clients reporting improved financial condition per FTE</a:t>
            </a:r>
            <a:endParaRPr lang="en-US" sz="1400" dirty="0">
              <a:solidFill>
                <a:srgbClr val="000000"/>
              </a:solidFill>
            </a:endParaRPr>
          </a:p>
        </p:txBody>
      </p:sp>
      <p:sp>
        <p:nvSpPr>
          <p:cNvPr id="11" name="Rounded Rectangle 10"/>
          <p:cNvSpPr/>
          <p:nvPr/>
        </p:nvSpPr>
        <p:spPr>
          <a:xfrm>
            <a:off x="5029195"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Effectiveness</a:t>
            </a:r>
          </a:p>
          <a:p>
            <a:pPr algn="ctr"/>
            <a:r>
              <a:rPr lang="en-US" sz="1400" dirty="0" smtClean="0">
                <a:solidFill>
                  <a:srgbClr val="000000"/>
                </a:solidFill>
              </a:rPr>
              <a:t>Number of clients reporting improved financial condition</a:t>
            </a:r>
            <a:endParaRPr lang="en-US" sz="1400" dirty="0">
              <a:solidFill>
                <a:srgbClr val="000000"/>
              </a:solidFill>
            </a:endParaRPr>
          </a:p>
        </p:txBody>
      </p:sp>
      <p:sp>
        <p:nvSpPr>
          <p:cNvPr id="12" name="Rounded Rectangle 11"/>
          <p:cNvSpPr/>
          <p:nvPr/>
        </p:nvSpPr>
        <p:spPr>
          <a:xfrm>
            <a:off x="3657610"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Cost-Effectiveness</a:t>
            </a:r>
          </a:p>
          <a:p>
            <a:pPr algn="ctr"/>
            <a:r>
              <a:rPr lang="en-US" sz="1400" dirty="0" smtClean="0">
                <a:solidFill>
                  <a:srgbClr val="000000"/>
                </a:solidFill>
              </a:rPr>
              <a:t>Per Client cost to provide case management services </a:t>
            </a:r>
            <a:endParaRPr lang="en-US" sz="1400" dirty="0">
              <a:solidFill>
                <a:srgbClr val="000000"/>
              </a:solidFill>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rPr>
              <a:t>Human Services Example</a:t>
            </a:r>
            <a:endParaRPr lang="en-US" sz="2800" b="1" dirty="0">
              <a:solidFill>
                <a:srgbClr val="FFFFFF"/>
              </a:solidFill>
            </a:endParaRPr>
          </a:p>
        </p:txBody>
      </p:sp>
      <p:cxnSp>
        <p:nvCxnSpPr>
          <p:cNvPr id="15" name="Straight Connector 14"/>
          <p:cNvCxnSpPr>
            <a:stCxn id="5" idx="2"/>
            <a:endCxn id="9" idx="0"/>
          </p:cNvCxnSpPr>
          <p:nvPr/>
        </p:nvCxnSpPr>
        <p:spPr>
          <a:xfrm>
            <a:off x="219458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56617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93775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30934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566171"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937756"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937756"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94586"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47473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21790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Indicators</a:t>
            </a:r>
          </a:p>
          <a:p>
            <a:pPr algn="ctr"/>
            <a:r>
              <a:rPr lang="en-US" sz="1400" dirty="0" smtClean="0">
                <a:solidFill>
                  <a:srgbClr val="000000"/>
                </a:solidFill>
              </a:rPr>
              <a:t>Population at Low-Income Levels</a:t>
            </a:r>
            <a:endParaRPr lang="en-US" sz="1400" dirty="0">
              <a:solidFill>
                <a:srgbClr val="000000"/>
              </a:solidFill>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Conditions</a:t>
            </a:r>
          </a:p>
          <a:p>
            <a:pPr algn="ctr"/>
            <a:r>
              <a:rPr lang="en-US" sz="1400" dirty="0" smtClean="0">
                <a:solidFill>
                  <a:srgbClr val="000000"/>
                </a:solidFill>
              </a:rPr>
              <a:t>DES Requirements</a:t>
            </a:r>
          </a:p>
        </p:txBody>
      </p:sp>
    </p:spTree>
    <p:extLst>
      <p:ext uri="{BB962C8B-B14F-4D97-AF65-F5344CB8AC3E}">
        <p14:creationId xmlns:p14="http://schemas.microsoft.com/office/powerpoint/2010/main" val="3711848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40" y="777269"/>
            <a:ext cx="2560292" cy="1280146"/>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Input</a:t>
            </a:r>
          </a:p>
          <a:p>
            <a:pPr algn="ctr"/>
            <a:r>
              <a:rPr lang="en-US" sz="1600" dirty="0" smtClean="0">
                <a:solidFill>
                  <a:srgbClr val="000000"/>
                </a:solidFill>
                <a:latin typeface="Calibri" panose="020F0502020204030204" pitchFamily="34" charset="0"/>
              </a:rPr>
              <a:t>Staff, Fields,</a:t>
            </a:r>
          </a:p>
          <a:p>
            <a:pPr algn="ctr"/>
            <a:r>
              <a:rPr lang="en-US" sz="1600" dirty="0" smtClean="0">
                <a:solidFill>
                  <a:srgbClr val="000000"/>
                </a:solidFill>
                <a:latin typeface="Calibri" panose="020F0502020204030204" pitchFamily="34" charset="0"/>
              </a:rPr>
              <a:t>Instructors, $$$,</a:t>
            </a:r>
          </a:p>
          <a:p>
            <a:pPr algn="ctr"/>
            <a:r>
              <a:rPr lang="en-US" sz="1600" dirty="0" smtClean="0">
                <a:solidFill>
                  <a:srgbClr val="000000"/>
                </a:solidFill>
                <a:latin typeface="Calibri" panose="020F0502020204030204" pitchFamily="34" charset="0"/>
              </a:rPr>
              <a:t>Contract Hours</a:t>
            </a:r>
            <a:endParaRPr lang="en-US" sz="1400" dirty="0" smtClean="0">
              <a:solidFill>
                <a:srgbClr val="000000"/>
              </a:solidFill>
              <a:latin typeface="Calibri" panose="020F0502020204030204" pitchFamily="34" charset="0"/>
            </a:endParaRPr>
          </a:p>
        </p:txBody>
      </p:sp>
      <p:sp>
        <p:nvSpPr>
          <p:cNvPr id="6" name="Rounded Rectangle 5"/>
          <p:cNvSpPr/>
          <p:nvPr/>
        </p:nvSpPr>
        <p:spPr>
          <a:xfrm>
            <a:off x="3657610" y="777269"/>
            <a:ext cx="2560292" cy="1280146"/>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Output</a:t>
            </a:r>
          </a:p>
          <a:p>
            <a:pPr algn="ctr"/>
            <a:r>
              <a:rPr lang="en-US" sz="1600" dirty="0" smtClean="0">
                <a:solidFill>
                  <a:srgbClr val="000000"/>
                </a:solidFill>
                <a:latin typeface="Calibri" panose="020F0502020204030204" pitchFamily="34" charset="0"/>
              </a:rPr>
              <a:t># of Classes</a:t>
            </a:r>
          </a:p>
          <a:p>
            <a:pPr algn="ctr"/>
            <a:r>
              <a:rPr lang="en-US" sz="1600" dirty="0" smtClean="0">
                <a:solidFill>
                  <a:srgbClr val="000000"/>
                </a:solidFill>
                <a:latin typeface="Calibri" panose="020F0502020204030204" pitchFamily="34" charset="0"/>
              </a:rPr>
              <a:t># of Participants</a:t>
            </a:r>
            <a:endParaRPr lang="en-US" sz="1600" dirty="0">
              <a:solidFill>
                <a:srgbClr val="000000"/>
              </a:solidFill>
              <a:latin typeface="Calibri" panose="020F0502020204030204" pitchFamily="34" charset="0"/>
            </a:endParaRPr>
          </a:p>
          <a:p>
            <a:pPr algn="ctr"/>
            <a:endParaRPr lang="en-US" sz="2000" b="1" dirty="0" smtClean="0">
              <a:solidFill>
                <a:srgbClr val="000000"/>
              </a:solidFill>
              <a:latin typeface="Calibri" panose="020F0502020204030204" pitchFamily="34" charset="0"/>
            </a:endParaRPr>
          </a:p>
        </p:txBody>
      </p:sp>
      <p:sp>
        <p:nvSpPr>
          <p:cNvPr id="8" name="Rounded Rectangle 7"/>
          <p:cNvSpPr/>
          <p:nvPr/>
        </p:nvSpPr>
        <p:spPr>
          <a:xfrm>
            <a:off x="6400780" y="777269"/>
            <a:ext cx="2560292" cy="128014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Outcome</a:t>
            </a:r>
          </a:p>
          <a:p>
            <a:pPr algn="ctr"/>
            <a:r>
              <a:rPr lang="en-US" sz="1600" dirty="0" smtClean="0">
                <a:solidFill>
                  <a:srgbClr val="000000"/>
                </a:solidFill>
                <a:latin typeface="Calibri" panose="020F0502020204030204" pitchFamily="34" charset="0"/>
              </a:rPr>
              <a:t>Kids participate in organized physical activity and improve their health and wellness</a:t>
            </a:r>
          </a:p>
        </p:txBody>
      </p:sp>
      <p:sp>
        <p:nvSpPr>
          <p:cNvPr id="9" name="Rounded Rectangle 8"/>
          <p:cNvSpPr/>
          <p:nvPr/>
        </p:nvSpPr>
        <p:spPr>
          <a:xfrm>
            <a:off x="2286025" y="2331732"/>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Efficiency</a:t>
            </a:r>
          </a:p>
          <a:p>
            <a:pPr algn="ctr"/>
            <a:r>
              <a:rPr lang="en-US" sz="1600" dirty="0" smtClean="0">
                <a:solidFill>
                  <a:srgbClr val="000000"/>
                </a:solidFill>
                <a:latin typeface="Calibri" panose="020F0502020204030204" pitchFamily="34" charset="0"/>
              </a:rPr>
              <a:t>Cost per class; </a:t>
            </a:r>
          </a:p>
          <a:p>
            <a:pPr algn="ctr"/>
            <a:r>
              <a:rPr lang="en-US" sz="1600" dirty="0" smtClean="0">
                <a:solidFill>
                  <a:srgbClr val="000000"/>
                </a:solidFill>
                <a:latin typeface="Calibri" panose="020F0502020204030204" pitchFamily="34" charset="0"/>
              </a:rPr>
              <a:t>Cost per participants</a:t>
            </a:r>
          </a:p>
          <a:p>
            <a:pPr algn="ctr"/>
            <a:r>
              <a:rPr lang="en-US" sz="1600" dirty="0" smtClean="0">
                <a:solidFill>
                  <a:srgbClr val="000000"/>
                </a:solidFill>
                <a:latin typeface="Calibri" panose="020F0502020204030204" pitchFamily="34" charset="0"/>
              </a:rPr>
              <a:t>Participants per instructor</a:t>
            </a:r>
            <a:endParaRPr lang="en-US" sz="2000" dirty="0">
              <a:solidFill>
                <a:srgbClr val="000000"/>
              </a:solidFill>
              <a:latin typeface="Calibri" panose="020F0502020204030204" pitchFamily="34" charset="0"/>
            </a:endParaRPr>
          </a:p>
        </p:txBody>
      </p:sp>
      <p:sp>
        <p:nvSpPr>
          <p:cNvPr id="10" name="Rounded Rectangle 9"/>
          <p:cNvSpPr/>
          <p:nvPr/>
        </p:nvSpPr>
        <p:spPr>
          <a:xfrm>
            <a:off x="3657610" y="3886195"/>
            <a:ext cx="2560292" cy="1280146"/>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Productivity</a:t>
            </a:r>
          </a:p>
          <a:p>
            <a:pPr algn="ctr"/>
            <a:r>
              <a:rPr lang="en-US" sz="1600" dirty="0" smtClean="0">
                <a:solidFill>
                  <a:srgbClr val="000000"/>
                </a:solidFill>
                <a:latin typeface="Calibri" panose="020F0502020204030204" pitchFamily="34" charset="0"/>
              </a:rPr>
              <a:t>Direct instruction as a % of total program hours; Hours utilized vs. hours available</a:t>
            </a:r>
            <a:endParaRPr lang="en-US" sz="2000" b="1" dirty="0" smtClean="0">
              <a:solidFill>
                <a:srgbClr val="000000"/>
              </a:solidFill>
              <a:latin typeface="Calibri" panose="020F0502020204030204" pitchFamily="34" charset="0"/>
            </a:endParaRPr>
          </a:p>
        </p:txBody>
      </p:sp>
      <p:sp>
        <p:nvSpPr>
          <p:cNvPr id="11" name="Rounded Rectangle 10"/>
          <p:cNvSpPr/>
          <p:nvPr/>
        </p:nvSpPr>
        <p:spPr>
          <a:xfrm>
            <a:off x="5029195" y="2331732"/>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Effectiveness</a:t>
            </a:r>
          </a:p>
          <a:p>
            <a:pPr algn="ctr"/>
            <a:r>
              <a:rPr lang="en-US" sz="1600" dirty="0" smtClean="0">
                <a:solidFill>
                  <a:srgbClr val="000000"/>
                </a:solidFill>
                <a:latin typeface="Calibri" panose="020F0502020204030204" pitchFamily="34" charset="0"/>
              </a:rPr>
              <a:t>% willing to participate again; % rating excellent or good; Seats filled vs. seats available</a:t>
            </a:r>
            <a:endParaRPr lang="en-US" sz="2000" b="1" dirty="0" smtClean="0">
              <a:solidFill>
                <a:srgbClr val="000000"/>
              </a:solidFill>
              <a:latin typeface="Calibri" panose="020F0502020204030204" pitchFamily="34" charset="0"/>
            </a:endParaRPr>
          </a:p>
        </p:txBody>
      </p:sp>
      <p:sp>
        <p:nvSpPr>
          <p:cNvPr id="12" name="Rounded Rectangle 11"/>
          <p:cNvSpPr/>
          <p:nvPr/>
        </p:nvSpPr>
        <p:spPr>
          <a:xfrm>
            <a:off x="3657610" y="5440658"/>
            <a:ext cx="2560292" cy="1280146"/>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Calibri" panose="020F0502020204030204" pitchFamily="34" charset="0"/>
              </a:rPr>
              <a:t>Cost-Effectiveness</a:t>
            </a:r>
          </a:p>
          <a:p>
            <a:pPr algn="ctr"/>
            <a:r>
              <a:rPr lang="en-US" sz="1600" dirty="0" smtClean="0">
                <a:solidFill>
                  <a:srgbClr val="000000"/>
                </a:solidFill>
                <a:latin typeface="Calibri" panose="020F0502020204030204" pitchFamily="34" charset="0"/>
              </a:rPr>
              <a:t>Cost to provide class vs. cost charged to customer;</a:t>
            </a:r>
          </a:p>
          <a:p>
            <a:pPr algn="ctr"/>
            <a:r>
              <a:rPr lang="en-US" sz="1600" dirty="0" smtClean="0">
                <a:solidFill>
                  <a:srgbClr val="000000"/>
                </a:solidFill>
                <a:latin typeface="Calibri" panose="020F0502020204030204" pitchFamily="34" charset="0"/>
              </a:rPr>
              <a:t>Cost per filled seat</a:t>
            </a:r>
            <a:endParaRPr lang="en-US" sz="2000" b="1" dirty="0" smtClean="0">
              <a:solidFill>
                <a:srgbClr val="000000"/>
              </a:solidFill>
              <a:latin typeface="Calibri" panose="020F0502020204030204" pitchFamily="34" charset="0"/>
            </a:endParaRPr>
          </a:p>
        </p:txBody>
      </p:sp>
      <p:sp>
        <p:nvSpPr>
          <p:cNvPr id="13" name="Title 1"/>
          <p:cNvSpPr txBox="1">
            <a:spLocks/>
          </p:cNvSpPr>
          <p:nvPr/>
        </p:nvSpPr>
        <p:spPr>
          <a:xfrm>
            <a:off x="182928" y="0"/>
            <a:ext cx="8229560" cy="68583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4763" lvl="1"/>
            <a:r>
              <a:rPr lang="en-US" sz="2800" b="1" dirty="0" smtClean="0">
                <a:solidFill>
                  <a:srgbClr val="FFFFFF"/>
                </a:solidFill>
                <a:latin typeface="Calibri" panose="020F0502020204030204" pitchFamily="34" charset="0"/>
              </a:rPr>
              <a:t>Parks and Recreation Example</a:t>
            </a:r>
            <a:endParaRPr lang="en-US" sz="2800" b="1" dirty="0">
              <a:solidFill>
                <a:srgbClr val="FFFFFF"/>
              </a:solidFill>
              <a:latin typeface="Calibri" panose="020F0502020204030204" pitchFamily="34" charset="0"/>
            </a:endParaRPr>
          </a:p>
        </p:txBody>
      </p:sp>
      <p:cxnSp>
        <p:nvCxnSpPr>
          <p:cNvPr id="15" name="Straight Connector 14"/>
          <p:cNvCxnSpPr>
            <a:stCxn id="5" idx="2"/>
            <a:endCxn id="9" idx="0"/>
          </p:cNvCxnSpPr>
          <p:nvPr/>
        </p:nvCxnSpPr>
        <p:spPr>
          <a:xfrm>
            <a:off x="219458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0"/>
            <a:endCxn id="6" idx="2"/>
          </p:cNvCxnSpPr>
          <p:nvPr/>
        </p:nvCxnSpPr>
        <p:spPr>
          <a:xfrm flipV="1">
            <a:off x="356617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2"/>
            <a:endCxn id="11" idx="0"/>
          </p:cNvCxnSpPr>
          <p:nvPr/>
        </p:nvCxnSpPr>
        <p:spPr>
          <a:xfrm>
            <a:off x="4937756"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0"/>
            <a:endCxn id="8" idx="2"/>
          </p:cNvCxnSpPr>
          <p:nvPr/>
        </p:nvCxnSpPr>
        <p:spPr>
          <a:xfrm flipV="1">
            <a:off x="6309341" y="2057415"/>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a:endCxn id="10" idx="0"/>
          </p:cNvCxnSpPr>
          <p:nvPr/>
        </p:nvCxnSpPr>
        <p:spPr>
          <a:xfrm>
            <a:off x="3566171"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0"/>
            <a:endCxn id="11" idx="2"/>
          </p:cNvCxnSpPr>
          <p:nvPr/>
        </p:nvCxnSpPr>
        <p:spPr>
          <a:xfrm flipV="1">
            <a:off x="4937756" y="3611878"/>
            <a:ext cx="1371585" cy="2743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a:endCxn id="12" idx="3"/>
          </p:cNvCxnSpPr>
          <p:nvPr/>
        </p:nvCxnSpPr>
        <p:spPr>
          <a:xfrm rot="5400000">
            <a:off x="4937756" y="3337561"/>
            <a:ext cx="4023316" cy="146302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1"/>
            <a:endCxn id="5" idx="2"/>
          </p:cNvCxnSpPr>
          <p:nvPr/>
        </p:nvCxnSpPr>
        <p:spPr>
          <a:xfrm rot="10800000">
            <a:off x="2194586" y="2057415"/>
            <a:ext cx="1463024" cy="402331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5" idx="3"/>
            <a:endCxn id="6" idx="1"/>
          </p:cNvCxnSpPr>
          <p:nvPr/>
        </p:nvCxnSpPr>
        <p:spPr>
          <a:xfrm>
            <a:off x="347473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8" idx="1"/>
          </p:cNvCxnSpPr>
          <p:nvPr/>
        </p:nvCxnSpPr>
        <p:spPr>
          <a:xfrm>
            <a:off x="6217902" y="1417342"/>
            <a:ext cx="182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89696" y="2393328"/>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Calibri" panose="020F0502020204030204" pitchFamily="34" charset="0"/>
              </a:rPr>
              <a:t>Indicators</a:t>
            </a:r>
          </a:p>
          <a:p>
            <a:pPr algn="ctr"/>
            <a:r>
              <a:rPr lang="en-US" sz="1600" dirty="0" smtClean="0">
                <a:solidFill>
                  <a:srgbClr val="000000"/>
                </a:solidFill>
                <a:latin typeface="Calibri" panose="020F0502020204030204" pitchFamily="34" charset="0"/>
              </a:rPr>
              <a:t>Total number of residents in target age group</a:t>
            </a:r>
            <a:endParaRPr lang="en-US" sz="1600" b="1" dirty="0">
              <a:solidFill>
                <a:srgbClr val="000000"/>
              </a:solidFill>
              <a:latin typeface="Calibri" panose="020F0502020204030204" pitchFamily="34" charset="0"/>
            </a:endParaRPr>
          </a:p>
        </p:txBody>
      </p:sp>
      <p:sp>
        <p:nvSpPr>
          <p:cNvPr id="24" name="Rounded Rectangle 23"/>
          <p:cNvSpPr/>
          <p:nvPr/>
        </p:nvSpPr>
        <p:spPr>
          <a:xfrm>
            <a:off x="289696" y="4625664"/>
            <a:ext cx="1493472" cy="2079936"/>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latin typeface="Calibri" panose="020F0502020204030204" pitchFamily="34" charset="0"/>
              </a:rPr>
              <a:t>Conditions</a:t>
            </a:r>
          </a:p>
          <a:p>
            <a:pPr algn="ctr"/>
            <a:r>
              <a:rPr lang="en-US" sz="1600" dirty="0" smtClean="0">
                <a:solidFill>
                  <a:srgbClr val="000000"/>
                </a:solidFill>
                <a:latin typeface="Calibri" panose="020F0502020204030204" pitchFamily="34" charset="0"/>
              </a:rPr>
              <a:t>Liability insurance; CPS reporting; Classes offered by others</a:t>
            </a:r>
            <a:endParaRPr lang="en-US" b="1"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67819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 y="-13783"/>
            <a:ext cx="5486390" cy="687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943586" y="0"/>
            <a:ext cx="3017486" cy="1143000"/>
          </a:xfrm>
        </p:spPr>
        <p:txBody>
          <a:bodyPr>
            <a:normAutofit/>
          </a:bodyPr>
          <a:lstStyle/>
          <a:p>
            <a:r>
              <a:rPr lang="en-US" sz="2800" dirty="0" smtClean="0">
                <a:latin typeface="Calibri" panose="020F0502020204030204" pitchFamily="34" charset="0"/>
              </a:rPr>
              <a:t>Don’t settle for easy measures</a:t>
            </a:r>
            <a:endParaRPr lang="en-US" sz="2800" dirty="0">
              <a:latin typeface="Calibri" panose="020F0502020204030204" pitchFamily="34" charset="0"/>
            </a:endParaRPr>
          </a:p>
        </p:txBody>
      </p:sp>
      <p:sp>
        <p:nvSpPr>
          <p:cNvPr id="5" name="Slide Number Placeholder 4"/>
          <p:cNvSpPr>
            <a:spLocks noGrp="1"/>
          </p:cNvSpPr>
          <p:nvPr>
            <p:ph type="sldNum" sz="quarter" idx="10"/>
          </p:nvPr>
        </p:nvSpPr>
        <p:spPr/>
        <p:txBody>
          <a:bodyPr/>
          <a:lstStyle/>
          <a:p>
            <a:fld id="{9BF1074F-113E-4400-BB97-240B3A8419BD}" type="slidenum">
              <a:rPr lang="en-US" smtClean="0">
                <a:latin typeface="Calibri" panose="020F0502020204030204" pitchFamily="34" charset="0"/>
              </a:rPr>
              <a:t>16</a:t>
            </a:fld>
            <a:endParaRPr lang="en-US" dirty="0">
              <a:latin typeface="Calibri" panose="020F0502020204030204" pitchFamily="34" charset="0"/>
            </a:endParaRPr>
          </a:p>
        </p:txBody>
      </p:sp>
      <p:sp>
        <p:nvSpPr>
          <p:cNvPr id="4" name="Rectangle 3"/>
          <p:cNvSpPr/>
          <p:nvPr/>
        </p:nvSpPr>
        <p:spPr>
          <a:xfrm>
            <a:off x="5943585" y="1600220"/>
            <a:ext cx="2560333" cy="2677656"/>
          </a:xfrm>
          <a:prstGeom prst="rect">
            <a:avLst/>
          </a:prstGeom>
        </p:spPr>
        <p:txBody>
          <a:bodyPr wrap="square">
            <a:spAutoFit/>
          </a:bodyPr>
          <a:lstStyle/>
          <a:p>
            <a:pPr marL="1588" lvl="2" indent="-1588">
              <a:buNone/>
            </a:pPr>
            <a:r>
              <a:rPr lang="en-US" sz="2400" b="1" dirty="0" smtClean="0">
                <a:solidFill>
                  <a:schemeClr val="bg1"/>
                </a:solidFill>
                <a:latin typeface="Calibri" panose="020F0502020204030204" pitchFamily="34" charset="0"/>
              </a:rPr>
              <a:t>“Never </a:t>
            </a:r>
            <a:r>
              <a:rPr lang="en-US" sz="2400" b="1" dirty="0">
                <a:solidFill>
                  <a:schemeClr val="bg1"/>
                </a:solidFill>
                <a:latin typeface="Calibri" panose="020F0502020204030204" pitchFamily="34" charset="0"/>
              </a:rPr>
              <a:t>give up on an important goal that’s hard to measure in favor of a less important one that’s easy to measure</a:t>
            </a:r>
            <a:r>
              <a:rPr lang="en-US" sz="2400" b="1" dirty="0" smtClean="0">
                <a:solidFill>
                  <a:schemeClr val="bg1"/>
                </a:solidFill>
                <a:latin typeface="Calibri" panose="020F0502020204030204" pitchFamily="34" charset="0"/>
              </a:rPr>
              <a:t>.”</a:t>
            </a:r>
            <a:endParaRPr lang="en-US" sz="2400" b="1" dirty="0">
              <a:solidFill>
                <a:schemeClr val="bg1"/>
              </a:solidFill>
              <a:latin typeface="Calibri" panose="020F0502020204030204" pitchFamily="34" charset="0"/>
            </a:endParaRPr>
          </a:p>
        </p:txBody>
      </p:sp>
      <p:sp>
        <p:nvSpPr>
          <p:cNvPr id="9" name="Rectangle 8"/>
          <p:cNvSpPr/>
          <p:nvPr/>
        </p:nvSpPr>
        <p:spPr>
          <a:xfrm>
            <a:off x="5760707" y="5989292"/>
            <a:ext cx="3200365" cy="646331"/>
          </a:xfrm>
          <a:prstGeom prst="rect">
            <a:avLst/>
          </a:prstGeom>
        </p:spPr>
        <p:txBody>
          <a:bodyPr wrap="square">
            <a:spAutoFit/>
          </a:bodyPr>
          <a:lstStyle/>
          <a:p>
            <a:pPr marL="0" lvl="2"/>
            <a:r>
              <a:rPr lang="en-US" sz="1200" dirty="0">
                <a:solidFill>
                  <a:schemeClr val="bg1"/>
                </a:solidFill>
                <a:latin typeface="Calibri" panose="020F0502020204030204" pitchFamily="34" charset="0"/>
              </a:rPr>
              <a:t>From Robert Lewis. 2009. </a:t>
            </a:r>
            <a:r>
              <a:rPr lang="en-US" sz="1200" i="1" dirty="0">
                <a:solidFill>
                  <a:schemeClr val="bg1"/>
                </a:solidFill>
                <a:latin typeface="Calibri" panose="020F0502020204030204" pitchFamily="34" charset="0"/>
              </a:rPr>
              <a:t>“No metrics? Don’t fret; you can still manage without measuring.”</a:t>
            </a:r>
            <a:r>
              <a:rPr lang="en-US" sz="1200" dirty="0">
                <a:solidFill>
                  <a:schemeClr val="bg1"/>
                </a:solidFill>
                <a:latin typeface="Calibri" panose="020F0502020204030204" pitchFamily="34" charset="0"/>
              </a:rPr>
              <a:t> Minneapolis St. Paul Business Journal.</a:t>
            </a:r>
            <a:endParaRPr lang="en-US" sz="1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3439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 y="-45682"/>
            <a:ext cx="9143950" cy="690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74368" y="5486415"/>
            <a:ext cx="8595266" cy="1371585"/>
          </a:xfrm>
          <a:prstGeom prst="rect">
            <a:avLst/>
          </a:prstGeom>
          <a:solidFill>
            <a:srgbClr val="3773AD"/>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3175">
              <a:buFont typeface="Arial" pitchFamily="34" charset="0"/>
              <a:buNone/>
            </a:pPr>
            <a:r>
              <a:rPr lang="en-US" sz="1800" b="1" dirty="0" smtClean="0">
                <a:solidFill>
                  <a:srgbClr val="FFFFFF"/>
                </a:solidFill>
              </a:rPr>
              <a:t>Targets </a:t>
            </a:r>
            <a:r>
              <a:rPr lang="en-US" sz="1800" dirty="0" smtClean="0">
                <a:solidFill>
                  <a:srgbClr val="FFFFFF"/>
                </a:solidFill>
              </a:rPr>
              <a:t>express a specific level of performance the organization is aiming to achieve. </a:t>
            </a:r>
          </a:p>
          <a:p>
            <a:pPr marL="0" lvl="2" indent="3175">
              <a:buFont typeface="Arial" pitchFamily="34" charset="0"/>
              <a:buNone/>
            </a:pPr>
            <a:r>
              <a:rPr lang="en-US" sz="1800" b="1" dirty="0" smtClean="0">
                <a:solidFill>
                  <a:srgbClr val="FFFFFF"/>
                </a:solidFill>
              </a:rPr>
              <a:t>Standards</a:t>
            </a:r>
            <a:r>
              <a:rPr lang="en-US" sz="1800" dirty="0" smtClean="0">
                <a:solidFill>
                  <a:srgbClr val="FFFFFF"/>
                </a:solidFill>
              </a:rPr>
              <a:t> (also called “benchmarks”) express the minimum acceptable level of performance that is expected </a:t>
            </a:r>
            <a:r>
              <a:rPr lang="en-US" sz="1800" dirty="0">
                <a:solidFill>
                  <a:srgbClr val="FFFFFF"/>
                </a:solidFill>
              </a:rPr>
              <a:t>and achieved by other, </a:t>
            </a:r>
            <a:r>
              <a:rPr lang="en-US" sz="1800" dirty="0" smtClean="0">
                <a:solidFill>
                  <a:srgbClr val="FFFFFF"/>
                </a:solidFill>
              </a:rPr>
              <a:t>high-performing organizations. </a:t>
            </a:r>
            <a:endParaRPr lang="en-US" sz="1800" dirty="0">
              <a:solidFill>
                <a:srgbClr val="FFFFFF"/>
              </a:solidFill>
            </a:endParaRPr>
          </a:p>
          <a:p>
            <a:pPr marL="3175" lvl="2" indent="-3175">
              <a:buFont typeface="Arial" pitchFamily="34" charset="0"/>
              <a:buNone/>
            </a:pPr>
            <a:r>
              <a:rPr lang="en-US" sz="1800" dirty="0" smtClean="0">
                <a:solidFill>
                  <a:srgbClr val="FFFFFF"/>
                </a:solidFill>
              </a:rPr>
              <a:t>How </a:t>
            </a:r>
            <a:r>
              <a:rPr lang="en-US" sz="1800" dirty="0">
                <a:solidFill>
                  <a:srgbClr val="FFFFFF"/>
                </a:solidFill>
              </a:rPr>
              <a:t>else will you know how well you are doing without context</a:t>
            </a:r>
            <a:r>
              <a:rPr lang="en-US" sz="1800" dirty="0" smtClean="0">
                <a:solidFill>
                  <a:srgbClr val="FFFFFF"/>
                </a:solidFill>
              </a:rPr>
              <a:t>?</a:t>
            </a:r>
            <a:endParaRPr lang="en-US" sz="1800" b="1" dirty="0">
              <a:solidFill>
                <a:srgbClr val="FFFFFF"/>
              </a:solidFill>
            </a:endParaRPr>
          </a:p>
        </p:txBody>
      </p:sp>
      <p:sp>
        <p:nvSpPr>
          <p:cNvPr id="9" name="Rectangle 8"/>
          <p:cNvSpPr/>
          <p:nvPr/>
        </p:nvSpPr>
        <p:spPr>
          <a:xfrm>
            <a:off x="5638799" y="185916"/>
            <a:ext cx="3200401" cy="1261884"/>
          </a:xfrm>
          <a:prstGeom prst="rect">
            <a:avLst/>
          </a:prstGeom>
          <a:solidFill>
            <a:srgbClr val="3773AD"/>
          </a:solidFill>
        </p:spPr>
        <p:txBody>
          <a:bodyPr wrap="square">
            <a:spAutoFit/>
          </a:bodyPr>
          <a:lstStyle/>
          <a:p>
            <a:pPr algn="ctr"/>
            <a:r>
              <a:rPr lang="en-US" sz="1600" b="1" i="1" dirty="0" smtClean="0">
                <a:solidFill>
                  <a:srgbClr val="FFFFFF"/>
                </a:solidFill>
              </a:rPr>
              <a:t>“Evidence suggests that improved performance occurs at a much greater rate when performance measures are compared.”</a:t>
            </a:r>
            <a:r>
              <a:rPr lang="en-US" sz="1100" b="1" i="1" dirty="0" smtClean="0">
                <a:solidFill>
                  <a:srgbClr val="FFFFFF"/>
                </a:solidFill>
              </a:rPr>
              <a:t> </a:t>
            </a:r>
          </a:p>
          <a:p>
            <a:pPr algn="ctr"/>
            <a:r>
              <a:rPr lang="en-US" sz="1200" dirty="0" smtClean="0">
                <a:solidFill>
                  <a:srgbClr val="FFFFFF"/>
                </a:solidFill>
              </a:rPr>
              <a:t>Smith </a:t>
            </a:r>
            <a:r>
              <a:rPr lang="en-US" sz="1200" dirty="0">
                <a:solidFill>
                  <a:srgbClr val="FFFFFF"/>
                </a:solidFill>
              </a:rPr>
              <a:t>and </a:t>
            </a:r>
            <a:r>
              <a:rPr lang="en-US" sz="1200" dirty="0" err="1">
                <a:solidFill>
                  <a:srgbClr val="FFFFFF"/>
                </a:solidFill>
              </a:rPr>
              <a:t>Hartung</a:t>
            </a:r>
            <a:r>
              <a:rPr lang="en-US" sz="1200" dirty="0">
                <a:solidFill>
                  <a:srgbClr val="FFFFFF"/>
                </a:solidFill>
              </a:rPr>
              <a:t>, </a:t>
            </a:r>
            <a:r>
              <a:rPr lang="en-US" sz="1200" dirty="0" smtClean="0">
                <a:solidFill>
                  <a:srgbClr val="FFFFFF"/>
                </a:solidFill>
              </a:rPr>
              <a:t>2004</a:t>
            </a:r>
            <a:endParaRPr lang="en-US" sz="1200" b="1" i="1" dirty="0">
              <a:solidFill>
                <a:srgbClr val="FFFFFF"/>
              </a:solidFill>
            </a:endParaRPr>
          </a:p>
        </p:txBody>
      </p:sp>
    </p:spTree>
    <p:extLst>
      <p:ext uri="{BB962C8B-B14F-4D97-AF65-F5344CB8AC3E}">
        <p14:creationId xmlns:p14="http://schemas.microsoft.com/office/powerpoint/2010/main" val="240417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57610" y="0"/>
            <a:ext cx="5486389" cy="685800"/>
          </a:xfrm>
        </p:spPr>
        <p:txBody>
          <a:bodyPr>
            <a:noAutofit/>
          </a:bodyPr>
          <a:lstStyle/>
          <a:p>
            <a:pPr lvl="1" algn="l" rtl="0">
              <a:spcBef>
                <a:spcPct val="0"/>
              </a:spcBef>
            </a:pPr>
            <a:r>
              <a:rPr lang="en-US" sz="2800" b="1" kern="1200" dirty="0" smtClean="0">
                <a:solidFill>
                  <a:schemeClr val="bg1"/>
                </a:solidFill>
                <a:latin typeface="+mj-lt"/>
                <a:ea typeface="+mj-ea"/>
                <a:cs typeface="+mj-cs"/>
              </a:rPr>
              <a:t>Why measure? </a:t>
            </a:r>
            <a:endParaRPr lang="en-US" sz="2800" b="1" kern="1200" dirty="0">
              <a:solidFill>
                <a:schemeClr val="bg1"/>
              </a:solidFill>
              <a:latin typeface="+mj-lt"/>
              <a:ea typeface="+mj-ea"/>
              <a:cs typeface="+mj-cs"/>
            </a:endParaRPr>
          </a:p>
        </p:txBody>
      </p:sp>
      <p:sp>
        <p:nvSpPr>
          <p:cNvPr id="5" name="Rectangle 4"/>
          <p:cNvSpPr/>
          <p:nvPr/>
        </p:nvSpPr>
        <p:spPr>
          <a:xfrm>
            <a:off x="3383293" y="6259139"/>
            <a:ext cx="5669218" cy="461665"/>
          </a:xfrm>
          <a:prstGeom prst="rect">
            <a:avLst/>
          </a:prstGeom>
        </p:spPr>
        <p:txBody>
          <a:bodyPr wrap="square">
            <a:spAutoFit/>
          </a:bodyPr>
          <a:lstStyle/>
          <a:p>
            <a:pPr marL="0" lvl="2" algn="ctr"/>
            <a:r>
              <a:rPr lang="en-US" sz="1200" dirty="0" smtClean="0">
                <a:solidFill>
                  <a:srgbClr val="FFFFFF"/>
                </a:solidFill>
              </a:rPr>
              <a:t>David Osborne </a:t>
            </a:r>
            <a:r>
              <a:rPr lang="en-US" sz="1200" dirty="0">
                <a:solidFill>
                  <a:srgbClr val="FFFFFF"/>
                </a:solidFill>
              </a:rPr>
              <a:t>and Ted Gaebler. 1992. </a:t>
            </a:r>
            <a:r>
              <a:rPr lang="en-US" sz="1200" i="1" dirty="0">
                <a:solidFill>
                  <a:srgbClr val="FFFFFF"/>
                </a:solidFill>
              </a:rPr>
              <a:t>Reinventing Government: How the Entrepreneurial Spirit Is Transforming the Public Sector</a:t>
            </a:r>
            <a:r>
              <a:rPr lang="en-US" sz="1200" dirty="0">
                <a:solidFill>
                  <a:srgbClr val="FFFFFF"/>
                </a:solidFill>
              </a:rPr>
              <a:t>. </a:t>
            </a:r>
            <a:endParaRPr lang="en-US" sz="1200" b="1" dirty="0">
              <a:solidFill>
                <a:srgbClr val="FFFFFF"/>
              </a:solidFill>
            </a:endParaRPr>
          </a:p>
        </p:txBody>
      </p:sp>
      <p:sp>
        <p:nvSpPr>
          <p:cNvPr id="6" name="Rectangle 5"/>
          <p:cNvSpPr/>
          <p:nvPr/>
        </p:nvSpPr>
        <p:spPr>
          <a:xfrm>
            <a:off x="3657610" y="1049478"/>
            <a:ext cx="5212022" cy="4939814"/>
          </a:xfrm>
          <a:prstGeom prst="rect">
            <a:avLst/>
          </a:prstGeom>
        </p:spPr>
        <p:txBody>
          <a:bodyPr wrap="square">
            <a:spAutoFit/>
          </a:bodyPr>
          <a:lstStyle/>
          <a:p>
            <a:pPr>
              <a:spcAft>
                <a:spcPts val="1800"/>
              </a:spcAft>
            </a:pPr>
            <a:r>
              <a:rPr lang="en-US" sz="2000" b="1" dirty="0" smtClean="0">
                <a:solidFill>
                  <a:srgbClr val="FFFFFF"/>
                </a:solidFill>
              </a:rPr>
              <a:t>If You Don't Measure Results,</a:t>
            </a:r>
            <a:br>
              <a:rPr lang="en-US" sz="2000" b="1" dirty="0" smtClean="0">
                <a:solidFill>
                  <a:srgbClr val="FFFFFF"/>
                </a:solidFill>
              </a:rPr>
            </a:br>
            <a:r>
              <a:rPr lang="en-US" sz="2000" b="1" dirty="0" smtClean="0">
                <a:solidFill>
                  <a:srgbClr val="FFFFFF"/>
                </a:solidFill>
              </a:rPr>
              <a:t>	You Can't Tell Success from Failure</a:t>
            </a:r>
            <a:endParaRPr lang="en-US" sz="2000" b="1" dirty="0">
              <a:solidFill>
                <a:srgbClr val="FFFFFF"/>
              </a:solidFill>
            </a:endParaRPr>
          </a:p>
          <a:p>
            <a:pPr>
              <a:spcAft>
                <a:spcPts val="1800"/>
              </a:spcAft>
            </a:pPr>
            <a:r>
              <a:rPr lang="en-US" sz="2000" b="1" dirty="0" smtClean="0">
                <a:solidFill>
                  <a:srgbClr val="FFFFFF"/>
                </a:solidFill>
              </a:rPr>
              <a:t>If You Can’t See Success,</a:t>
            </a:r>
            <a:br>
              <a:rPr lang="en-US" sz="2000" b="1" dirty="0" smtClean="0">
                <a:solidFill>
                  <a:srgbClr val="FFFFFF"/>
                </a:solidFill>
              </a:rPr>
            </a:br>
            <a:r>
              <a:rPr lang="en-US" sz="2000" b="1" dirty="0" smtClean="0">
                <a:solidFill>
                  <a:srgbClr val="FFFFFF"/>
                </a:solidFill>
              </a:rPr>
              <a:t>	You Can’t Reward It</a:t>
            </a:r>
            <a:endParaRPr lang="en-US" sz="2000" b="1" dirty="0">
              <a:solidFill>
                <a:srgbClr val="FFFFFF"/>
              </a:solidFill>
            </a:endParaRPr>
          </a:p>
          <a:p>
            <a:pPr>
              <a:spcAft>
                <a:spcPts val="1800"/>
              </a:spcAft>
            </a:pPr>
            <a:r>
              <a:rPr lang="en-US" sz="2000" b="1" dirty="0">
                <a:solidFill>
                  <a:srgbClr val="FFFFFF"/>
                </a:solidFill>
              </a:rPr>
              <a:t>If </a:t>
            </a:r>
            <a:r>
              <a:rPr lang="en-US" sz="2000" b="1" dirty="0" smtClean="0">
                <a:solidFill>
                  <a:srgbClr val="FFFFFF"/>
                </a:solidFill>
              </a:rPr>
              <a:t>You Can’t Reward Success,</a:t>
            </a:r>
            <a:br>
              <a:rPr lang="en-US" sz="2000" b="1" dirty="0" smtClean="0">
                <a:solidFill>
                  <a:srgbClr val="FFFFFF"/>
                </a:solidFill>
              </a:rPr>
            </a:br>
            <a:r>
              <a:rPr lang="en-US" sz="2000" b="1" dirty="0" smtClean="0">
                <a:solidFill>
                  <a:srgbClr val="FFFFFF"/>
                </a:solidFill>
              </a:rPr>
              <a:t>	You’re Probably Rewarding Failure</a:t>
            </a:r>
          </a:p>
          <a:p>
            <a:pPr>
              <a:spcAft>
                <a:spcPts val="1800"/>
              </a:spcAft>
            </a:pPr>
            <a:r>
              <a:rPr lang="en-US" sz="2000" b="1" dirty="0" smtClean="0">
                <a:solidFill>
                  <a:srgbClr val="FFFFFF"/>
                </a:solidFill>
              </a:rPr>
              <a:t>If You Can't See Success,</a:t>
            </a:r>
            <a:br>
              <a:rPr lang="en-US" sz="2000" b="1" dirty="0" smtClean="0">
                <a:solidFill>
                  <a:srgbClr val="FFFFFF"/>
                </a:solidFill>
              </a:rPr>
            </a:br>
            <a:r>
              <a:rPr lang="en-US" sz="2000" b="1" dirty="0" smtClean="0">
                <a:solidFill>
                  <a:srgbClr val="FFFFFF"/>
                </a:solidFill>
              </a:rPr>
              <a:t>	You Can't Learn From It</a:t>
            </a:r>
            <a:endParaRPr lang="en-US" sz="2000" b="1" dirty="0">
              <a:solidFill>
                <a:srgbClr val="FFFFFF"/>
              </a:solidFill>
            </a:endParaRPr>
          </a:p>
          <a:p>
            <a:pPr>
              <a:spcAft>
                <a:spcPts val="1800"/>
              </a:spcAft>
            </a:pPr>
            <a:r>
              <a:rPr lang="en-US" sz="2000" b="1" dirty="0">
                <a:solidFill>
                  <a:srgbClr val="FFFFFF"/>
                </a:solidFill>
              </a:rPr>
              <a:t>If </a:t>
            </a:r>
            <a:r>
              <a:rPr lang="en-US" sz="2000" b="1" dirty="0" smtClean="0">
                <a:solidFill>
                  <a:srgbClr val="FFFFFF"/>
                </a:solidFill>
              </a:rPr>
              <a:t>You Can't Recognize Failure,</a:t>
            </a:r>
            <a:br>
              <a:rPr lang="en-US" sz="2000" b="1" dirty="0" smtClean="0">
                <a:solidFill>
                  <a:srgbClr val="FFFFFF"/>
                </a:solidFill>
              </a:rPr>
            </a:br>
            <a:r>
              <a:rPr lang="en-US" sz="2000" b="1" dirty="0" smtClean="0">
                <a:solidFill>
                  <a:srgbClr val="FFFFFF"/>
                </a:solidFill>
              </a:rPr>
              <a:t>	You Can't Correct It</a:t>
            </a:r>
          </a:p>
          <a:p>
            <a:pPr>
              <a:spcAft>
                <a:spcPts val="1800"/>
              </a:spcAft>
            </a:pPr>
            <a:r>
              <a:rPr lang="en-US" sz="2000" b="1" dirty="0" smtClean="0">
                <a:solidFill>
                  <a:srgbClr val="FFFFFF"/>
                </a:solidFill>
              </a:rPr>
              <a:t>If You </a:t>
            </a:r>
            <a:r>
              <a:rPr lang="en-US" sz="2000" b="1" u="sng" dirty="0" smtClean="0">
                <a:solidFill>
                  <a:srgbClr val="FFFFFF"/>
                </a:solidFill>
              </a:rPr>
              <a:t>Can</a:t>
            </a:r>
            <a:r>
              <a:rPr lang="en-US" sz="2000" b="1" dirty="0" smtClean="0">
                <a:solidFill>
                  <a:srgbClr val="FFFFFF"/>
                </a:solidFill>
              </a:rPr>
              <a:t> Demonstrate Results,</a:t>
            </a:r>
            <a:br>
              <a:rPr lang="en-US" sz="2000" b="1" dirty="0" smtClean="0">
                <a:solidFill>
                  <a:srgbClr val="FFFFFF"/>
                </a:solidFill>
              </a:rPr>
            </a:br>
            <a:r>
              <a:rPr lang="en-US" sz="2000" b="1" dirty="0" smtClean="0">
                <a:solidFill>
                  <a:srgbClr val="FFFFFF"/>
                </a:solidFill>
              </a:rPr>
              <a:t>	You </a:t>
            </a:r>
            <a:r>
              <a:rPr lang="en-US" sz="2000" b="1" u="sng" dirty="0" smtClean="0">
                <a:solidFill>
                  <a:srgbClr val="FFFFFF"/>
                </a:solidFill>
              </a:rPr>
              <a:t>Can</a:t>
            </a:r>
            <a:r>
              <a:rPr lang="en-US" sz="2000" b="1" dirty="0" smtClean="0">
                <a:solidFill>
                  <a:srgbClr val="FFFFFF"/>
                </a:solidFill>
              </a:rPr>
              <a:t> Win </a:t>
            </a:r>
            <a:r>
              <a:rPr lang="en-US" sz="2000" b="1" dirty="0">
                <a:solidFill>
                  <a:srgbClr val="FFFFFF"/>
                </a:solidFill>
              </a:rPr>
              <a:t>P</a:t>
            </a:r>
            <a:r>
              <a:rPr lang="en-US" sz="2000" b="1" dirty="0" smtClean="0">
                <a:solidFill>
                  <a:srgbClr val="FFFFFF"/>
                </a:solidFill>
              </a:rPr>
              <a:t>ublic </a:t>
            </a:r>
            <a:r>
              <a:rPr lang="en-US" sz="2000" b="1" dirty="0">
                <a:solidFill>
                  <a:srgbClr val="FFFFFF"/>
                </a:solidFill>
              </a:rPr>
              <a:t>S</a:t>
            </a:r>
            <a:r>
              <a:rPr lang="en-US" sz="2000" b="1" dirty="0" smtClean="0">
                <a:solidFill>
                  <a:srgbClr val="FFFFFF"/>
                </a:solidFill>
              </a:rPr>
              <a:t>upport</a:t>
            </a:r>
            <a:endParaRPr lang="en-US" sz="2000" b="1" dirty="0">
              <a:solidFill>
                <a:srgbClr val="FFFFFF"/>
              </a:solidFill>
            </a:endParaRPr>
          </a:p>
        </p:txBody>
      </p:sp>
      <p:pic>
        <p:nvPicPr>
          <p:cNvPr id="409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 y="-1943"/>
            <a:ext cx="3200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3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36865"/>
            <a:ext cx="9144000" cy="4921135"/>
          </a:xfrm>
          <a:prstGeom prst="rect">
            <a:avLst/>
          </a:prstGeom>
        </p:spPr>
      </p:pic>
      <p:sp>
        <p:nvSpPr>
          <p:cNvPr id="4" name="Content Placeholder 3"/>
          <p:cNvSpPr>
            <a:spLocks noGrp="1"/>
          </p:cNvSpPr>
          <p:nvPr>
            <p:ph idx="1"/>
          </p:nvPr>
        </p:nvSpPr>
        <p:spPr>
          <a:xfrm>
            <a:off x="533400" y="228600"/>
            <a:ext cx="8305800" cy="1526572"/>
          </a:xfrm>
          <a:prstGeom prst="rect">
            <a:avLst/>
          </a:prstGeom>
          <a:noFill/>
        </p:spPr>
        <p:txBody>
          <a:bodyPr wrap="square">
            <a:spAutoFit/>
          </a:bodyPr>
          <a:lstStyle/>
          <a:p>
            <a:pPr marL="0" indent="0">
              <a:buNone/>
            </a:pPr>
            <a:r>
              <a:rPr lang="en-US" sz="2000" b="1" dirty="0">
                <a:solidFill>
                  <a:schemeClr val="bg1"/>
                </a:solidFill>
              </a:rPr>
              <a:t>“</a:t>
            </a:r>
            <a:r>
              <a:rPr lang="en-US" sz="2000" b="1" dirty="0" smtClean="0">
                <a:solidFill>
                  <a:schemeClr val="bg1"/>
                </a:solidFill>
              </a:rPr>
              <a:t>People… </a:t>
            </a:r>
            <a:r>
              <a:rPr lang="en-US" sz="2000" b="1" dirty="0">
                <a:solidFill>
                  <a:schemeClr val="bg1"/>
                </a:solidFill>
              </a:rPr>
              <a:t>operate with beliefs and biases. </a:t>
            </a:r>
            <a:endParaRPr lang="en-US" sz="2000" b="1" dirty="0" smtClean="0">
              <a:solidFill>
                <a:schemeClr val="bg1"/>
              </a:solidFill>
            </a:endParaRPr>
          </a:p>
          <a:p>
            <a:pPr marL="0" indent="0">
              <a:spcAft>
                <a:spcPts val="1200"/>
              </a:spcAft>
              <a:buNone/>
            </a:pPr>
            <a:r>
              <a:rPr lang="en-US" sz="2000" b="1" dirty="0" smtClean="0">
                <a:solidFill>
                  <a:schemeClr val="bg1"/>
                </a:solidFill>
              </a:rPr>
              <a:t>To </a:t>
            </a:r>
            <a:r>
              <a:rPr lang="en-US" sz="2000" b="1" dirty="0">
                <a:solidFill>
                  <a:schemeClr val="bg1"/>
                </a:solidFill>
              </a:rPr>
              <a:t>the extent you can eliminate both and replace them with data, </a:t>
            </a:r>
            <a:br>
              <a:rPr lang="en-US" sz="2000" b="1" dirty="0">
                <a:solidFill>
                  <a:schemeClr val="bg1"/>
                </a:solidFill>
              </a:rPr>
            </a:br>
            <a:r>
              <a:rPr lang="en-US" sz="2000" b="1" dirty="0" smtClean="0">
                <a:solidFill>
                  <a:schemeClr val="bg1"/>
                </a:solidFill>
              </a:rPr>
              <a:t>you </a:t>
            </a:r>
            <a:r>
              <a:rPr lang="en-US" sz="2000" b="1" dirty="0">
                <a:solidFill>
                  <a:schemeClr val="bg1"/>
                </a:solidFill>
              </a:rPr>
              <a:t>gain a clear advantage</a:t>
            </a:r>
            <a:r>
              <a:rPr lang="en-US" sz="2000" b="1" dirty="0" smtClean="0">
                <a:solidFill>
                  <a:schemeClr val="bg1"/>
                </a:solidFill>
              </a:rPr>
              <a:t>.”</a:t>
            </a:r>
          </a:p>
          <a:p>
            <a:pPr marL="0" indent="0" algn="r">
              <a:buNone/>
            </a:pPr>
            <a:r>
              <a:rPr lang="en-US" sz="1600" dirty="0" smtClean="0">
                <a:solidFill>
                  <a:schemeClr val="bg1"/>
                </a:solidFill>
              </a:rPr>
              <a:t>Michael </a:t>
            </a:r>
            <a:r>
              <a:rPr lang="en-US" sz="1600" dirty="0">
                <a:solidFill>
                  <a:schemeClr val="bg1"/>
                </a:solidFill>
              </a:rPr>
              <a:t>Lewis </a:t>
            </a:r>
            <a:r>
              <a:rPr lang="en-US" sz="1600" dirty="0" smtClean="0">
                <a:solidFill>
                  <a:schemeClr val="bg1"/>
                </a:solidFill>
              </a:rPr>
              <a:t>| </a:t>
            </a:r>
            <a:r>
              <a:rPr lang="en-US" sz="1600" dirty="0" err="1" smtClean="0">
                <a:solidFill>
                  <a:schemeClr val="bg1"/>
                </a:solidFill>
              </a:rPr>
              <a:t>Moneyball</a:t>
            </a:r>
            <a:r>
              <a:rPr lang="en-US" sz="1600" dirty="0">
                <a:solidFill>
                  <a:schemeClr val="bg1"/>
                </a:solidFill>
              </a:rPr>
              <a:t>: The Art of Winning an Unfair Game</a:t>
            </a:r>
          </a:p>
        </p:txBody>
      </p:sp>
      <p:sp>
        <p:nvSpPr>
          <p:cNvPr id="6" name="TextBox 5"/>
          <p:cNvSpPr txBox="1"/>
          <p:nvPr/>
        </p:nvSpPr>
        <p:spPr>
          <a:xfrm>
            <a:off x="7086600" y="6472391"/>
            <a:ext cx="2057400" cy="369332"/>
          </a:xfrm>
          <a:prstGeom prst="rect">
            <a:avLst/>
          </a:prstGeom>
          <a:solidFill>
            <a:srgbClr val="3773AD"/>
          </a:solidFill>
        </p:spPr>
        <p:txBody>
          <a:bodyPr wrap="square" rtlCol="0">
            <a:spAutoFit/>
          </a:bodyPr>
          <a:lstStyle/>
          <a:p>
            <a:pPr algn="l"/>
            <a:r>
              <a:rPr lang="en-US" sz="1800" dirty="0" err="1" smtClean="0">
                <a:solidFill>
                  <a:schemeClr val="bg1"/>
                </a:solidFill>
              </a:rPr>
              <a:t>Moneyball</a:t>
            </a:r>
            <a:r>
              <a:rPr lang="en-US" sz="1800" dirty="0" smtClean="0">
                <a:solidFill>
                  <a:schemeClr val="bg1"/>
                </a:solidFill>
              </a:rPr>
              <a:t> (2011)</a:t>
            </a:r>
            <a:endParaRPr lang="en-US" sz="1800" dirty="0">
              <a:solidFill>
                <a:schemeClr val="bg1"/>
              </a:solidFill>
            </a:endParaRPr>
          </a:p>
        </p:txBody>
      </p:sp>
    </p:spTree>
    <p:extLst>
      <p:ext uri="{BB962C8B-B14F-4D97-AF65-F5344CB8AC3E}">
        <p14:creationId xmlns:p14="http://schemas.microsoft.com/office/powerpoint/2010/main" val="84999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8940" y="0"/>
            <a:ext cx="5485010" cy="6858000"/>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46" y="0"/>
            <a:ext cx="2453843" cy="1143000"/>
          </a:xfrm>
        </p:spPr>
        <p:txBody>
          <a:bodyPr>
            <a:normAutofit/>
          </a:bodyPr>
          <a:lstStyle/>
          <a:p>
            <a:r>
              <a:rPr lang="en-US" sz="2800" dirty="0" smtClean="0">
                <a:solidFill>
                  <a:schemeClr val="bg1"/>
                </a:solidFill>
              </a:rPr>
              <a:t>Measuring what matters</a:t>
            </a:r>
            <a:endParaRPr lang="en-US" sz="2800" dirty="0">
              <a:solidFill>
                <a:schemeClr val="bg1"/>
              </a:solidFill>
            </a:endParaRPr>
          </a:p>
        </p:txBody>
      </p:sp>
      <p:sp>
        <p:nvSpPr>
          <p:cNvPr id="3" name="Rectangle 2"/>
          <p:cNvSpPr/>
          <p:nvPr/>
        </p:nvSpPr>
        <p:spPr>
          <a:xfrm>
            <a:off x="4023367" y="5522263"/>
            <a:ext cx="4206233" cy="1015663"/>
          </a:xfrm>
          <a:prstGeom prst="rect">
            <a:avLst/>
          </a:prstGeom>
          <a:solidFill>
            <a:schemeClr val="bg1"/>
          </a:solidFill>
        </p:spPr>
        <p:txBody>
          <a:bodyPr wrap="square">
            <a:spAutoFit/>
          </a:bodyPr>
          <a:lstStyle/>
          <a:p>
            <a:pPr marL="3175" indent="-3175" fontAlgn="ctr">
              <a:spcAft>
                <a:spcPct val="0"/>
              </a:spcAft>
            </a:pPr>
            <a:r>
              <a:rPr lang="en-US" sz="2000" b="1" dirty="0">
                <a:solidFill>
                  <a:sysClr val="windowText" lastClr="000000"/>
                </a:solidFill>
              </a:rPr>
              <a:t>“…rigorously assemble evidence – quantitative or qualitative – to track your progress.”</a:t>
            </a:r>
          </a:p>
        </p:txBody>
      </p:sp>
      <p:sp>
        <p:nvSpPr>
          <p:cNvPr id="4" name="Rectangle 3"/>
          <p:cNvSpPr/>
          <p:nvPr/>
        </p:nvSpPr>
        <p:spPr>
          <a:xfrm>
            <a:off x="457245" y="1600220"/>
            <a:ext cx="2560333" cy="3816429"/>
          </a:xfrm>
          <a:prstGeom prst="rect">
            <a:avLst/>
          </a:prstGeom>
        </p:spPr>
        <p:txBody>
          <a:bodyPr wrap="square">
            <a:spAutoFit/>
          </a:bodyPr>
          <a:lstStyle/>
          <a:p>
            <a:r>
              <a:rPr lang="en-US" sz="2200" b="1" dirty="0">
                <a:solidFill>
                  <a:srgbClr val="FFFFFF"/>
                </a:solidFill>
              </a:rPr>
              <a:t>“What matters is not finding the perfect indicator, but settling upon a </a:t>
            </a:r>
            <a:r>
              <a:rPr lang="en-US" sz="2200" b="1" i="1" dirty="0">
                <a:solidFill>
                  <a:srgbClr val="FFFFFF"/>
                </a:solidFill>
              </a:rPr>
              <a:t>consistent and intelligent </a:t>
            </a:r>
            <a:r>
              <a:rPr lang="en-US" sz="2200" b="1" dirty="0">
                <a:solidFill>
                  <a:srgbClr val="FFFFFF"/>
                </a:solidFill>
              </a:rPr>
              <a:t>method of assessing your output results and then tracking your trajectory with rigor.”</a:t>
            </a:r>
            <a:endParaRPr lang="en-US" sz="2200" b="1" dirty="0">
              <a:solidFill>
                <a:srgbClr val="000000"/>
              </a:solidFill>
            </a:endParaRPr>
          </a:p>
        </p:txBody>
      </p:sp>
      <p:sp>
        <p:nvSpPr>
          <p:cNvPr id="9" name="Rectangle 8"/>
          <p:cNvSpPr/>
          <p:nvPr/>
        </p:nvSpPr>
        <p:spPr>
          <a:xfrm>
            <a:off x="459980" y="6165912"/>
            <a:ext cx="2557598" cy="461665"/>
          </a:xfrm>
          <a:prstGeom prst="rect">
            <a:avLst/>
          </a:prstGeom>
        </p:spPr>
        <p:txBody>
          <a:bodyPr wrap="square">
            <a:spAutoFit/>
          </a:bodyPr>
          <a:lstStyle/>
          <a:p>
            <a:pPr marL="3175" indent="-3175" fontAlgn="ctr">
              <a:spcAft>
                <a:spcPct val="0"/>
              </a:spcAft>
            </a:pPr>
            <a:r>
              <a:rPr lang="en-US" sz="1200" b="1" dirty="0">
                <a:solidFill>
                  <a:srgbClr val="FFFFFF"/>
                </a:solidFill>
              </a:rPr>
              <a:t>Jim Collins. 2005. </a:t>
            </a:r>
            <a:r>
              <a:rPr lang="en-US" sz="1200" b="1" i="1" dirty="0">
                <a:solidFill>
                  <a:srgbClr val="FFFFFF"/>
                </a:solidFill>
              </a:rPr>
              <a:t>Good to Great and the Social Sectors.</a:t>
            </a:r>
            <a:endParaRPr lang="en-US" sz="1200" b="1" dirty="0">
              <a:solidFill>
                <a:srgbClr val="FFFFFF"/>
              </a:solidFill>
            </a:endParaRPr>
          </a:p>
        </p:txBody>
      </p:sp>
      <p:sp>
        <p:nvSpPr>
          <p:cNvPr id="8" name="Rectangle 7"/>
          <p:cNvSpPr/>
          <p:nvPr/>
        </p:nvSpPr>
        <p:spPr>
          <a:xfrm>
            <a:off x="4953000" y="304800"/>
            <a:ext cx="3886200" cy="1015663"/>
          </a:xfrm>
          <a:prstGeom prst="rect">
            <a:avLst/>
          </a:prstGeom>
          <a:solidFill>
            <a:schemeClr val="bg1"/>
          </a:solidFill>
        </p:spPr>
        <p:txBody>
          <a:bodyPr wrap="square">
            <a:spAutoFit/>
          </a:bodyPr>
          <a:lstStyle/>
          <a:p>
            <a:pPr marL="3175" indent="-3175" fontAlgn="ctr">
              <a:spcAft>
                <a:spcPct val="0"/>
              </a:spcAft>
            </a:pPr>
            <a:r>
              <a:rPr lang="en-US" sz="2000" b="1" i="1" dirty="0">
                <a:solidFill>
                  <a:sysClr val="windowText" lastClr="000000"/>
                </a:solidFill>
              </a:rPr>
              <a:t>…improving </a:t>
            </a:r>
            <a:r>
              <a:rPr lang="en-US" sz="2000" b="1" i="1" dirty="0" smtClean="0">
                <a:solidFill>
                  <a:sysClr val="windowText" lastClr="000000"/>
                </a:solidFill>
              </a:rPr>
              <a:t>results by integrating objective </a:t>
            </a:r>
            <a:r>
              <a:rPr lang="en-US" sz="2000" b="1" i="1" dirty="0">
                <a:solidFill>
                  <a:sysClr val="windowText" lastClr="000000"/>
                </a:solidFill>
              </a:rPr>
              <a:t>evidence </a:t>
            </a:r>
            <a:r>
              <a:rPr lang="en-US" sz="2000" b="1" i="1" dirty="0" smtClean="0">
                <a:solidFill>
                  <a:sysClr val="windowText" lastClr="000000"/>
                </a:solidFill>
              </a:rPr>
              <a:t>with </a:t>
            </a:r>
            <a:r>
              <a:rPr lang="en-US" sz="2000" b="1" i="1" dirty="0">
                <a:solidFill>
                  <a:sysClr val="windowText" lastClr="000000"/>
                </a:solidFill>
              </a:rPr>
              <a:t>decision-making processes</a:t>
            </a:r>
          </a:p>
        </p:txBody>
      </p:sp>
    </p:spTree>
    <p:extLst>
      <p:ext uri="{BB962C8B-B14F-4D97-AF65-F5344CB8AC3E}">
        <p14:creationId xmlns:p14="http://schemas.microsoft.com/office/powerpoint/2010/main" val="3690864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696200" cy="1600199"/>
          </a:xfrm>
        </p:spPr>
        <p:txBody>
          <a:bodyPr>
            <a:normAutofit/>
          </a:bodyPr>
          <a:lstStyle/>
          <a:p>
            <a:r>
              <a:rPr lang="en-US" sz="2800" dirty="0" smtClean="0">
                <a:latin typeface="Calibri" pitchFamily="34" charset="0"/>
              </a:rPr>
              <a:t>Today’s Goal:</a:t>
            </a:r>
            <a:endParaRPr lang="en-US" sz="2800" dirty="0">
              <a:latin typeface="Calibri" pitchFamily="34" charset="0"/>
            </a:endParaRPr>
          </a:p>
        </p:txBody>
      </p:sp>
      <p:sp>
        <p:nvSpPr>
          <p:cNvPr id="3" name="Content Placeholder 2"/>
          <p:cNvSpPr>
            <a:spLocks noGrp="1"/>
          </p:cNvSpPr>
          <p:nvPr>
            <p:ph type="subTitle" idx="1"/>
          </p:nvPr>
        </p:nvSpPr>
        <p:spPr>
          <a:xfrm>
            <a:off x="457200" y="2971800"/>
            <a:ext cx="8305800" cy="3200400"/>
          </a:xfrm>
        </p:spPr>
        <p:txBody>
          <a:bodyPr>
            <a:noAutofit/>
          </a:bodyPr>
          <a:lstStyle/>
          <a:p>
            <a:pPr marL="685800" indent="-342900" algn="l">
              <a:spcBef>
                <a:spcPct val="0"/>
              </a:spcBef>
              <a:buFont typeface="Wingdings" pitchFamily="2" charset="2"/>
              <a:buChar char="§"/>
            </a:pPr>
            <a:r>
              <a:rPr lang="en-US" sz="2400" dirty="0">
                <a:latin typeface="Calibri" pitchFamily="34" charset="0"/>
              </a:rPr>
              <a:t>d</a:t>
            </a:r>
            <a:r>
              <a:rPr lang="en-US" sz="2400" dirty="0" smtClean="0">
                <a:latin typeface="Calibri" pitchFamily="34" charset="0"/>
              </a:rPr>
              <a:t>evelop </a:t>
            </a:r>
            <a:r>
              <a:rPr lang="en-US" sz="2400" dirty="0">
                <a:latin typeface="Calibri" pitchFamily="34" charset="0"/>
              </a:rPr>
              <a:t>a consistent and intelligent </a:t>
            </a:r>
            <a:r>
              <a:rPr lang="en-US" sz="2400" dirty="0" smtClean="0">
                <a:latin typeface="Calibri" pitchFamily="34" charset="0"/>
              </a:rPr>
              <a:t>method </a:t>
            </a:r>
            <a:r>
              <a:rPr lang="en-US" sz="2400" dirty="0">
                <a:latin typeface="Calibri" pitchFamily="34" charset="0"/>
              </a:rPr>
              <a:t>to measuring performance in your department </a:t>
            </a:r>
            <a:r>
              <a:rPr lang="en-US" sz="2400" u="sng" dirty="0" smtClean="0">
                <a:latin typeface="Calibri" pitchFamily="34" charset="0"/>
              </a:rPr>
              <a:t>and</a:t>
            </a:r>
          </a:p>
          <a:p>
            <a:pPr marL="685800" indent="-342900" algn="l">
              <a:spcBef>
                <a:spcPct val="0"/>
              </a:spcBef>
              <a:buFont typeface="Wingdings" pitchFamily="2" charset="2"/>
              <a:buChar char="§"/>
            </a:pPr>
            <a:r>
              <a:rPr lang="en-US" sz="2400" dirty="0" smtClean="0">
                <a:latin typeface="Calibri" pitchFamily="34" charset="0"/>
              </a:rPr>
              <a:t>identify </a:t>
            </a:r>
            <a:r>
              <a:rPr lang="en-US" sz="2400" dirty="0">
                <a:latin typeface="Calibri" pitchFamily="34" charset="0"/>
              </a:rPr>
              <a:t>a set of initial measures to track efficiency and effectiveness </a:t>
            </a:r>
            <a:r>
              <a:rPr lang="en-US" sz="2400" dirty="0" smtClean="0">
                <a:latin typeface="Calibri" pitchFamily="34" charset="0"/>
              </a:rPr>
              <a:t>of your </a:t>
            </a:r>
            <a:r>
              <a:rPr lang="en-US" sz="2400" dirty="0">
                <a:latin typeface="Calibri" pitchFamily="34" charset="0"/>
              </a:rPr>
              <a:t>department</a:t>
            </a:r>
            <a:endParaRPr lang="en-US" sz="2500" dirty="0">
              <a:latin typeface="Calibri" pitchFamily="34" charset="0"/>
            </a:endParaRPr>
          </a:p>
        </p:txBody>
      </p:sp>
    </p:spTree>
    <p:extLst>
      <p:ext uri="{BB962C8B-B14F-4D97-AF65-F5344CB8AC3E}">
        <p14:creationId xmlns:p14="http://schemas.microsoft.com/office/powerpoint/2010/main" val="38595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7637" y="3189905"/>
            <a:ext cx="7315120" cy="3250835"/>
          </a:xfrm>
          <a:prstGeom prst="rect">
            <a:avLst/>
          </a:prstGeom>
        </p:spPr>
      </p:pic>
      <p:sp>
        <p:nvSpPr>
          <p:cNvPr id="25" name="Rectangle 24"/>
          <p:cNvSpPr/>
          <p:nvPr/>
        </p:nvSpPr>
        <p:spPr>
          <a:xfrm>
            <a:off x="914400" y="502952"/>
            <a:ext cx="7315160" cy="2554545"/>
          </a:xfrm>
          <a:prstGeom prst="rect">
            <a:avLst/>
          </a:prstGeom>
        </p:spPr>
        <p:txBody>
          <a:bodyPr wrap="square">
            <a:spAutoFit/>
          </a:bodyPr>
          <a:lstStyle/>
          <a:p>
            <a:r>
              <a:rPr lang="en-US" sz="2000" b="1" dirty="0">
                <a:solidFill>
                  <a:schemeClr val="bg1"/>
                </a:solidFill>
              </a:rPr>
              <a:t>How to develop a consistent and intelligent approach to performance </a:t>
            </a:r>
            <a:r>
              <a:rPr lang="en-US" sz="2000" b="1" dirty="0" smtClean="0">
                <a:solidFill>
                  <a:schemeClr val="bg1"/>
                </a:solidFill>
              </a:rPr>
              <a:t>measurement in your department</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pPr lvl="0"/>
            <a:r>
              <a:rPr lang="en-US" sz="2000" dirty="0" smtClean="0">
                <a:solidFill>
                  <a:schemeClr val="bg1"/>
                </a:solidFill>
              </a:rPr>
              <a:t>1. What </a:t>
            </a:r>
            <a:r>
              <a:rPr lang="en-US" sz="2000" dirty="0">
                <a:solidFill>
                  <a:schemeClr val="bg1"/>
                </a:solidFill>
              </a:rPr>
              <a:t>do you do? Describing your purpose</a:t>
            </a:r>
          </a:p>
          <a:p>
            <a:pPr lvl="0"/>
            <a:r>
              <a:rPr lang="en-US" sz="2000" dirty="0" smtClean="0">
                <a:solidFill>
                  <a:schemeClr val="bg1"/>
                </a:solidFill>
              </a:rPr>
              <a:t>2. Why </a:t>
            </a:r>
            <a:r>
              <a:rPr lang="en-US" sz="2000" dirty="0">
                <a:solidFill>
                  <a:schemeClr val="bg1"/>
                </a:solidFill>
              </a:rPr>
              <a:t>do you do it? Identifying outcomes</a:t>
            </a:r>
          </a:p>
          <a:p>
            <a:pPr lvl="0"/>
            <a:r>
              <a:rPr lang="en-US" sz="2000" dirty="0" smtClean="0">
                <a:solidFill>
                  <a:schemeClr val="bg1"/>
                </a:solidFill>
              </a:rPr>
              <a:t>3. How </a:t>
            </a:r>
            <a:r>
              <a:rPr lang="en-US" sz="2000" dirty="0">
                <a:solidFill>
                  <a:schemeClr val="bg1"/>
                </a:solidFill>
              </a:rPr>
              <a:t>do you do it? Counting inputs and outputs</a:t>
            </a:r>
          </a:p>
          <a:p>
            <a:pPr lvl="0"/>
            <a:r>
              <a:rPr lang="en-US" sz="2000" dirty="0" smtClean="0">
                <a:solidFill>
                  <a:schemeClr val="bg1"/>
                </a:solidFill>
              </a:rPr>
              <a:t>4. How </a:t>
            </a:r>
            <a:r>
              <a:rPr lang="en-US" sz="2000" dirty="0">
                <a:solidFill>
                  <a:schemeClr val="bg1"/>
                </a:solidFill>
              </a:rPr>
              <a:t>well do you do it? Measuring efficiency &amp; effectiveness</a:t>
            </a:r>
          </a:p>
          <a:p>
            <a:pPr lvl="0"/>
            <a:r>
              <a:rPr lang="en-US" sz="2000" dirty="0" smtClean="0">
                <a:solidFill>
                  <a:schemeClr val="bg1"/>
                </a:solidFill>
              </a:rPr>
              <a:t>5. Can </a:t>
            </a:r>
            <a:r>
              <a:rPr lang="en-US" sz="2000" dirty="0">
                <a:solidFill>
                  <a:schemeClr val="bg1"/>
                </a:solidFill>
              </a:rPr>
              <a:t>you explain it to others</a:t>
            </a:r>
            <a:r>
              <a:rPr lang="en-US" sz="200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4073552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46725" y="-1077"/>
            <a:ext cx="3197225" cy="6858000"/>
          </a:xfrm>
          <a:prstGeom prst="rect">
            <a:avLst/>
          </a:prstGeom>
        </p:spPr>
      </p:pic>
      <p:sp>
        <p:nvSpPr>
          <p:cNvPr id="2" name="Title 1"/>
          <p:cNvSpPr>
            <a:spLocks noGrp="1"/>
          </p:cNvSpPr>
          <p:nvPr>
            <p:ph type="title"/>
          </p:nvPr>
        </p:nvSpPr>
        <p:spPr>
          <a:xfrm>
            <a:off x="457200" y="914400"/>
            <a:ext cx="3505200" cy="533400"/>
          </a:xfrm>
        </p:spPr>
        <p:txBody>
          <a:bodyPr>
            <a:normAutofit fontScale="90000"/>
          </a:bodyPr>
          <a:lstStyle/>
          <a:p>
            <a:r>
              <a:rPr lang="en-US" dirty="0" smtClean="0"/>
              <a:t>Review the  description of your area</a:t>
            </a:r>
            <a:endParaRPr lang="en-US" dirty="0"/>
          </a:p>
        </p:txBody>
      </p:sp>
      <p:sp>
        <p:nvSpPr>
          <p:cNvPr id="3" name="Content Placeholder 2"/>
          <p:cNvSpPr>
            <a:spLocks noGrp="1"/>
          </p:cNvSpPr>
          <p:nvPr>
            <p:ph idx="1"/>
          </p:nvPr>
        </p:nvSpPr>
        <p:spPr>
          <a:xfrm>
            <a:off x="457200" y="2286000"/>
            <a:ext cx="4800600" cy="3840163"/>
          </a:xfrm>
        </p:spPr>
        <p:txBody>
          <a:bodyPr>
            <a:normAutofit/>
          </a:bodyPr>
          <a:lstStyle/>
          <a:p>
            <a:pPr marL="0" indent="0">
              <a:buNone/>
            </a:pPr>
            <a:r>
              <a:rPr lang="en-US" dirty="0" smtClean="0"/>
              <a:t>Does this accurately respond to the question - </a:t>
            </a:r>
          </a:p>
          <a:p>
            <a:pPr marL="0" indent="0">
              <a:buNone/>
            </a:pPr>
            <a:r>
              <a:rPr lang="en-US" dirty="0" smtClean="0"/>
              <a:t>Why does your department exist? </a:t>
            </a:r>
          </a:p>
        </p:txBody>
      </p:sp>
    </p:spTree>
    <p:extLst>
      <p:ext uri="{BB962C8B-B14F-4D97-AF65-F5344CB8AC3E}">
        <p14:creationId xmlns:p14="http://schemas.microsoft.com/office/powerpoint/2010/main" val="1163727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295400"/>
          </a:xfrm>
        </p:spPr>
        <p:txBody>
          <a:bodyPr>
            <a:normAutofit fontScale="90000"/>
          </a:bodyPr>
          <a:lstStyle/>
          <a:p>
            <a:r>
              <a:rPr lang="en-US" sz="3200" dirty="0" smtClean="0"/>
              <a:t>Discussion: </a:t>
            </a:r>
            <a:br>
              <a:rPr lang="en-US" sz="3200" dirty="0" smtClean="0"/>
            </a:br>
            <a:r>
              <a:rPr lang="en-US" sz="3200" dirty="0" smtClean="0"/>
              <a:t>What </a:t>
            </a:r>
            <a:r>
              <a:rPr lang="en-US" sz="3200" dirty="0"/>
              <a:t>strategic goal(s) </a:t>
            </a:r>
            <a:r>
              <a:rPr lang="en-US" sz="3200" dirty="0" smtClean="0"/>
              <a:t>do you help achieve? Why?</a:t>
            </a:r>
            <a:endParaRPr lang="en-US" sz="32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554" y="2133600"/>
            <a:ext cx="868680" cy="9144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867" y="3351417"/>
            <a:ext cx="868680" cy="9144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946" y="4572000"/>
            <a:ext cx="868680" cy="91440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48200" y="2133600"/>
            <a:ext cx="868680" cy="914400"/>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48200" y="3351417"/>
            <a:ext cx="868680" cy="914400"/>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8200" y="4572000"/>
            <a:ext cx="868680" cy="914400"/>
          </a:xfrm>
          <a:prstGeom prst="rect">
            <a:avLst/>
          </a:prstGeom>
        </p:spPr>
      </p:pic>
      <p:sp>
        <p:nvSpPr>
          <p:cNvPr id="11" name="TextBox 10"/>
          <p:cNvSpPr txBox="1"/>
          <p:nvPr/>
        </p:nvSpPr>
        <p:spPr>
          <a:xfrm>
            <a:off x="1149234" y="2217003"/>
            <a:ext cx="3474720" cy="830997"/>
          </a:xfrm>
          <a:prstGeom prst="rect">
            <a:avLst/>
          </a:prstGeom>
          <a:noFill/>
        </p:spPr>
        <p:txBody>
          <a:bodyPr wrap="square" rtlCol="0" anchor="ctr">
            <a:spAutoFit/>
          </a:bodyPr>
          <a:lstStyle/>
          <a:p>
            <a:r>
              <a:rPr lang="en-US" sz="2400" b="1" dirty="0" smtClean="0">
                <a:solidFill>
                  <a:schemeClr val="bg1"/>
                </a:solidFill>
              </a:rPr>
              <a:t>Value Scottsdale’s Unique Lifestyle and Character</a:t>
            </a:r>
            <a:endParaRPr lang="en-US" sz="2400" b="1" dirty="0">
              <a:solidFill>
                <a:schemeClr val="bg1"/>
              </a:solidFill>
            </a:endParaRPr>
          </a:p>
        </p:txBody>
      </p:sp>
      <p:sp>
        <p:nvSpPr>
          <p:cNvPr id="12" name="TextBox 11"/>
          <p:cNvSpPr txBox="1"/>
          <p:nvPr/>
        </p:nvSpPr>
        <p:spPr>
          <a:xfrm>
            <a:off x="1143000" y="3581400"/>
            <a:ext cx="3486595" cy="461665"/>
          </a:xfrm>
          <a:prstGeom prst="rect">
            <a:avLst/>
          </a:prstGeom>
          <a:noFill/>
        </p:spPr>
        <p:txBody>
          <a:bodyPr wrap="none" rtlCol="0" anchor="ctr">
            <a:spAutoFit/>
          </a:bodyPr>
          <a:lstStyle/>
          <a:p>
            <a:r>
              <a:rPr lang="en-US" sz="2400" b="1" dirty="0" smtClean="0">
                <a:solidFill>
                  <a:schemeClr val="bg1"/>
                </a:solidFill>
              </a:rPr>
              <a:t>Support Economic Vitality</a:t>
            </a:r>
            <a:endParaRPr lang="en-US" sz="2400" b="1" dirty="0">
              <a:solidFill>
                <a:schemeClr val="bg1"/>
              </a:solidFill>
            </a:endParaRPr>
          </a:p>
        </p:txBody>
      </p:sp>
      <p:sp>
        <p:nvSpPr>
          <p:cNvPr id="13" name="TextBox 12"/>
          <p:cNvSpPr txBox="1"/>
          <p:nvPr/>
        </p:nvSpPr>
        <p:spPr>
          <a:xfrm>
            <a:off x="1151312" y="4800600"/>
            <a:ext cx="3474720" cy="461665"/>
          </a:xfrm>
          <a:prstGeom prst="rect">
            <a:avLst/>
          </a:prstGeom>
          <a:noFill/>
        </p:spPr>
        <p:txBody>
          <a:bodyPr wrap="square" rtlCol="0" anchor="ctr">
            <a:spAutoFit/>
          </a:bodyPr>
          <a:lstStyle/>
          <a:p>
            <a:r>
              <a:rPr lang="en-US" sz="2400" b="1" dirty="0" smtClean="0">
                <a:solidFill>
                  <a:schemeClr val="bg1"/>
                </a:solidFill>
              </a:rPr>
              <a:t>Enhance Neighborhoods</a:t>
            </a:r>
            <a:endParaRPr lang="en-US" sz="2400" b="1" dirty="0">
              <a:solidFill>
                <a:schemeClr val="bg1"/>
              </a:solidFill>
            </a:endParaRPr>
          </a:p>
        </p:txBody>
      </p:sp>
      <p:sp>
        <p:nvSpPr>
          <p:cNvPr id="14" name="TextBox 13"/>
          <p:cNvSpPr txBox="1"/>
          <p:nvPr/>
        </p:nvSpPr>
        <p:spPr>
          <a:xfrm>
            <a:off x="5514108" y="2192064"/>
            <a:ext cx="2833981" cy="830997"/>
          </a:xfrm>
          <a:prstGeom prst="rect">
            <a:avLst/>
          </a:prstGeom>
          <a:noFill/>
        </p:spPr>
        <p:txBody>
          <a:bodyPr wrap="none" rtlCol="0" anchor="ctr">
            <a:spAutoFit/>
          </a:bodyPr>
          <a:lstStyle/>
          <a:p>
            <a:r>
              <a:rPr lang="en-US" sz="2400" b="1" dirty="0">
                <a:solidFill>
                  <a:schemeClr val="bg1"/>
                </a:solidFill>
              </a:rPr>
              <a:t>Preserve Meaningful</a:t>
            </a:r>
          </a:p>
          <a:p>
            <a:r>
              <a:rPr lang="en-US" sz="2400" b="1" dirty="0">
                <a:solidFill>
                  <a:schemeClr val="bg1"/>
                </a:solidFill>
              </a:rPr>
              <a:t>Open Space</a:t>
            </a:r>
          </a:p>
        </p:txBody>
      </p:sp>
      <p:sp>
        <p:nvSpPr>
          <p:cNvPr id="15" name="TextBox 14"/>
          <p:cNvSpPr txBox="1"/>
          <p:nvPr/>
        </p:nvSpPr>
        <p:spPr>
          <a:xfrm>
            <a:off x="5520826" y="3581400"/>
            <a:ext cx="2582695" cy="461665"/>
          </a:xfrm>
          <a:prstGeom prst="rect">
            <a:avLst/>
          </a:prstGeom>
          <a:noFill/>
        </p:spPr>
        <p:txBody>
          <a:bodyPr wrap="none" rtlCol="0" anchor="ctr">
            <a:spAutoFit/>
          </a:bodyPr>
          <a:lstStyle/>
          <a:p>
            <a:r>
              <a:rPr lang="en-US" sz="2400" b="1" dirty="0" smtClean="0">
                <a:solidFill>
                  <a:schemeClr val="bg1"/>
                </a:solidFill>
              </a:rPr>
              <a:t>Seek Sustainability</a:t>
            </a:r>
            <a:endParaRPr lang="en-US" sz="2400" b="1" dirty="0">
              <a:solidFill>
                <a:schemeClr val="bg1"/>
              </a:solidFill>
            </a:endParaRPr>
          </a:p>
        </p:txBody>
      </p:sp>
      <p:sp>
        <p:nvSpPr>
          <p:cNvPr id="16" name="TextBox 15"/>
          <p:cNvSpPr txBox="1"/>
          <p:nvPr/>
        </p:nvSpPr>
        <p:spPr>
          <a:xfrm>
            <a:off x="5513630" y="4800600"/>
            <a:ext cx="3232744" cy="461665"/>
          </a:xfrm>
          <a:prstGeom prst="rect">
            <a:avLst/>
          </a:prstGeom>
          <a:noFill/>
        </p:spPr>
        <p:txBody>
          <a:bodyPr wrap="none" rtlCol="0" anchor="ctr">
            <a:spAutoFit/>
          </a:bodyPr>
          <a:lstStyle/>
          <a:p>
            <a:r>
              <a:rPr lang="en-US" sz="2400" b="1" dirty="0" smtClean="0">
                <a:solidFill>
                  <a:schemeClr val="bg1"/>
                </a:solidFill>
              </a:rPr>
              <a:t>Advance Transportation</a:t>
            </a:r>
            <a:endParaRPr lang="en-US" sz="2400" b="1" dirty="0">
              <a:solidFill>
                <a:schemeClr val="bg1"/>
              </a:solidFill>
            </a:endParaRPr>
          </a:p>
        </p:txBody>
      </p:sp>
      <p:sp>
        <p:nvSpPr>
          <p:cNvPr id="17" name="Rectangle 16"/>
          <p:cNvSpPr/>
          <p:nvPr/>
        </p:nvSpPr>
        <p:spPr>
          <a:xfrm>
            <a:off x="3010475" y="6096000"/>
            <a:ext cx="5981125" cy="369332"/>
          </a:xfrm>
          <a:prstGeom prst="rect">
            <a:avLst/>
          </a:prstGeom>
        </p:spPr>
        <p:txBody>
          <a:bodyPr wrap="none">
            <a:spAutoFit/>
          </a:bodyPr>
          <a:lstStyle/>
          <a:p>
            <a:pPr algn="r"/>
            <a:r>
              <a:rPr lang="en-US" i="1" dirty="0" smtClean="0">
                <a:solidFill>
                  <a:schemeClr val="bg1"/>
                </a:solidFill>
              </a:rPr>
              <a:t>Guiding Principles from </a:t>
            </a:r>
            <a:r>
              <a:rPr lang="en-US" i="1" dirty="0" err="1" smtClean="0">
                <a:solidFill>
                  <a:schemeClr val="bg1"/>
                </a:solidFill>
              </a:rPr>
              <a:t>CityShape</a:t>
            </a:r>
            <a:r>
              <a:rPr lang="en-US" i="1" dirty="0" smtClean="0">
                <a:solidFill>
                  <a:schemeClr val="bg1"/>
                </a:solidFill>
              </a:rPr>
              <a:t> 2020 and 2001 General Plan</a:t>
            </a:r>
            <a:endParaRPr lang="en-US" i="1" dirty="0">
              <a:solidFill>
                <a:schemeClr val="bg1"/>
              </a:solidFill>
            </a:endParaRPr>
          </a:p>
        </p:txBody>
      </p:sp>
      <p:pic>
        <p:nvPicPr>
          <p:cNvPr id="19" name="Picture 4"/>
          <p:cNvPicPr>
            <a:picLocks noChangeAspect="1" noChangeArrowheads="1"/>
          </p:cNvPicPr>
          <p:nvPr/>
        </p:nvPicPr>
        <p:blipFill>
          <a:blip r:embed="rId9" cstate="screen">
            <a:clrChange>
              <a:clrFrom>
                <a:srgbClr val="36639B"/>
              </a:clrFrom>
              <a:clrTo>
                <a:srgbClr val="36639B">
                  <a:alpha val="0"/>
                </a:srgbClr>
              </a:clrTo>
            </a:clrChange>
            <a:extLst>
              <a:ext uri="{28A0092B-C50C-407E-A947-70E740481C1C}">
                <a14:useLocalDpi xmlns:a14="http://schemas.microsoft.com/office/drawing/2010/main"/>
              </a:ext>
            </a:extLst>
          </a:blip>
          <a:srcRect/>
          <a:stretch>
            <a:fillRect/>
          </a:stretch>
        </p:blipFill>
        <p:spPr bwMode="auto">
          <a:xfrm>
            <a:off x="7848600" y="89372"/>
            <a:ext cx="1066799" cy="1084287"/>
          </a:xfrm>
          <a:prstGeom prst="rect">
            <a:avLst/>
          </a:prstGeom>
          <a:noFill/>
          <a:ln w="9525">
            <a:noFill/>
            <a:miter lim="800000"/>
            <a:headEnd/>
            <a:tailEnd/>
          </a:ln>
        </p:spPr>
      </p:pic>
    </p:spTree>
    <p:extLst>
      <p:ext uri="{BB962C8B-B14F-4D97-AF65-F5344CB8AC3E}">
        <p14:creationId xmlns:p14="http://schemas.microsoft.com/office/powerpoint/2010/main" val="924857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105400" cy="838200"/>
          </a:xfrm>
        </p:spPr>
        <p:txBody>
          <a:bodyPr>
            <a:normAutofit fontScale="90000"/>
          </a:bodyPr>
          <a:lstStyle/>
          <a:p>
            <a:r>
              <a:rPr lang="en-US" dirty="0" smtClean="0"/>
              <a:t>Who are your customers?</a:t>
            </a:r>
            <a:endParaRPr lang="en-US" dirty="0"/>
          </a:p>
        </p:txBody>
      </p:sp>
      <p:sp>
        <p:nvSpPr>
          <p:cNvPr id="4" name="Slide Number Placeholder 3"/>
          <p:cNvSpPr>
            <a:spLocks noGrp="1"/>
          </p:cNvSpPr>
          <p:nvPr>
            <p:ph type="sldNum" sz="quarter" idx="4"/>
          </p:nvPr>
        </p:nvSpPr>
        <p:spPr/>
        <p:txBody>
          <a:bodyPr/>
          <a:lstStyle/>
          <a:p>
            <a:fld id="{9BF1074F-113E-4400-BB97-240B3A8419BD}" type="slidenum">
              <a:rPr lang="en-US" smtClean="0">
                <a:solidFill>
                  <a:srgbClr val="FFFFFF"/>
                </a:solidFill>
              </a:rPr>
              <a:pPr/>
              <a:t>24</a:t>
            </a:fld>
            <a:endParaRPr lang="en-US">
              <a:solidFill>
                <a:srgbClr val="FFFFFF"/>
              </a:solidFill>
            </a:endParaRPr>
          </a:p>
        </p:txBody>
      </p:sp>
      <p:sp>
        <p:nvSpPr>
          <p:cNvPr id="5" name="Content Placeholder 2"/>
          <p:cNvSpPr>
            <a:spLocks noGrp="1"/>
          </p:cNvSpPr>
          <p:nvPr>
            <p:ph idx="1"/>
          </p:nvPr>
        </p:nvSpPr>
        <p:spPr>
          <a:xfrm>
            <a:off x="457200" y="1524000"/>
            <a:ext cx="5257800" cy="4602163"/>
          </a:xfrm>
        </p:spPr>
        <p:txBody>
          <a:bodyPr>
            <a:normAutofit lnSpcReduction="10000"/>
          </a:bodyPr>
          <a:lstStyle/>
          <a:p>
            <a:pPr marL="0" indent="0">
              <a:buNone/>
            </a:pPr>
            <a:r>
              <a:rPr lang="en-US" dirty="0" smtClean="0"/>
              <a:t>Write down one customer that you serve</a:t>
            </a:r>
          </a:p>
          <a:p>
            <a:pPr marL="0" indent="0">
              <a:buNone/>
            </a:pPr>
            <a:endParaRPr lang="en-US" dirty="0"/>
          </a:p>
          <a:p>
            <a:pPr marL="0" indent="0">
              <a:buNone/>
            </a:pPr>
            <a:r>
              <a:rPr lang="en-US" dirty="0" smtClean="0"/>
              <a:t>A customer is an actual or potential user of your organization’s products, programs or services.</a:t>
            </a:r>
            <a:br>
              <a:rPr lang="en-US" dirty="0" smtClean="0"/>
            </a:br>
            <a:endParaRPr lang="en-US" dirty="0" smtClean="0"/>
          </a:p>
          <a:p>
            <a:pPr marL="0" indent="0">
              <a:buNone/>
            </a:pPr>
            <a:r>
              <a:rPr lang="en-US" dirty="0" smtClean="0"/>
              <a:t>Can be direct, or indirect</a:t>
            </a:r>
            <a:endParaRPr lang="en-US" dirty="0"/>
          </a:p>
        </p:txBody>
      </p:sp>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0"/>
            <a:ext cx="320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93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1112"/>
            <a:ext cx="3200400" cy="685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09600"/>
            <a:ext cx="5486400" cy="990600"/>
          </a:xfrm>
        </p:spPr>
        <p:txBody>
          <a:bodyPr>
            <a:normAutofit fontScale="90000"/>
          </a:bodyPr>
          <a:lstStyle/>
          <a:p>
            <a:r>
              <a:rPr lang="en-US" dirty="0" smtClean="0"/>
              <a:t>What desired results are </a:t>
            </a:r>
            <a:br>
              <a:rPr lang="en-US" dirty="0" smtClean="0"/>
            </a:br>
            <a:r>
              <a:rPr lang="en-US" dirty="0" smtClean="0"/>
              <a:t>you trying to achieve?</a:t>
            </a:r>
            <a:endParaRPr lang="en-US" dirty="0"/>
          </a:p>
        </p:txBody>
      </p:sp>
      <p:sp>
        <p:nvSpPr>
          <p:cNvPr id="5" name="Content Placeholder 2"/>
          <p:cNvSpPr>
            <a:spLocks noGrp="1"/>
          </p:cNvSpPr>
          <p:nvPr>
            <p:ph idx="1"/>
          </p:nvPr>
        </p:nvSpPr>
        <p:spPr>
          <a:xfrm>
            <a:off x="457200" y="2133600"/>
            <a:ext cx="5257800" cy="4114800"/>
          </a:xfrm>
        </p:spPr>
        <p:txBody>
          <a:bodyPr>
            <a:normAutofit fontScale="92500" lnSpcReduction="10000"/>
          </a:bodyPr>
          <a:lstStyle/>
          <a:p>
            <a:pPr marL="0" indent="0">
              <a:buNone/>
            </a:pPr>
            <a:r>
              <a:rPr lang="en-US" dirty="0" smtClean="0"/>
              <a:t>Write down a desired result (outcome) that your organization is striving to achieve from the perspective of each customer. </a:t>
            </a:r>
          </a:p>
          <a:p>
            <a:pPr marL="0" indent="0">
              <a:buNone/>
            </a:pPr>
            <a:endParaRPr lang="en-US" dirty="0" smtClean="0"/>
          </a:p>
          <a:p>
            <a:pPr marL="0" indent="0">
              <a:buNone/>
            </a:pPr>
            <a:r>
              <a:rPr lang="en-US" dirty="0" smtClean="0"/>
              <a:t>Desired results describe the ultimate benefit to your customers from the work you do</a:t>
            </a:r>
            <a:endParaRPr lang="en-US" dirty="0"/>
          </a:p>
        </p:txBody>
      </p:sp>
    </p:spTree>
    <p:extLst>
      <p:ext uri="{BB962C8B-B14F-4D97-AF65-F5344CB8AC3E}">
        <p14:creationId xmlns:p14="http://schemas.microsoft.com/office/powerpoint/2010/main" val="19376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7582"/>
            <a:ext cx="320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685800"/>
            <a:ext cx="5334000" cy="533400"/>
          </a:xfrm>
        </p:spPr>
        <p:txBody>
          <a:bodyPr>
            <a:normAutofit fontScale="90000"/>
          </a:bodyPr>
          <a:lstStyle/>
          <a:p>
            <a:r>
              <a:rPr lang="en-US" dirty="0" smtClean="0"/>
              <a:t>What services do you provide? </a:t>
            </a:r>
            <a:endParaRPr lang="en-US" dirty="0"/>
          </a:p>
        </p:txBody>
      </p:sp>
      <p:sp>
        <p:nvSpPr>
          <p:cNvPr id="7" name="Content Placeholder 2"/>
          <p:cNvSpPr>
            <a:spLocks noGrp="1"/>
          </p:cNvSpPr>
          <p:nvPr>
            <p:ph idx="1"/>
          </p:nvPr>
        </p:nvSpPr>
        <p:spPr>
          <a:xfrm>
            <a:off x="457200" y="1600200"/>
            <a:ext cx="5105400" cy="5265382"/>
          </a:xfrm>
        </p:spPr>
        <p:txBody>
          <a:bodyPr>
            <a:normAutofit/>
          </a:bodyPr>
          <a:lstStyle/>
          <a:p>
            <a:pPr marL="0" indent="0">
              <a:buNone/>
            </a:pPr>
            <a:r>
              <a:rPr lang="en-US" dirty="0" smtClean="0"/>
              <a:t>These are the significant services your department provides, as listed in the budget book. </a:t>
            </a:r>
          </a:p>
        </p:txBody>
      </p:sp>
    </p:spTree>
    <p:extLst>
      <p:ext uri="{BB962C8B-B14F-4D97-AF65-F5344CB8AC3E}">
        <p14:creationId xmlns:p14="http://schemas.microsoft.com/office/powerpoint/2010/main" val="1787065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5943600" y="1"/>
            <a:ext cx="3200400" cy="686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685800"/>
            <a:ext cx="5257800" cy="533400"/>
          </a:xfrm>
        </p:spPr>
        <p:txBody>
          <a:bodyPr>
            <a:normAutofit fontScale="90000"/>
          </a:bodyPr>
          <a:lstStyle/>
          <a:p>
            <a:r>
              <a:rPr lang="en-US" dirty="0" smtClean="0"/>
              <a:t>What are your top priority services?</a:t>
            </a:r>
            <a:endParaRPr lang="en-US" dirty="0"/>
          </a:p>
        </p:txBody>
      </p:sp>
      <p:sp>
        <p:nvSpPr>
          <p:cNvPr id="7" name="Content Placeholder 2"/>
          <p:cNvSpPr>
            <a:spLocks noGrp="1"/>
          </p:cNvSpPr>
          <p:nvPr>
            <p:ph idx="1"/>
          </p:nvPr>
        </p:nvSpPr>
        <p:spPr>
          <a:xfrm>
            <a:off x="457200" y="1600200"/>
            <a:ext cx="5181600" cy="5105400"/>
          </a:xfrm>
        </p:spPr>
        <p:txBody>
          <a:bodyPr>
            <a:normAutofit fontScale="92500"/>
          </a:bodyPr>
          <a:lstStyle/>
          <a:p>
            <a:pPr marL="0" indent="0">
              <a:buNone/>
            </a:pPr>
            <a:r>
              <a:rPr lang="en-US" sz="2800" dirty="0" smtClean="0"/>
              <a:t>Consider these questions in selecting your top three priority services</a:t>
            </a:r>
          </a:p>
          <a:p>
            <a:r>
              <a:rPr lang="en-US" sz="2800" dirty="0" smtClean="0"/>
              <a:t>Which service benefits the most customers?</a:t>
            </a:r>
          </a:p>
          <a:p>
            <a:r>
              <a:rPr lang="en-US" sz="2800" dirty="0" smtClean="0"/>
              <a:t>Which service can only be received from your organization? </a:t>
            </a:r>
          </a:p>
          <a:p>
            <a:r>
              <a:rPr lang="en-US" sz="2800" dirty="0" smtClean="0"/>
              <a:t>Which service uses the most resources ($$$, time, staff)?</a:t>
            </a:r>
          </a:p>
          <a:p>
            <a:r>
              <a:rPr lang="en-US" sz="2800" dirty="0" smtClean="0"/>
              <a:t>Which service is most closely identified with your organizational unit?</a:t>
            </a:r>
          </a:p>
          <a:p>
            <a:endParaRPr lang="en-US" sz="2800" dirty="0" smtClean="0"/>
          </a:p>
        </p:txBody>
      </p:sp>
    </p:spTree>
    <p:extLst>
      <p:ext uri="{BB962C8B-B14F-4D97-AF65-F5344CB8AC3E}">
        <p14:creationId xmlns:p14="http://schemas.microsoft.com/office/powerpoint/2010/main" val="4040672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257800" cy="1295400"/>
          </a:xfrm>
        </p:spPr>
        <p:txBody>
          <a:bodyPr>
            <a:noAutofit/>
          </a:bodyPr>
          <a:lstStyle/>
          <a:p>
            <a:r>
              <a:rPr lang="en-US" sz="3600" dirty="0" smtClean="0"/>
              <a:t>What external indicators or conditions impact how you provide services? </a:t>
            </a:r>
            <a:endParaRPr lang="en-US" sz="3600" dirty="0"/>
          </a:p>
        </p:txBody>
      </p:sp>
      <p:sp>
        <p:nvSpPr>
          <p:cNvPr id="3" name="Content Placeholder 2"/>
          <p:cNvSpPr>
            <a:spLocks noGrp="1"/>
          </p:cNvSpPr>
          <p:nvPr>
            <p:ph idx="1"/>
          </p:nvPr>
        </p:nvSpPr>
        <p:spPr>
          <a:xfrm>
            <a:off x="457200" y="2133600"/>
            <a:ext cx="5334000" cy="3992563"/>
          </a:xfrm>
        </p:spPr>
        <p:txBody>
          <a:bodyPr>
            <a:noAutofit/>
          </a:bodyPr>
          <a:lstStyle/>
          <a:p>
            <a:pPr marL="0" indent="0">
              <a:buNone/>
            </a:pPr>
            <a:r>
              <a:rPr lang="en-US" sz="2800" dirty="0" smtClean="0"/>
              <a:t>Includes such things as:</a:t>
            </a:r>
          </a:p>
          <a:p>
            <a:r>
              <a:rPr lang="en-US" sz="2800" dirty="0" smtClean="0"/>
              <a:t>Legal requirements</a:t>
            </a:r>
          </a:p>
          <a:p>
            <a:r>
              <a:rPr lang="en-US" sz="2800" dirty="0" smtClean="0"/>
              <a:t>Government regulations</a:t>
            </a:r>
          </a:p>
          <a:p>
            <a:r>
              <a:rPr lang="en-US" sz="2800" dirty="0" smtClean="0"/>
              <a:t>Number and types of customers/calls for service</a:t>
            </a:r>
          </a:p>
          <a:p>
            <a:endParaRPr lang="en-US" sz="2800" dirty="0" smtClean="0"/>
          </a:p>
          <a:p>
            <a:r>
              <a:rPr lang="en-US" sz="2800" dirty="0" smtClean="0"/>
              <a:t>What external requirements or demands impact what you do and why you do it?</a:t>
            </a:r>
          </a:p>
        </p:txBody>
      </p:sp>
      <p:sp>
        <p:nvSpPr>
          <p:cNvPr id="4" name="Slide Number Placeholder 3"/>
          <p:cNvSpPr>
            <a:spLocks noGrp="1"/>
          </p:cNvSpPr>
          <p:nvPr>
            <p:ph type="sldNum" sz="quarter" idx="4"/>
          </p:nvPr>
        </p:nvSpPr>
        <p:spPr/>
        <p:txBody>
          <a:bodyPr/>
          <a:lstStyle/>
          <a:p>
            <a:fld id="{9BF1074F-113E-4400-BB97-240B3A8419BD}" type="slidenum">
              <a:rPr lang="en-US" smtClean="0">
                <a:solidFill>
                  <a:srgbClr val="FFFFFF"/>
                </a:solidFill>
              </a:rPr>
              <a:pPr/>
              <a:t>28</a:t>
            </a:fld>
            <a:endParaRPr lang="en-US">
              <a:solidFill>
                <a:srgbClr val="FFFFFF"/>
              </a:solidFill>
            </a:endParaRP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0"/>
            <a:ext cx="320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914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
          <a:stretch/>
        </p:blipFill>
        <p:spPr bwMode="auto">
          <a:xfrm>
            <a:off x="5939774" y="0"/>
            <a:ext cx="32042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295400"/>
          </a:xfrm>
        </p:spPr>
        <p:txBody>
          <a:bodyPr>
            <a:normAutofit/>
          </a:bodyPr>
          <a:lstStyle/>
          <a:p>
            <a:r>
              <a:rPr lang="en-US" dirty="0" smtClean="0"/>
              <a:t>Developing measures</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smtClean="0"/>
              <a:t>What </a:t>
            </a:r>
            <a:r>
              <a:rPr lang="en-US" dirty="0"/>
              <a:t>resources (inputs) do you have available?</a:t>
            </a:r>
            <a:endParaRPr lang="en-US" dirty="0" smtClean="0"/>
          </a:p>
          <a:p>
            <a:r>
              <a:rPr lang="en-US" dirty="0" smtClean="0"/>
              <a:t>What </a:t>
            </a:r>
            <a:r>
              <a:rPr lang="en-US" dirty="0"/>
              <a:t>activities (outputs) do you perform</a:t>
            </a:r>
            <a:r>
              <a:rPr lang="en-US" dirty="0" smtClean="0"/>
              <a:t>?</a:t>
            </a:r>
          </a:p>
          <a:p>
            <a:r>
              <a:rPr lang="en-US" dirty="0"/>
              <a:t>Thinking about your outcomes, which activities most impact your outcome?</a:t>
            </a:r>
          </a:p>
        </p:txBody>
      </p:sp>
    </p:spTree>
    <p:extLst>
      <p:ext uri="{BB962C8B-B14F-4D97-AF65-F5344CB8AC3E}">
        <p14:creationId xmlns:p14="http://schemas.microsoft.com/office/powerpoint/2010/main" val="31108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57610" y="0"/>
            <a:ext cx="548634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25"/>
          <p:cNvSpPr/>
          <p:nvPr/>
        </p:nvSpPr>
        <p:spPr>
          <a:xfrm>
            <a:off x="939204" y="4720566"/>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28" name="Rounded Rectangle 27"/>
          <p:cNvSpPr/>
          <p:nvPr/>
        </p:nvSpPr>
        <p:spPr>
          <a:xfrm>
            <a:off x="946780" y="3712829"/>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29" name="Rounded Rectangle 28"/>
          <p:cNvSpPr/>
          <p:nvPr/>
        </p:nvSpPr>
        <p:spPr>
          <a:xfrm>
            <a:off x="927695" y="2699382"/>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BENEFIT CUSTOMERS</a:t>
            </a:r>
          </a:p>
        </p:txBody>
      </p:sp>
      <p:sp>
        <p:nvSpPr>
          <p:cNvPr id="30" name="Rounded Rectangle 29"/>
          <p:cNvSpPr/>
          <p:nvPr/>
        </p:nvSpPr>
        <p:spPr>
          <a:xfrm>
            <a:off x="933490" y="1699291"/>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chemeClr val="bg1"/>
                </a:solidFill>
                <a:latin typeface="Helvetica" pitchFamily="34" charset="0"/>
                <a:cs typeface="Helvetica" pitchFamily="34" charset="0"/>
              </a:rPr>
              <a:t>TO ACHIEVE RESULTS </a:t>
            </a:r>
          </a:p>
        </p:txBody>
      </p:sp>
      <p:sp>
        <p:nvSpPr>
          <p:cNvPr id="32" name="Rounded Rectangle 31"/>
          <p:cNvSpPr/>
          <p:nvPr/>
        </p:nvSpPr>
        <p:spPr>
          <a:xfrm>
            <a:off x="927695" y="674390"/>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IN SUPPORT OF A GOAL</a:t>
            </a:r>
            <a:endParaRPr lang="en-US" b="1" dirty="0">
              <a:solidFill>
                <a:srgbClr val="FFFFFF"/>
              </a:solidFill>
              <a:latin typeface="Helvetica" pitchFamily="34" charset="0"/>
              <a:cs typeface="Helvetica" pitchFamily="34" charset="0"/>
            </a:endParaRPr>
          </a:p>
        </p:txBody>
      </p:sp>
      <p:sp>
        <p:nvSpPr>
          <p:cNvPr id="25" name="Rounded Rectangle 24"/>
          <p:cNvSpPr/>
          <p:nvPr/>
        </p:nvSpPr>
        <p:spPr>
          <a:xfrm>
            <a:off x="939204" y="5728301"/>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smtClean="0">
                <a:solidFill>
                  <a:srgbClr val="FFFFFF"/>
                </a:solidFill>
                <a:latin typeface="Helvetica" pitchFamily="34" charset="0"/>
                <a:cs typeface="Helvetica" pitchFamily="34" charset="0"/>
              </a:rPr>
              <a:t>WE USE RESOURCES</a:t>
            </a:r>
            <a:endParaRPr lang="en-US" b="1" dirty="0">
              <a:solidFill>
                <a:srgbClr val="FFFFFF"/>
              </a:solidFill>
              <a:latin typeface="Helvetica" pitchFamily="34" charset="0"/>
              <a:cs typeface="Helvetica" pitchFamily="34" charset="0"/>
            </a:endParaRPr>
          </a:p>
        </p:txBody>
      </p:sp>
      <p:sp>
        <p:nvSpPr>
          <p:cNvPr id="5" name="Title 4"/>
          <p:cNvSpPr>
            <a:spLocks noGrp="1"/>
          </p:cNvSpPr>
          <p:nvPr>
            <p:ph type="title"/>
          </p:nvPr>
        </p:nvSpPr>
        <p:spPr>
          <a:xfrm>
            <a:off x="152400" y="64790"/>
            <a:ext cx="3505210" cy="609600"/>
          </a:xfrm>
        </p:spPr>
        <p:txBody>
          <a:bodyPr>
            <a:noAutofit/>
          </a:bodyPr>
          <a:lstStyle/>
          <a:p>
            <a:r>
              <a:rPr lang="en-US" sz="3600" dirty="0" smtClean="0"/>
              <a:t>Outcome Model</a:t>
            </a:r>
            <a:endParaRPr lang="en-US" sz="3600" dirty="0"/>
          </a:p>
        </p:txBody>
      </p:sp>
      <p:sp>
        <p:nvSpPr>
          <p:cNvPr id="19" name="Curved Left Arrow 18"/>
          <p:cNvSpPr/>
          <p:nvPr/>
        </p:nvSpPr>
        <p:spPr>
          <a:xfrm rot="10800000">
            <a:off x="407692" y="525777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Curved Left Arrow 19"/>
          <p:cNvSpPr/>
          <p:nvPr/>
        </p:nvSpPr>
        <p:spPr>
          <a:xfrm rot="10800000" flipH="1">
            <a:off x="2834654" y="425195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384856" y="328041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2811818" y="2240293"/>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365806" y="1177315"/>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8358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25" grpId="0" animBg="1"/>
      <p:bldP spid="5" grpId="0"/>
      <p:bldP spid="19" grpId="0" animBg="1"/>
      <p:bldP spid="20" grpId="0" animBg="1"/>
      <p:bldP spid="21"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3600" y="0"/>
            <a:ext cx="320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45" y="488032"/>
            <a:ext cx="5105355" cy="1005859"/>
          </a:xfrm>
        </p:spPr>
        <p:txBody>
          <a:bodyPr>
            <a:normAutofit fontScale="90000"/>
          </a:bodyPr>
          <a:lstStyle/>
          <a:p>
            <a:r>
              <a:rPr lang="en-US" dirty="0" smtClean="0"/>
              <a:t>Efficiency / Effectiveness</a:t>
            </a:r>
            <a:endParaRPr lang="en-US" dirty="0"/>
          </a:p>
        </p:txBody>
      </p:sp>
      <p:sp>
        <p:nvSpPr>
          <p:cNvPr id="3" name="Content Placeholder 2"/>
          <p:cNvSpPr>
            <a:spLocks noGrp="1"/>
          </p:cNvSpPr>
          <p:nvPr>
            <p:ph idx="1"/>
          </p:nvPr>
        </p:nvSpPr>
        <p:spPr>
          <a:xfrm>
            <a:off x="457200" y="1676740"/>
            <a:ext cx="4953000" cy="4800260"/>
          </a:xfrm>
        </p:spPr>
        <p:txBody>
          <a:bodyPr>
            <a:normAutofit lnSpcReduction="10000"/>
          </a:bodyPr>
          <a:lstStyle/>
          <a:p>
            <a:r>
              <a:rPr lang="en-US" sz="2800" dirty="0" smtClean="0"/>
              <a:t>How can you best measure the </a:t>
            </a:r>
            <a:r>
              <a:rPr lang="en-US" sz="2800" dirty="0"/>
              <a:t>efficiency of your area? </a:t>
            </a:r>
          </a:p>
          <a:p>
            <a:r>
              <a:rPr lang="en-US" sz="2800" dirty="0" smtClean="0"/>
              <a:t>How can you best measure </a:t>
            </a:r>
            <a:r>
              <a:rPr lang="en-US" sz="2800" dirty="0"/>
              <a:t>the effectiveness of your area</a:t>
            </a:r>
            <a:r>
              <a:rPr lang="en-US" sz="2800" dirty="0" smtClean="0"/>
              <a:t>? </a:t>
            </a:r>
          </a:p>
          <a:p>
            <a:r>
              <a:rPr lang="en-US" sz="2800" dirty="0"/>
              <a:t>Thinking back to your description, which combinations </a:t>
            </a:r>
            <a:r>
              <a:rPr lang="en-US" sz="2800" dirty="0" smtClean="0"/>
              <a:t>of measures lead </a:t>
            </a:r>
            <a:r>
              <a:rPr lang="en-US" sz="2800" dirty="0"/>
              <a:t>to the best overall snapshot of performance in your area?</a:t>
            </a:r>
            <a:r>
              <a:rPr lang="en-US" sz="2800" dirty="0" smtClean="0"/>
              <a:t> </a:t>
            </a:r>
            <a:endParaRPr lang="en-US" sz="2800" dirty="0"/>
          </a:p>
        </p:txBody>
      </p:sp>
    </p:spTree>
    <p:extLst>
      <p:ext uri="{BB962C8B-B14F-4D97-AF65-F5344CB8AC3E}">
        <p14:creationId xmlns:p14="http://schemas.microsoft.com/office/powerpoint/2010/main" val="168466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2246697"/>
            <a:ext cx="8839200" cy="3163503"/>
          </a:xfrm>
          <a:prstGeom prst="rect">
            <a:avLst/>
          </a:prstGeom>
        </p:spPr>
      </p:pic>
      <p:sp>
        <p:nvSpPr>
          <p:cNvPr id="4" name="Title 1"/>
          <p:cNvSpPr>
            <a:spLocks noGrp="1"/>
          </p:cNvSpPr>
          <p:nvPr>
            <p:ph type="title"/>
          </p:nvPr>
        </p:nvSpPr>
        <p:spPr>
          <a:xfrm>
            <a:off x="457245" y="488032"/>
            <a:ext cx="5105355" cy="1005859"/>
          </a:xfrm>
        </p:spPr>
        <p:txBody>
          <a:bodyPr>
            <a:normAutofit fontScale="90000"/>
          </a:bodyPr>
          <a:lstStyle/>
          <a:p>
            <a:r>
              <a:rPr lang="en-US" dirty="0" smtClean="0"/>
              <a:t>Some ways to </a:t>
            </a:r>
            <a:br>
              <a:rPr lang="en-US" dirty="0" smtClean="0"/>
            </a:br>
            <a:r>
              <a:rPr lang="en-US" dirty="0" smtClean="0"/>
              <a:t>measure effectiveness</a:t>
            </a:r>
            <a:endParaRPr lang="en-US" dirty="0"/>
          </a:p>
        </p:txBody>
      </p:sp>
    </p:spTree>
    <p:extLst>
      <p:ext uri="{BB962C8B-B14F-4D97-AF65-F5344CB8AC3E}">
        <p14:creationId xmlns:p14="http://schemas.microsoft.com/office/powerpoint/2010/main" val="14005724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STOCKWELL\AppData\Local\Microsoft\Windows\Temporary Internet Files\Content.IE5\OD8B31IG\MP90039955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0"/>
            <a:ext cx="2743199" cy="34298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STOCKWELL\AppData\Local\Microsoft\Windows\Temporary Internet Files\Content.IE5\FQGM35TU\MP900399549[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0801" y="3428163"/>
            <a:ext cx="2743200" cy="3429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294840132"/>
              </p:ext>
            </p:extLst>
          </p:nvPr>
        </p:nvGraphicFramePr>
        <p:xfrm>
          <a:off x="1219200" y="239564"/>
          <a:ext cx="4423397" cy="6313636"/>
        </p:xfrm>
        <a:graphic>
          <a:graphicData uri="http://schemas.openxmlformats.org/drawingml/2006/table">
            <a:tbl>
              <a:tblPr>
                <a:tableStyleId>{5C22544A-7EE6-4342-B048-85BDC9FD1C3A}</a:tableStyleId>
              </a:tblPr>
              <a:tblGrid>
                <a:gridCol w="2008402"/>
                <a:gridCol w="523931"/>
                <a:gridCol w="523931"/>
                <a:gridCol w="523931"/>
                <a:gridCol w="843202"/>
              </a:tblGrid>
              <a:tr h="360425">
                <a:tc gridSpan="4">
                  <a:txBody>
                    <a:bodyPr/>
                    <a:lstStyle/>
                    <a:p>
                      <a:pPr algn="ctr" fontAlgn="b"/>
                      <a:r>
                        <a:rPr lang="en-US" sz="1800" b="1" u="none" strike="noStrike" dirty="0">
                          <a:effectLst/>
                        </a:rPr>
                        <a:t>Restroom Cleanliness Evaluation</a:t>
                      </a:r>
                      <a:endParaRPr lang="en-US" sz="1800" b="1" i="0" u="none" strike="noStrike" dirty="0">
                        <a:solidFill>
                          <a:srgbClr val="000000"/>
                        </a:solidFill>
                        <a:effectLst/>
                        <a:latin typeface="Calibri"/>
                      </a:endParaRPr>
                    </a:p>
                  </a:txBody>
                  <a:tcPr marL="8191" marR="8191" marT="8191"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u="none" strike="noStrike" dirty="0">
                          <a:effectLst/>
                        </a:rPr>
                        <a:t>Date:   /   /   /</a:t>
                      </a:r>
                      <a:endParaRPr lang="en-US" sz="1000" b="1" i="0" u="none" strike="noStrike" dirty="0">
                        <a:solidFill>
                          <a:srgbClr val="000000"/>
                        </a:solidFill>
                        <a:effectLst/>
                        <a:latin typeface="Calibri"/>
                      </a:endParaRPr>
                    </a:p>
                  </a:txBody>
                  <a:tcPr marL="8191" marR="8191" marT="8191" marB="0" anchor="ctr">
                    <a:lnB w="12700" cap="flat" cmpd="sng" algn="ctr">
                      <a:solidFill>
                        <a:schemeClr val="tx1"/>
                      </a:solidFill>
                      <a:prstDash val="solid"/>
                      <a:round/>
                      <a:headEnd type="none" w="med" len="med"/>
                      <a:tailEnd type="none" w="med" len="med"/>
                    </a:lnB>
                  </a:tcPr>
                </a:tc>
              </a:tr>
              <a:tr h="669869">
                <a:tc>
                  <a:txBody>
                    <a:bodyPr/>
                    <a:lstStyle/>
                    <a:p>
                      <a:pPr algn="ctr" fontAlgn="ctr"/>
                      <a:r>
                        <a:rPr lang="en-US" sz="1400" b="1" u="none" strike="noStrike" dirty="0">
                          <a:effectLst/>
                        </a:rPr>
                        <a:t>Check Points</a:t>
                      </a:r>
                      <a:endParaRPr lang="en-US" sz="1400" b="1" i="0" u="none" strike="noStrike" dirty="0">
                        <a:solidFill>
                          <a:srgbClr val="000000"/>
                        </a:solidFill>
                        <a:effectLst/>
                        <a:latin typeface="Calibri"/>
                      </a:endParaRPr>
                    </a:p>
                  </a:txBody>
                  <a:tcPr marL="8191" marR="8191" marT="8191" marB="0" anchor="ctr">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err="1">
                          <a:effectLst/>
                        </a:rPr>
                        <a:t>Wt</a:t>
                      </a:r>
                      <a:endParaRPr lang="en-US" sz="1400" b="1" i="0" u="none" strike="noStrike" dirty="0">
                        <a:solidFill>
                          <a:srgbClr val="000000"/>
                        </a:solidFill>
                        <a:effectLst/>
                        <a:latin typeface="Calibri"/>
                      </a:endParaRPr>
                    </a:p>
                  </a:txBody>
                  <a:tcPr marL="8191" marR="8191" marT="81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b="1" u="none" strike="noStrike" kern="1200" dirty="0">
                          <a:solidFill>
                            <a:srgbClr val="0070C0"/>
                          </a:solidFill>
                          <a:effectLst/>
                          <a:latin typeface="+mn-lt"/>
                          <a:ea typeface="+mn-ea"/>
                          <a:cs typeface="+mn-cs"/>
                        </a:rPr>
                        <a:t>Score %</a:t>
                      </a:r>
                    </a:p>
                  </a:txBody>
                  <a:tcPr marL="8191" marR="8191" marT="819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400" b="1" u="none" strike="noStrike" kern="1200" dirty="0" err="1">
                          <a:solidFill>
                            <a:schemeClr val="accent6"/>
                          </a:solidFill>
                          <a:effectLst/>
                          <a:latin typeface="+mn-lt"/>
                          <a:ea typeface="+mn-ea"/>
                          <a:cs typeface="+mn-cs"/>
                        </a:rPr>
                        <a:t>Wted</a:t>
                      </a:r>
                      <a:r>
                        <a:rPr lang="en-US" sz="1400" b="1" u="none" strike="noStrike" kern="1200" dirty="0">
                          <a:solidFill>
                            <a:schemeClr val="accent6"/>
                          </a:solidFill>
                          <a:effectLst/>
                          <a:latin typeface="+mn-lt"/>
                          <a:ea typeface="+mn-ea"/>
                          <a:cs typeface="+mn-cs"/>
                        </a:rPr>
                        <a:t> Score %</a:t>
                      </a:r>
                    </a:p>
                  </a:txBody>
                  <a:tcPr marL="8191" marR="8191" marT="8191"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en-US" sz="1000" b="1" u="none" strike="noStrike" dirty="0">
                          <a:effectLst/>
                        </a:rPr>
                        <a:t>RR #: _______</a:t>
                      </a:r>
                      <a:endParaRPr lang="en-US" sz="1000" b="1" i="0" u="none" strike="noStrike" dirty="0">
                        <a:solidFill>
                          <a:srgbClr val="000000"/>
                        </a:solidFill>
                        <a:effectLst/>
                        <a:latin typeface="Calibri"/>
                      </a:endParaRPr>
                    </a:p>
                  </a:txBody>
                  <a:tcPr marL="8191" marR="8191" marT="819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362">
                <a:tc>
                  <a:txBody>
                    <a:bodyPr/>
                    <a:lstStyle/>
                    <a:p>
                      <a:pPr algn="l" fontAlgn="b"/>
                      <a:r>
                        <a:rPr lang="en-US" sz="1400" u="none" strike="noStrike" dirty="0">
                          <a:effectLst/>
                        </a:rPr>
                        <a:t>Toilets/urinals clean</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25</a:t>
                      </a:r>
                      <a:endParaRPr lang="en-US" sz="14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85%</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21%</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000" b="1" u="none" strike="noStrike" dirty="0">
                          <a:effectLst/>
                        </a:rPr>
                        <a:t>Inspected by:</a:t>
                      </a:r>
                      <a:endParaRPr lang="en-US" sz="1000" b="1" i="0" u="none" strike="noStrike" dirty="0">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37553">
                <a:tc>
                  <a:txBody>
                    <a:bodyPr/>
                    <a:lstStyle/>
                    <a:p>
                      <a:pPr algn="l" fontAlgn="b"/>
                      <a:r>
                        <a:rPr lang="en-US" sz="1400" u="none" strike="noStrike" dirty="0">
                          <a:effectLst/>
                        </a:rPr>
                        <a:t>Sinks clean</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15</a:t>
                      </a:r>
                      <a:endParaRPr lang="en-US" sz="14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90%</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14%</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9362">
                <a:tc>
                  <a:txBody>
                    <a:bodyPr/>
                    <a:lstStyle/>
                    <a:p>
                      <a:pPr algn="l" fontAlgn="b"/>
                      <a:r>
                        <a:rPr lang="en-US" sz="1400" u="none" strike="noStrike" dirty="0">
                          <a:effectLst/>
                        </a:rPr>
                        <a:t>Floor clean</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10</a:t>
                      </a:r>
                      <a:endParaRPr lang="en-US" sz="14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50%</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5%</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29362">
                <a:tc>
                  <a:txBody>
                    <a:bodyPr/>
                    <a:lstStyle/>
                    <a:p>
                      <a:pPr algn="l" fontAlgn="b"/>
                      <a:r>
                        <a:rPr lang="en-US" sz="1400" u="none" strike="noStrike" dirty="0">
                          <a:effectLst/>
                        </a:rPr>
                        <a:t>Mirror clean</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10</a:t>
                      </a:r>
                      <a:endParaRPr lang="en-US" sz="14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100%</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10%</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tcPr>
                </a:tc>
              </a:tr>
              <a:tr h="229362">
                <a:tc>
                  <a:txBody>
                    <a:bodyPr/>
                    <a:lstStyle/>
                    <a:p>
                      <a:pPr algn="l" fontAlgn="b"/>
                      <a:r>
                        <a:rPr lang="en-US" sz="1400" u="none" strike="noStrike" dirty="0">
                          <a:effectLst/>
                        </a:rPr>
                        <a:t>Paper products in place</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25</a:t>
                      </a:r>
                      <a:endParaRPr lang="en-US" sz="1400" b="0" i="0" u="none" strike="noStrike" dirty="0">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80%</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20%</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tcPr>
                </a:tc>
              </a:tr>
              <a:tr h="449310">
                <a:tc>
                  <a:txBody>
                    <a:bodyPr/>
                    <a:lstStyle/>
                    <a:p>
                      <a:pPr algn="l" fontAlgn="b"/>
                      <a:r>
                        <a:rPr lang="en-US" sz="1400" u="none" strike="noStrike" dirty="0">
                          <a:effectLst/>
                        </a:rPr>
                        <a:t>No trash on floors/counters</a:t>
                      </a:r>
                      <a:endParaRPr lang="en-US" sz="1400" b="0"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u="none" strike="noStrike" dirty="0">
                          <a:effectLst/>
                        </a:rPr>
                        <a:t>15</a:t>
                      </a:r>
                      <a:endParaRPr lang="en-US" sz="1400" b="0" i="0" u="none" strike="noStrike" dirty="0">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rgbClr val="0070C0"/>
                          </a:solidFill>
                          <a:effectLst/>
                        </a:rPr>
                        <a:t>100%</a:t>
                      </a:r>
                      <a:endParaRPr lang="en-US" sz="1400" b="1" i="0" u="none" strike="noStrike" dirty="0">
                        <a:solidFill>
                          <a:srgbClr val="0070C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400" b="1" u="none" strike="noStrike" dirty="0">
                          <a:solidFill>
                            <a:schemeClr val="accent6"/>
                          </a:solidFill>
                          <a:effectLst/>
                        </a:rPr>
                        <a:t>15%</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L w="12700" cap="flat" cmpd="sng" algn="ctr">
                      <a:solidFill>
                        <a:schemeClr val="tx1"/>
                      </a:solidFill>
                      <a:prstDash val="solid"/>
                      <a:round/>
                      <a:headEnd type="none" w="med" len="med"/>
                      <a:tailEnd type="none" w="med" len="med"/>
                    </a:lnL>
                  </a:tcPr>
                </a:tc>
              </a:tr>
              <a:tr h="237553">
                <a:tc>
                  <a:txBody>
                    <a:bodyPr/>
                    <a:lstStyle/>
                    <a:p>
                      <a:pPr algn="ctr" fontAlgn="b"/>
                      <a:r>
                        <a:rPr lang="en-US" sz="1400" b="1" u="none" strike="noStrike" dirty="0">
                          <a:effectLst/>
                        </a:rPr>
                        <a:t>Totals</a:t>
                      </a:r>
                      <a:endParaRPr lang="en-US" sz="1400" b="1" i="0" u="none" strike="noStrike" dirty="0">
                        <a:solidFill>
                          <a:srgbClr val="000000"/>
                        </a:solidFill>
                        <a:effectLst/>
                        <a:latin typeface="Calibri"/>
                      </a:endParaRPr>
                    </a:p>
                  </a:txBody>
                  <a:tcPr marL="8191" marR="8191" marT="8191" marB="0" anchor="b">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u="none" strike="noStrike">
                          <a:effectLst/>
                        </a:rPr>
                        <a:t>100</a:t>
                      </a:r>
                      <a:endParaRPr lang="en-US" sz="14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fontAlgn="b"/>
                      <a:r>
                        <a:rPr lang="en-US" sz="1400" b="1" u="none" strike="noStrike" dirty="0">
                          <a:solidFill>
                            <a:schemeClr val="accent6"/>
                          </a:solidFill>
                          <a:effectLst/>
                        </a:rPr>
                        <a:t>85%</a:t>
                      </a:r>
                      <a:endParaRPr lang="en-US" sz="1400" b="1" i="0" u="none" strike="noStrike" dirty="0">
                        <a:solidFill>
                          <a:schemeClr val="accent6"/>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L w="6350" cap="flat" cmpd="sng" algn="ctr">
                      <a:solidFill>
                        <a:schemeClr val="tx1"/>
                      </a:solidFill>
                      <a:prstDash val="solid"/>
                      <a:round/>
                      <a:headEnd type="none" w="med" len="med"/>
                      <a:tailEnd type="none" w="med" len="med"/>
                    </a:lnL>
                  </a:tcPr>
                </a:tc>
              </a:tr>
              <a:tr h="172020">
                <a:tc>
                  <a:txBody>
                    <a:bodyPr/>
                    <a:lstStyle/>
                    <a:p>
                      <a:pPr algn="l" fontAlgn="b"/>
                      <a:endParaRPr lang="en-US" sz="1000" b="0" i="0" u="none" strike="noStrike" dirty="0">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a:endParaRPr>
                    </a:p>
                  </a:txBody>
                  <a:tcPr marL="8191" marR="8191" marT="8191" marB="0" anchor="b">
                    <a:lnB w="12700" cap="flat" cmpd="sng" algn="ctr">
                      <a:solidFill>
                        <a:schemeClr val="tx1"/>
                      </a:solidFill>
                      <a:prstDash val="solid"/>
                      <a:round/>
                      <a:headEnd type="none" w="med" len="med"/>
                      <a:tailEnd type="none" w="med" len="med"/>
                    </a:lnB>
                  </a:tcPr>
                </a:tc>
              </a:tr>
              <a:tr h="229362">
                <a:tc>
                  <a:txBody>
                    <a:bodyPr/>
                    <a:lstStyle/>
                    <a:p>
                      <a:pPr algn="l" fontAlgn="b"/>
                      <a:r>
                        <a:rPr lang="en-US" sz="1400" u="none" strike="noStrike">
                          <a:effectLst/>
                        </a:rPr>
                        <a:t>Notes:</a:t>
                      </a:r>
                      <a:endParaRPr lang="en-US" sz="14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a:endParaRPr>
                    </a:p>
                  </a:txBody>
                  <a:tcPr marL="8191" marR="8191" marT="8191" marB="0" anchor="b">
                    <a:lnT w="12700" cap="flat" cmpd="sng" algn="ctr">
                      <a:solidFill>
                        <a:schemeClr val="tx1"/>
                      </a:solidFill>
                      <a:prstDash val="solid"/>
                      <a:round/>
                      <a:headEnd type="none" w="med" len="med"/>
                      <a:tailEnd type="none" w="med" len="med"/>
                    </a:lnT>
                  </a:tcPr>
                </a:tc>
              </a:tr>
              <a:tr h="774368">
                <a:tc gridSpan="5">
                  <a:txBody>
                    <a:bodyPr/>
                    <a:lstStyle/>
                    <a:p>
                      <a:pPr algn="l" fontAlgn="t"/>
                      <a:r>
                        <a:rPr lang="en-US" sz="1400" u="none" strike="noStrike" dirty="0">
                          <a:effectLst/>
                        </a:rPr>
                        <a:t>1. Criteria </a:t>
                      </a:r>
                      <a:r>
                        <a:rPr lang="en-US" sz="1400" u="sng" strike="noStrike" dirty="0">
                          <a:effectLst/>
                        </a:rPr>
                        <a:t>must</a:t>
                      </a:r>
                      <a:r>
                        <a:rPr lang="en-US" sz="1400" u="none" strike="noStrike" dirty="0">
                          <a:effectLst/>
                        </a:rPr>
                        <a:t> be designed and used for evaluating each Check Point. The inspector fills in a score for each Check Point (in blue above).</a:t>
                      </a:r>
                      <a:endParaRPr lang="en-US" sz="1400" b="0" i="0" u="none" strike="noStrike" dirty="0">
                        <a:solidFill>
                          <a:srgbClr val="000000"/>
                        </a:solidFill>
                        <a:effectLst/>
                        <a:latin typeface="Calibri"/>
                      </a:endParaRPr>
                    </a:p>
                  </a:txBody>
                  <a:tcPr marL="8191" marR="8191" marT="819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0988">
                <a:tc gridSpan="5">
                  <a:txBody>
                    <a:bodyPr/>
                    <a:lstStyle/>
                    <a:p>
                      <a:pPr algn="l" fontAlgn="t"/>
                      <a:r>
                        <a:rPr lang="en-US" sz="1400" u="none" strike="noStrike" dirty="0">
                          <a:effectLst/>
                        </a:rPr>
                        <a:t>2. The weighted score for each Check Point is found by multiplying the [</a:t>
                      </a:r>
                      <a:r>
                        <a:rPr lang="en-US" sz="1400" u="none" strike="noStrike" dirty="0" err="1">
                          <a:effectLst/>
                        </a:rPr>
                        <a:t>Wt</a:t>
                      </a:r>
                      <a:r>
                        <a:rPr lang="en-US" sz="1400" u="none" strike="noStrike" dirty="0">
                          <a:effectLst/>
                        </a:rPr>
                        <a:t> X Score %] (in red above). The Total Weighted Score % provides a measure of the restroom cleanliness based on the weighted scores of each Check Point.</a:t>
                      </a:r>
                      <a:endParaRPr lang="en-US" sz="1400" b="0" i="0" u="none" strike="noStrike" dirty="0">
                        <a:solidFill>
                          <a:srgbClr val="000000"/>
                        </a:solidFill>
                        <a:effectLst/>
                        <a:latin typeface="Calibri"/>
                      </a:endParaRPr>
                    </a:p>
                  </a:txBody>
                  <a:tcPr marL="8191" marR="8191" marT="8191"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10">
                <a:tc gridSpan="5">
                  <a:txBody>
                    <a:bodyPr/>
                    <a:lstStyle/>
                    <a:p>
                      <a:pPr algn="l" fontAlgn="b"/>
                      <a:r>
                        <a:rPr lang="en-US" sz="1400" u="none" strike="noStrike">
                          <a:effectLst/>
                        </a:rPr>
                        <a:t>3. Scores can be compared by dates to assess trends (up or down).</a:t>
                      </a:r>
                      <a:endParaRPr lang="en-US" sz="1400" b="0" i="0" u="none" strike="noStrike">
                        <a:solidFill>
                          <a:srgbClr val="000000"/>
                        </a:solidFill>
                        <a:effectLst/>
                        <a:latin typeface="Calibri"/>
                      </a:endParaRPr>
                    </a:p>
                  </a:txBody>
                  <a:tcPr marL="8191" marR="8191" marT="81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120">
                <a:tc gridSpan="5">
                  <a:txBody>
                    <a:bodyPr/>
                    <a:lstStyle/>
                    <a:p>
                      <a:pPr algn="l" fontAlgn="b"/>
                      <a:r>
                        <a:rPr lang="en-US" sz="1400" u="none" strike="noStrike">
                          <a:effectLst/>
                        </a:rPr>
                        <a:t>4. Scores may also be compared for different restrooms.</a:t>
                      </a:r>
                      <a:endParaRPr lang="en-US" sz="1400" b="0" i="0" u="none" strike="noStrike">
                        <a:solidFill>
                          <a:srgbClr val="000000"/>
                        </a:solidFill>
                        <a:effectLst/>
                        <a:latin typeface="Calibri"/>
                      </a:endParaRPr>
                    </a:p>
                  </a:txBody>
                  <a:tcPr marL="8191" marR="8191" marT="81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10">
                <a:tc gridSpan="5">
                  <a:txBody>
                    <a:bodyPr/>
                    <a:lstStyle/>
                    <a:p>
                      <a:pPr algn="l" fontAlgn="b"/>
                      <a:r>
                        <a:rPr lang="en-US" sz="1400" u="none" strike="noStrike" dirty="0">
                          <a:effectLst/>
                        </a:rPr>
                        <a:t>5. This method is useful for establishing a measure for elements that  are subjective, i.e., a matter of judgment.</a:t>
                      </a:r>
                      <a:endParaRPr lang="en-US" sz="1400" b="0" i="0" u="none" strike="noStrike" dirty="0">
                        <a:solidFill>
                          <a:srgbClr val="000000"/>
                        </a:solidFill>
                        <a:effectLst/>
                        <a:latin typeface="Calibri"/>
                      </a:endParaRPr>
                    </a:p>
                  </a:txBody>
                  <a:tcPr marL="8191" marR="8191" marT="819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598144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715000" y="0"/>
            <a:ext cx="3429001" cy="6858000"/>
          </a:xfrm>
        </p:spPr>
      </p:pic>
      <p:sp>
        <p:nvSpPr>
          <p:cNvPr id="2" name="Title 1"/>
          <p:cNvSpPr>
            <a:spLocks noGrp="1"/>
          </p:cNvSpPr>
          <p:nvPr>
            <p:ph type="title"/>
          </p:nvPr>
        </p:nvSpPr>
        <p:spPr>
          <a:xfrm>
            <a:off x="457200" y="1219200"/>
            <a:ext cx="4953000" cy="4480511"/>
          </a:xfrm>
        </p:spPr>
        <p:txBody>
          <a:bodyPr>
            <a:noAutofit/>
          </a:bodyPr>
          <a:lstStyle/>
          <a:p>
            <a:pPr>
              <a:tabLst>
                <a:tab pos="342900" algn="l"/>
              </a:tabLst>
            </a:pPr>
            <a:r>
              <a:rPr lang="en-US" sz="2400" b="0" dirty="0" smtClean="0"/>
              <a:t/>
            </a:r>
            <a:br>
              <a:rPr lang="en-US" sz="2400" b="0" dirty="0" smtClean="0"/>
            </a:br>
            <a:r>
              <a:rPr lang="en-US" sz="2400" b="0" dirty="0" smtClean="0"/>
              <a:t>Review your proposed measures through three filters to determine it’s a consistent and intelligent approach. </a:t>
            </a:r>
            <a:br>
              <a:rPr lang="en-US" sz="2400" b="0" dirty="0" smtClean="0"/>
            </a:br>
            <a:r>
              <a:rPr lang="en-US" sz="2400" b="0" dirty="0"/>
              <a:t/>
            </a:r>
            <a:br>
              <a:rPr lang="en-US" sz="2400" b="0" dirty="0"/>
            </a:br>
            <a:r>
              <a:rPr lang="en-US" sz="2400" b="0" dirty="0" smtClean="0"/>
              <a:t>1. From your customers perspective </a:t>
            </a:r>
            <a:r>
              <a:rPr lang="en-US" sz="2400" b="0" dirty="0"/>
              <a:t/>
            </a:r>
            <a:br>
              <a:rPr lang="en-US" sz="2400" b="0" dirty="0"/>
            </a:br>
            <a:r>
              <a:rPr lang="en-US" sz="2400" b="0" dirty="0" smtClean="0"/>
              <a:t>2. From </a:t>
            </a:r>
            <a:r>
              <a:rPr lang="en-US" sz="2400" b="0" dirty="0"/>
              <a:t>the </a:t>
            </a:r>
            <a:r>
              <a:rPr lang="en-US" sz="2400" b="0" dirty="0" smtClean="0"/>
              <a:t>organization’s perspective </a:t>
            </a:r>
            <a:br>
              <a:rPr lang="en-US" sz="2400" b="0" dirty="0" smtClean="0"/>
            </a:br>
            <a:r>
              <a:rPr lang="en-US" sz="2400" b="0" dirty="0"/>
              <a:t>	</a:t>
            </a:r>
            <a:r>
              <a:rPr lang="en-US" sz="2400" b="0" dirty="0" smtClean="0"/>
              <a:t>(management and employees)</a:t>
            </a:r>
            <a:br>
              <a:rPr lang="en-US" sz="2400" b="0" dirty="0" smtClean="0"/>
            </a:br>
            <a:r>
              <a:rPr lang="en-US" sz="2400" b="0" dirty="0" smtClean="0"/>
              <a:t>3. From </a:t>
            </a:r>
            <a:r>
              <a:rPr lang="en-US" sz="2400" b="0" dirty="0"/>
              <a:t>the </a:t>
            </a:r>
            <a:r>
              <a:rPr lang="en-US" sz="2400" b="0" dirty="0" smtClean="0"/>
              <a:t>City Council’s perspective</a:t>
            </a:r>
            <a:br>
              <a:rPr lang="en-US" sz="2400" b="0" dirty="0" smtClean="0"/>
            </a:br>
            <a:r>
              <a:rPr lang="en-US" sz="2400" b="0" dirty="0"/>
              <a:t/>
            </a:r>
            <a:br>
              <a:rPr lang="en-US" sz="2400" b="0" dirty="0"/>
            </a:br>
            <a:r>
              <a:rPr lang="en-US" sz="2400" b="0" dirty="0" smtClean="0"/>
              <a:t>Is this relevant, understandable and complete? </a:t>
            </a:r>
            <a:br>
              <a:rPr lang="en-US" sz="2400" b="0" dirty="0" smtClean="0"/>
            </a:br>
            <a:r>
              <a:rPr lang="en-US" sz="2400" b="0" dirty="0" smtClean="0"/>
              <a:t>If not, what changes are needed?</a:t>
            </a:r>
            <a:endParaRPr lang="en-US" sz="2400" b="0" dirty="0"/>
          </a:p>
        </p:txBody>
      </p:sp>
      <p:sp>
        <p:nvSpPr>
          <p:cNvPr id="7" name="Title 1"/>
          <p:cNvSpPr txBox="1">
            <a:spLocks/>
          </p:cNvSpPr>
          <p:nvPr/>
        </p:nvSpPr>
        <p:spPr>
          <a:xfrm>
            <a:off x="457200" y="228575"/>
            <a:ext cx="4267200" cy="1143025"/>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b="1" kern="1200">
                <a:solidFill>
                  <a:schemeClr val="bg1"/>
                </a:solidFill>
                <a:latin typeface="+mj-lt"/>
                <a:ea typeface="+mj-ea"/>
                <a:cs typeface="+mj-cs"/>
              </a:defRPr>
            </a:lvl1pPr>
          </a:lstStyle>
          <a:p>
            <a:r>
              <a:rPr lang="en-US" sz="4000" dirty="0" smtClean="0">
                <a:solidFill>
                  <a:srgbClr val="FFFFFF"/>
                </a:solidFill>
              </a:rPr>
              <a:t>Does this make sense to others?</a:t>
            </a:r>
            <a:endParaRPr lang="en-US" sz="4000" dirty="0">
              <a:solidFill>
                <a:srgbClr val="FFFFFF"/>
              </a:solidFill>
            </a:endParaRPr>
          </a:p>
        </p:txBody>
      </p:sp>
    </p:spTree>
    <p:extLst>
      <p:ext uri="{BB962C8B-B14F-4D97-AF65-F5344CB8AC3E}">
        <p14:creationId xmlns:p14="http://schemas.microsoft.com/office/powerpoint/2010/main" val="742033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3352800" y="76525"/>
            <a:ext cx="5509730" cy="1143000"/>
          </a:xfrm>
        </p:spPr>
        <p:txBody>
          <a:bodyPr>
            <a:normAutofit fontScale="90000"/>
          </a:bodyPr>
          <a:lstStyle/>
          <a:p>
            <a:r>
              <a:rPr lang="en-US" sz="3600" dirty="0" smtClean="0">
                <a:solidFill>
                  <a:schemeClr val="bg1"/>
                </a:solidFill>
              </a:rPr>
              <a:t>What are we asking you to do?</a:t>
            </a:r>
            <a:endParaRPr lang="en-US" sz="3600" dirty="0">
              <a:solidFill>
                <a:schemeClr val="bg1"/>
              </a:solidFill>
            </a:endParaRPr>
          </a:p>
        </p:txBody>
      </p:sp>
      <p:pic>
        <p:nvPicPr>
          <p:cNvPr id="8"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 y="68608"/>
            <a:ext cx="914400" cy="685799"/>
          </a:xfrm>
          <a:prstGeom prst="rect">
            <a:avLst/>
          </a:prstGeom>
        </p:spPr>
      </p:pic>
      <p:pic>
        <p:nvPicPr>
          <p:cNvPr id="133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0"/>
            <a:ext cx="3200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47229" y="1005078"/>
            <a:ext cx="1828800" cy="1371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47229" y="2376663"/>
            <a:ext cx="1828800" cy="1371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147229" y="3748233"/>
            <a:ext cx="1828801" cy="13716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147208" y="5087933"/>
            <a:ext cx="1828801" cy="1371600"/>
          </a:xfrm>
          <a:prstGeom prst="rect">
            <a:avLst/>
          </a:prstGeom>
        </p:spPr>
      </p:pic>
      <p:sp>
        <p:nvSpPr>
          <p:cNvPr id="10" name="Rectangle 9"/>
          <p:cNvSpPr/>
          <p:nvPr/>
        </p:nvSpPr>
        <p:spPr>
          <a:xfrm>
            <a:off x="4754878" y="1084895"/>
            <a:ext cx="4206194" cy="923330"/>
          </a:xfrm>
          <a:prstGeom prst="rect">
            <a:avLst/>
          </a:prstGeom>
        </p:spPr>
        <p:txBody>
          <a:bodyPr wrap="square">
            <a:spAutoFit/>
          </a:bodyPr>
          <a:lstStyle/>
          <a:p>
            <a:pPr>
              <a:defRPr/>
            </a:pPr>
            <a:r>
              <a:rPr lang="en-US" dirty="0">
                <a:solidFill>
                  <a:srgbClr val="FFFFFF"/>
                </a:solidFill>
              </a:rPr>
              <a:t>1. Review services </a:t>
            </a:r>
            <a:r>
              <a:rPr lang="en-US" dirty="0" smtClean="0">
                <a:solidFill>
                  <a:srgbClr val="FFFFFF"/>
                </a:solidFill>
              </a:rPr>
              <a:t>to </a:t>
            </a:r>
            <a:r>
              <a:rPr lang="en-US" dirty="0">
                <a:solidFill>
                  <a:srgbClr val="FFFFFF"/>
                </a:solidFill>
              </a:rPr>
              <a:t>ensure they are </a:t>
            </a:r>
            <a:r>
              <a:rPr lang="en-US" dirty="0" smtClean="0">
                <a:solidFill>
                  <a:srgbClr val="FFFFFF"/>
                </a:solidFill>
              </a:rPr>
              <a:t>linked </a:t>
            </a:r>
            <a:r>
              <a:rPr lang="en-US" dirty="0">
                <a:solidFill>
                  <a:srgbClr val="FFFFFF"/>
                </a:solidFill>
              </a:rPr>
              <a:t>to </a:t>
            </a:r>
            <a:r>
              <a:rPr lang="en-US" dirty="0" smtClean="0">
                <a:solidFill>
                  <a:srgbClr val="FFFFFF"/>
                </a:solidFill>
              </a:rPr>
              <a:t>the strategic </a:t>
            </a:r>
            <a:r>
              <a:rPr lang="en-US" dirty="0">
                <a:solidFill>
                  <a:srgbClr val="FFFFFF"/>
                </a:solidFill>
              </a:rPr>
              <a:t>and/or general plan </a:t>
            </a:r>
            <a:r>
              <a:rPr lang="en-US" dirty="0" smtClean="0">
                <a:solidFill>
                  <a:srgbClr val="FFFFFF"/>
                </a:solidFill>
              </a:rPr>
              <a:t>goals, and make adjustments as needed</a:t>
            </a:r>
            <a:endParaRPr lang="en-US" dirty="0">
              <a:solidFill>
                <a:srgbClr val="FFFFFF"/>
              </a:solidFill>
            </a:endParaRPr>
          </a:p>
        </p:txBody>
      </p:sp>
      <p:sp>
        <p:nvSpPr>
          <p:cNvPr id="11" name="Rectangle 10"/>
          <p:cNvSpPr/>
          <p:nvPr/>
        </p:nvSpPr>
        <p:spPr>
          <a:xfrm>
            <a:off x="4747731" y="2376663"/>
            <a:ext cx="4213341" cy="1477328"/>
          </a:xfrm>
          <a:prstGeom prst="rect">
            <a:avLst/>
          </a:prstGeom>
        </p:spPr>
        <p:txBody>
          <a:bodyPr wrap="square">
            <a:spAutoFit/>
          </a:bodyPr>
          <a:lstStyle/>
          <a:p>
            <a:pPr>
              <a:defRPr/>
            </a:pPr>
            <a:r>
              <a:rPr lang="en-US" dirty="0">
                <a:solidFill>
                  <a:srgbClr val="FFFFFF"/>
                </a:solidFill>
              </a:rPr>
              <a:t>2. Review existing measures to ensure you  are measuring the </a:t>
            </a:r>
            <a:r>
              <a:rPr lang="en-US" dirty="0" smtClean="0">
                <a:solidFill>
                  <a:srgbClr val="FFFFFF"/>
                </a:solidFill>
              </a:rPr>
              <a:t>efficiency, effectiveness, and cost-effectiveness of </a:t>
            </a:r>
            <a:r>
              <a:rPr lang="en-US" dirty="0">
                <a:solidFill>
                  <a:srgbClr val="FFFFFF"/>
                </a:solidFill>
              </a:rPr>
              <a:t>services and create new measures, if needed</a:t>
            </a:r>
          </a:p>
        </p:txBody>
      </p:sp>
      <p:sp>
        <p:nvSpPr>
          <p:cNvPr id="13" name="Rectangle 12"/>
          <p:cNvSpPr/>
          <p:nvPr/>
        </p:nvSpPr>
        <p:spPr>
          <a:xfrm>
            <a:off x="4754878" y="4052080"/>
            <a:ext cx="4206194" cy="923330"/>
          </a:xfrm>
          <a:prstGeom prst="rect">
            <a:avLst/>
          </a:prstGeom>
        </p:spPr>
        <p:txBody>
          <a:bodyPr wrap="square">
            <a:spAutoFit/>
          </a:bodyPr>
          <a:lstStyle/>
          <a:p>
            <a:pPr>
              <a:defRPr/>
            </a:pPr>
            <a:r>
              <a:rPr lang="en-US" dirty="0">
                <a:solidFill>
                  <a:srgbClr val="FFFFFF"/>
                </a:solidFill>
              </a:rPr>
              <a:t>3. Identify standards and targets </a:t>
            </a:r>
            <a:r>
              <a:rPr lang="en-US" dirty="0" smtClean="0">
                <a:solidFill>
                  <a:srgbClr val="FFFFFF"/>
                </a:solidFill>
              </a:rPr>
              <a:t>for </a:t>
            </a:r>
            <a:r>
              <a:rPr lang="en-US" dirty="0">
                <a:solidFill>
                  <a:srgbClr val="FFFFFF"/>
                </a:solidFill>
              </a:rPr>
              <a:t>each measure to ensure that you have context for evaluating success</a:t>
            </a:r>
          </a:p>
        </p:txBody>
      </p:sp>
      <p:sp>
        <p:nvSpPr>
          <p:cNvPr id="14" name="Rectangle 13"/>
          <p:cNvSpPr/>
          <p:nvPr/>
        </p:nvSpPr>
        <p:spPr>
          <a:xfrm>
            <a:off x="4785766" y="5199650"/>
            <a:ext cx="4175306" cy="1200329"/>
          </a:xfrm>
          <a:prstGeom prst="rect">
            <a:avLst/>
          </a:prstGeom>
        </p:spPr>
        <p:txBody>
          <a:bodyPr wrap="square">
            <a:spAutoFit/>
          </a:bodyPr>
          <a:lstStyle/>
          <a:p>
            <a:pPr>
              <a:defRPr/>
            </a:pPr>
            <a:r>
              <a:rPr lang="en-US" dirty="0">
                <a:solidFill>
                  <a:srgbClr val="FFFFFF"/>
                </a:solidFill>
              </a:rPr>
              <a:t>4. When measures do not meet identified targets or standards, develop objectives, initiatives and measures to improve performance</a:t>
            </a:r>
          </a:p>
        </p:txBody>
      </p:sp>
    </p:spTree>
    <p:extLst>
      <p:ext uri="{BB962C8B-B14F-4D97-AF65-F5344CB8AC3E}">
        <p14:creationId xmlns:p14="http://schemas.microsoft.com/office/powerpoint/2010/main" val="1216008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3998" cy="6857999"/>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914400" y="2743200"/>
            <a:ext cx="5744498" cy="1752600"/>
          </a:xfrm>
        </p:spPr>
        <p:txBody>
          <a:bodyPr>
            <a:normAutofit/>
          </a:bodyPr>
          <a:lstStyle/>
          <a:p>
            <a:r>
              <a:rPr lang="en-US" sz="3600" dirty="0" smtClean="0">
                <a:solidFill>
                  <a:srgbClr val="164883"/>
                </a:solidFill>
                <a:latin typeface="+mn-lt"/>
              </a:rPr>
              <a:t>Questions, </a:t>
            </a:r>
            <a:br>
              <a:rPr lang="en-US" sz="3600" dirty="0" smtClean="0">
                <a:solidFill>
                  <a:srgbClr val="164883"/>
                </a:solidFill>
                <a:latin typeface="+mn-lt"/>
              </a:rPr>
            </a:br>
            <a:r>
              <a:rPr lang="en-US" sz="3600" dirty="0" smtClean="0">
                <a:solidFill>
                  <a:srgbClr val="164883"/>
                </a:solidFill>
                <a:latin typeface="+mn-lt"/>
              </a:rPr>
              <a:t>Comments,</a:t>
            </a:r>
            <a:br>
              <a:rPr lang="en-US" sz="3600" dirty="0" smtClean="0">
                <a:solidFill>
                  <a:srgbClr val="164883"/>
                </a:solidFill>
                <a:latin typeface="+mn-lt"/>
              </a:rPr>
            </a:br>
            <a:r>
              <a:rPr lang="en-US" sz="3600" dirty="0" smtClean="0">
                <a:solidFill>
                  <a:srgbClr val="164883"/>
                </a:solidFill>
                <a:latin typeface="+mn-lt"/>
              </a:rPr>
              <a:t>Observations?</a:t>
            </a:r>
            <a:endParaRPr lang="en-US" sz="3600" b="0" dirty="0">
              <a:solidFill>
                <a:srgbClr val="164883"/>
              </a:solidFill>
              <a:latin typeface="+mn-lt"/>
            </a:endParaRPr>
          </a:p>
        </p:txBody>
      </p:sp>
      <p:sp>
        <p:nvSpPr>
          <p:cNvPr id="7" name="Subtitle 2"/>
          <p:cNvSpPr>
            <a:spLocks noGrp="1"/>
          </p:cNvSpPr>
          <p:nvPr>
            <p:ph type="subTitle" idx="1"/>
          </p:nvPr>
        </p:nvSpPr>
        <p:spPr>
          <a:xfrm>
            <a:off x="914400" y="4648200"/>
            <a:ext cx="7315200" cy="1295400"/>
          </a:xfrm>
        </p:spPr>
        <p:txBody>
          <a:bodyPr>
            <a:normAutofit/>
          </a:bodyPr>
          <a:lstStyle/>
          <a:p>
            <a:pPr algn="l"/>
            <a:r>
              <a:rPr lang="en-US" sz="1800" dirty="0" smtClean="0">
                <a:solidFill>
                  <a:srgbClr val="164883"/>
                </a:solidFill>
              </a:rPr>
              <a:t>Scottsdale </a:t>
            </a:r>
            <a:r>
              <a:rPr lang="en-US" sz="1800" dirty="0">
                <a:solidFill>
                  <a:srgbClr val="164883"/>
                </a:solidFill>
              </a:rPr>
              <a:t>Performance Management Team</a:t>
            </a:r>
          </a:p>
          <a:p>
            <a:pPr algn="l"/>
            <a:r>
              <a:rPr lang="en-US" sz="1800" dirty="0">
                <a:solidFill>
                  <a:srgbClr val="164883"/>
                </a:solidFill>
              </a:rPr>
              <a:t>http://citylink.ci.scottsdale.az.us/Toolbox/PerfMgmt</a:t>
            </a:r>
          </a:p>
          <a:p>
            <a:pPr algn="l"/>
            <a:r>
              <a:rPr lang="en-US" sz="1800" dirty="0">
                <a:solidFill>
                  <a:srgbClr val="164883"/>
                </a:solidFill>
              </a:rPr>
              <a:t>http://www.scottsdaleaz.gov/departments/citymanager/performance</a:t>
            </a:r>
          </a:p>
          <a:p>
            <a:pPr algn="l"/>
            <a:endParaRPr lang="en-US" sz="1800" dirty="0" smtClean="0">
              <a:solidFill>
                <a:srgbClr val="164883"/>
              </a:solidFill>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2200" y="2795514"/>
            <a:ext cx="2045525" cy="2081286"/>
          </a:xfrm>
          <a:prstGeom prst="rect">
            <a:avLst/>
          </a:prstGeom>
        </p:spPr>
      </p:pic>
    </p:spTree>
    <p:extLst>
      <p:ext uri="{BB962C8B-B14F-4D97-AF65-F5344CB8AC3E}">
        <p14:creationId xmlns:p14="http://schemas.microsoft.com/office/powerpoint/2010/main" val="363013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082" y="1725948"/>
            <a:ext cx="3935714" cy="2623809"/>
          </a:xfrm>
          <a:prstGeom prst="rect">
            <a:avLst/>
          </a:prstGeom>
        </p:spPr>
      </p:pic>
      <p:sp>
        <p:nvSpPr>
          <p:cNvPr id="26" name="Rounded Rectangle 25"/>
          <p:cNvSpPr/>
          <p:nvPr/>
        </p:nvSpPr>
        <p:spPr>
          <a:xfrm>
            <a:off x="6393204" y="4196699"/>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28" name="Rounded Rectangle 27"/>
          <p:cNvSpPr/>
          <p:nvPr/>
        </p:nvSpPr>
        <p:spPr>
          <a:xfrm>
            <a:off x="6400780" y="3188962"/>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29" name="Rounded Rectangle 28"/>
          <p:cNvSpPr/>
          <p:nvPr/>
        </p:nvSpPr>
        <p:spPr>
          <a:xfrm>
            <a:off x="6381695" y="2175515"/>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BENEFIT CUSTOMERS</a:t>
            </a:r>
          </a:p>
        </p:txBody>
      </p:sp>
      <p:sp>
        <p:nvSpPr>
          <p:cNvPr id="30" name="Rounded Rectangle 29"/>
          <p:cNvSpPr/>
          <p:nvPr/>
        </p:nvSpPr>
        <p:spPr>
          <a:xfrm>
            <a:off x="6387490" y="1175424"/>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ACHIEVE RESULTS </a:t>
            </a:r>
          </a:p>
        </p:txBody>
      </p:sp>
      <p:sp>
        <p:nvSpPr>
          <p:cNvPr id="32" name="Rounded Rectangle 31"/>
          <p:cNvSpPr/>
          <p:nvPr/>
        </p:nvSpPr>
        <p:spPr>
          <a:xfrm>
            <a:off x="6381695" y="150523"/>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IN SUPPORT OF A GOAL</a:t>
            </a:r>
          </a:p>
        </p:txBody>
      </p:sp>
      <p:sp>
        <p:nvSpPr>
          <p:cNvPr id="25" name="Rounded Rectangle 24"/>
          <p:cNvSpPr/>
          <p:nvPr/>
        </p:nvSpPr>
        <p:spPr>
          <a:xfrm>
            <a:off x="6393204" y="5204434"/>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PROVIDE RESOURCES</a:t>
            </a:r>
          </a:p>
        </p:txBody>
      </p:sp>
      <p:sp>
        <p:nvSpPr>
          <p:cNvPr id="20" name="Curved Left Arrow 19"/>
          <p:cNvSpPr/>
          <p:nvPr/>
        </p:nvSpPr>
        <p:spPr>
          <a:xfrm rot="10800000" flipH="1">
            <a:off x="8288654" y="4800584"/>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1" name="Curved Left Arrow 20"/>
          <p:cNvSpPr/>
          <p:nvPr/>
        </p:nvSpPr>
        <p:spPr>
          <a:xfrm rot="10800000">
            <a:off x="5838856" y="3829044"/>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2" name="Curved Left Arrow 21"/>
          <p:cNvSpPr/>
          <p:nvPr/>
        </p:nvSpPr>
        <p:spPr>
          <a:xfrm rot="10800000" flipH="1">
            <a:off x="8293114" y="2788926"/>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3" name="Curved Left Arrow 22"/>
          <p:cNvSpPr/>
          <p:nvPr/>
        </p:nvSpPr>
        <p:spPr>
          <a:xfrm rot="10800000">
            <a:off x="5819806" y="1725948"/>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16" name="Rounded Rectangle 15"/>
          <p:cNvSpPr/>
          <p:nvPr/>
        </p:nvSpPr>
        <p:spPr>
          <a:xfrm>
            <a:off x="2464051" y="5204434"/>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CONDUCT  ACTIVITIES</a:t>
            </a:r>
          </a:p>
        </p:txBody>
      </p:sp>
      <p:sp>
        <p:nvSpPr>
          <p:cNvPr id="17" name="Rounded Rectangle 16"/>
          <p:cNvSpPr/>
          <p:nvPr/>
        </p:nvSpPr>
        <p:spPr>
          <a:xfrm>
            <a:off x="4434821" y="5204434"/>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TO DELIVER SERVICES</a:t>
            </a:r>
          </a:p>
        </p:txBody>
      </p:sp>
      <p:sp>
        <p:nvSpPr>
          <p:cNvPr id="31" name="Rounded Rectangle 30"/>
          <p:cNvSpPr/>
          <p:nvPr/>
        </p:nvSpPr>
        <p:spPr>
          <a:xfrm>
            <a:off x="568601" y="5204434"/>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b="1" dirty="0">
                <a:solidFill>
                  <a:srgbClr val="FFFFFF"/>
                </a:solidFill>
                <a:latin typeface="Helvetica" pitchFamily="34" charset="0"/>
                <a:cs typeface="Helvetica" pitchFamily="34" charset="0"/>
              </a:rPr>
              <a:t>WE USE RESOURCES</a:t>
            </a:r>
          </a:p>
        </p:txBody>
      </p:sp>
      <p:sp>
        <p:nvSpPr>
          <p:cNvPr id="33" name="Curved Left Arrow 32"/>
          <p:cNvSpPr/>
          <p:nvPr/>
        </p:nvSpPr>
        <p:spPr>
          <a:xfrm rot="16200000">
            <a:off x="4064251" y="4460711"/>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34" name="Curved Left Arrow 33"/>
          <p:cNvSpPr/>
          <p:nvPr/>
        </p:nvSpPr>
        <p:spPr>
          <a:xfrm rot="16200000" flipH="1">
            <a:off x="6035021" y="6016591"/>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38" name="Curved Left Arrow 37"/>
          <p:cNvSpPr/>
          <p:nvPr/>
        </p:nvSpPr>
        <p:spPr>
          <a:xfrm rot="16200000" flipH="1">
            <a:off x="2212614" y="6031239"/>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40" name="Curved Left Arrow 39"/>
          <p:cNvSpPr/>
          <p:nvPr/>
        </p:nvSpPr>
        <p:spPr>
          <a:xfrm rot="10800000" flipH="1">
            <a:off x="8318048" y="763948"/>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41" name="Title 4"/>
          <p:cNvSpPr txBox="1">
            <a:spLocks/>
          </p:cNvSpPr>
          <p:nvPr/>
        </p:nvSpPr>
        <p:spPr>
          <a:xfrm rot="16200000">
            <a:off x="3664434" y="2612873"/>
            <a:ext cx="3474683" cy="90074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mj-lt"/>
                <a:ea typeface="+mj-ea"/>
                <a:cs typeface="+mj-cs"/>
              </a:defRPr>
            </a:lvl1pPr>
          </a:lstStyle>
          <a:p>
            <a:pPr algn="ctr"/>
            <a:r>
              <a:rPr lang="en-US" dirty="0" smtClean="0"/>
              <a:t>Public Services</a:t>
            </a:r>
            <a:endParaRPr lang="en-US" dirty="0"/>
          </a:p>
        </p:txBody>
      </p:sp>
      <p:sp>
        <p:nvSpPr>
          <p:cNvPr id="42" name="Title 4"/>
          <p:cNvSpPr txBox="1">
            <a:spLocks/>
          </p:cNvSpPr>
          <p:nvPr/>
        </p:nvSpPr>
        <p:spPr>
          <a:xfrm>
            <a:off x="568600" y="274297"/>
            <a:ext cx="5479805" cy="1325903"/>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a:solidFill>
                  <a:schemeClr val="bg1"/>
                </a:solidFill>
                <a:latin typeface="+mj-lt"/>
                <a:ea typeface="+mj-ea"/>
                <a:cs typeface="+mj-cs"/>
              </a:defRPr>
            </a:lvl1pPr>
          </a:lstStyle>
          <a:p>
            <a:r>
              <a:rPr lang="en-US" dirty="0" smtClean="0"/>
              <a:t>Outcome Model </a:t>
            </a:r>
          </a:p>
          <a:p>
            <a:r>
              <a:rPr lang="en-US" dirty="0" smtClean="0"/>
              <a:t>(Modified to Include </a:t>
            </a:r>
          </a:p>
          <a:p>
            <a:r>
              <a:rPr lang="en-US" dirty="0" smtClean="0"/>
              <a:t>Internal Services)</a:t>
            </a:r>
            <a:endParaRPr lang="en-US" dirty="0"/>
          </a:p>
        </p:txBody>
      </p:sp>
      <p:sp>
        <p:nvSpPr>
          <p:cNvPr id="6" name="Title 5"/>
          <p:cNvSpPr>
            <a:spLocks noGrp="1"/>
          </p:cNvSpPr>
          <p:nvPr>
            <p:ph type="title"/>
          </p:nvPr>
        </p:nvSpPr>
        <p:spPr>
          <a:xfrm>
            <a:off x="568601" y="4634061"/>
            <a:ext cx="3165199" cy="457200"/>
          </a:xfrm>
        </p:spPr>
        <p:txBody>
          <a:bodyPr>
            <a:normAutofit fontScale="90000"/>
          </a:bodyPr>
          <a:lstStyle/>
          <a:p>
            <a:r>
              <a:rPr lang="en-US" sz="2800" dirty="0" smtClean="0"/>
              <a:t>Internal Services</a:t>
            </a:r>
            <a:endParaRPr lang="en-US" sz="2800" dirty="0"/>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0082" y="1725948"/>
            <a:ext cx="3935714" cy="26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1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25" grpId="0" animBg="1"/>
      <p:bldP spid="20" grpId="0" animBg="1"/>
      <p:bldP spid="21" grpId="0" animBg="1"/>
      <p:bldP spid="22" grpId="0" animBg="1"/>
      <p:bldP spid="23" grpId="0" animBg="1"/>
      <p:bldP spid="16" grpId="0" animBg="1"/>
      <p:bldP spid="17" grpId="0" animBg="1"/>
      <p:bldP spid="31" grpId="0" animBg="1"/>
      <p:bldP spid="33" grpId="0" animBg="1"/>
      <p:bldP spid="34" grpId="0" animBg="1"/>
      <p:bldP spid="38" grpId="0" animBg="1"/>
      <p:bldP spid="40" grpId="0" animBg="1"/>
      <p:bldP spid="41" grpId="0"/>
      <p:bldP spid="4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246477" y="5421585"/>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DRIVERS AND TRUCKS</a:t>
            </a:r>
            <a:endParaRPr lang="en-US" sz="1600" b="1" dirty="0">
              <a:solidFill>
                <a:srgbClr val="FFFFFF"/>
              </a:solidFill>
              <a:latin typeface="Helvetica" pitchFamily="34" charset="0"/>
              <a:cs typeface="Helvetica" pitchFamily="34" charset="0"/>
            </a:endParaRPr>
          </a:p>
        </p:txBody>
      </p:sp>
      <p:sp>
        <p:nvSpPr>
          <p:cNvPr id="17" name="Rounded Rectangle 16"/>
          <p:cNvSpPr/>
          <p:nvPr/>
        </p:nvSpPr>
        <p:spPr>
          <a:xfrm>
            <a:off x="6254093" y="4415746"/>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DRIVE TO EACH HOUSE TWICE A WEEK</a:t>
            </a:r>
            <a:endParaRPr lang="en-US" sz="1600" b="1" dirty="0">
              <a:solidFill>
                <a:srgbClr val="FFFFFF"/>
              </a:solidFill>
              <a:latin typeface="Helvetica" pitchFamily="34" charset="0"/>
              <a:cs typeface="Helvetica" pitchFamily="34" charset="0"/>
            </a:endParaRPr>
          </a:p>
        </p:txBody>
      </p:sp>
      <p:sp>
        <p:nvSpPr>
          <p:cNvPr id="27" name="Rounded Rectangle 26"/>
          <p:cNvSpPr/>
          <p:nvPr/>
        </p:nvSpPr>
        <p:spPr>
          <a:xfrm>
            <a:off x="6254093" y="3409917"/>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COLLECT REFUSE AND RECYCLING</a:t>
            </a:r>
            <a:endParaRPr lang="en-US" sz="1600" b="1" dirty="0">
              <a:solidFill>
                <a:srgbClr val="FFFFFF"/>
              </a:solidFill>
              <a:latin typeface="Helvetica" pitchFamily="34" charset="0"/>
              <a:cs typeface="Helvetica" pitchFamily="34" charset="0"/>
            </a:endParaRPr>
          </a:p>
        </p:txBody>
      </p:sp>
      <p:sp>
        <p:nvSpPr>
          <p:cNvPr id="33" name="Rounded Rectangle 32"/>
          <p:cNvSpPr/>
          <p:nvPr/>
        </p:nvSpPr>
        <p:spPr>
          <a:xfrm>
            <a:off x="6236921" y="2394562"/>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smtClean="0">
                <a:solidFill>
                  <a:srgbClr val="FFFFFF"/>
                </a:solidFill>
                <a:latin typeface="Helvetica" pitchFamily="34" charset="0"/>
                <a:cs typeface="Helvetica" pitchFamily="34" charset="0"/>
              </a:rPr>
              <a:t>FROM EVERY  RESIDENT’S CURB OR ALLEY</a:t>
            </a:r>
            <a:endParaRPr lang="en-US" sz="1400" b="1" dirty="0">
              <a:solidFill>
                <a:srgbClr val="FFFFFF"/>
              </a:solidFill>
              <a:latin typeface="Helvetica" pitchFamily="34" charset="0"/>
              <a:cs typeface="Helvetica" pitchFamily="34" charset="0"/>
            </a:endParaRPr>
          </a:p>
        </p:txBody>
      </p:sp>
      <p:sp>
        <p:nvSpPr>
          <p:cNvPr id="31" name="Rounded Rectangle 30"/>
          <p:cNvSpPr/>
          <p:nvPr/>
        </p:nvSpPr>
        <p:spPr>
          <a:xfrm>
            <a:off x="6236921" y="1386839"/>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ENCOURAGE A CLEAN, SUSTAINABLE ENVIRONMENT</a:t>
            </a:r>
            <a:endParaRPr lang="en-US" sz="1200" b="1" dirty="0">
              <a:solidFill>
                <a:srgbClr val="FFFFFF"/>
              </a:solidFill>
              <a:latin typeface="Helvetica" pitchFamily="34" charset="0"/>
              <a:cs typeface="Helvetica" pitchFamily="34" charset="0"/>
            </a:endParaRPr>
          </a:p>
        </p:txBody>
      </p:sp>
      <p:sp>
        <p:nvSpPr>
          <p:cNvPr id="43" name="Rounded Rectangle 42"/>
          <p:cNvSpPr/>
          <p:nvPr/>
        </p:nvSpPr>
        <p:spPr>
          <a:xfrm>
            <a:off x="6236921" y="381000"/>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ENHANCE NEIGHBORHOODS</a:t>
            </a:r>
            <a:endParaRPr lang="en-US" sz="1200" b="1" dirty="0">
              <a:solidFill>
                <a:srgbClr val="FFFFFF"/>
              </a:solidFill>
              <a:latin typeface="Helvetica" pitchFamily="34" charset="0"/>
              <a:cs typeface="Helvetica" pitchFamily="34" charset="0"/>
            </a:endParaRPr>
          </a:p>
        </p:txBody>
      </p:sp>
      <p:sp>
        <p:nvSpPr>
          <p:cNvPr id="19" name="Curved Left Arrow 18"/>
          <p:cNvSpPr/>
          <p:nvPr/>
        </p:nvSpPr>
        <p:spPr>
          <a:xfrm rot="10800000">
            <a:off x="5711154" y="495295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Curved Left Arrow 19"/>
          <p:cNvSpPr/>
          <p:nvPr/>
        </p:nvSpPr>
        <p:spPr>
          <a:xfrm rot="10800000" flipH="1">
            <a:off x="8138116" y="394713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5688318" y="297559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8115280" y="1935473"/>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5669268" y="872495"/>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4339" name="Picture 3" descr="V:\CAPA\CAPAShare\Graphics and photos\Photos\Solid Waste\Solid Waste Photos folder\TS mound.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 y="0"/>
            <a:ext cx="5142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94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7" grpId="0" animBg="1"/>
      <p:bldP spid="33" grpId="0" animBg="1"/>
      <p:bldP spid="31" grpId="0" animBg="1"/>
      <p:bldP spid="43"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158" y="0"/>
            <a:ext cx="4884693"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5562601" y="381000"/>
            <a:ext cx="2743201"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a:solidFill>
                  <a:srgbClr val="FFFFFF"/>
                </a:solidFill>
                <a:latin typeface="Helvetica" pitchFamily="34" charset="0"/>
                <a:cs typeface="Helvetica" pitchFamily="34" charset="0"/>
              </a:rPr>
              <a:t>To </a:t>
            </a:r>
            <a:r>
              <a:rPr lang="en-US" sz="1600" b="1" cap="all" dirty="0" smtClean="0">
                <a:solidFill>
                  <a:srgbClr val="FFFFFF"/>
                </a:solidFill>
                <a:latin typeface="Helvetica" pitchFamily="34" charset="0"/>
                <a:cs typeface="Helvetica" pitchFamily="34" charset="0"/>
              </a:rPr>
              <a:t>“</a:t>
            </a:r>
            <a:r>
              <a:rPr lang="en-US" sz="1600" b="1" cap="all" dirty="0">
                <a:solidFill>
                  <a:srgbClr val="FFFFFF"/>
                </a:solidFill>
                <a:latin typeface="Helvetica" pitchFamily="34" charset="0"/>
                <a:cs typeface="Helvetica" pitchFamily="34" charset="0"/>
              </a:rPr>
              <a:t>Advance Transportation”</a:t>
            </a:r>
          </a:p>
        </p:txBody>
      </p:sp>
      <p:sp>
        <p:nvSpPr>
          <p:cNvPr id="25" name="Rounded Rectangle 24"/>
          <p:cNvSpPr/>
          <p:nvPr/>
        </p:nvSpPr>
        <p:spPr>
          <a:xfrm>
            <a:off x="5562601" y="1398262"/>
            <a:ext cx="2743201"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a:solidFill>
                  <a:srgbClr val="FFFFFF"/>
                </a:solidFill>
                <a:latin typeface="Helvetica" pitchFamily="34" charset="0"/>
                <a:cs typeface="Helvetica" pitchFamily="34" charset="0"/>
              </a:rPr>
              <a:t>To avoid </a:t>
            </a:r>
            <a:r>
              <a:rPr lang="en-US" sz="1600" b="1" cap="all" dirty="0" smtClean="0">
                <a:solidFill>
                  <a:srgbClr val="FFFFFF"/>
                </a:solidFill>
                <a:latin typeface="Helvetica" pitchFamily="34" charset="0"/>
                <a:cs typeface="Helvetica" pitchFamily="34" charset="0"/>
              </a:rPr>
              <a:t>collisions</a:t>
            </a:r>
            <a:endParaRPr lang="en-US" sz="1600" b="1" cap="all" dirty="0">
              <a:solidFill>
                <a:srgbClr val="FFFFFF"/>
              </a:solidFill>
              <a:latin typeface="Helvetica" pitchFamily="34" charset="0"/>
              <a:cs typeface="Helvetica" pitchFamily="34" charset="0"/>
            </a:endParaRPr>
          </a:p>
        </p:txBody>
      </p:sp>
      <p:sp>
        <p:nvSpPr>
          <p:cNvPr id="26" name="Rounded Rectangle 25"/>
          <p:cNvSpPr/>
          <p:nvPr/>
        </p:nvSpPr>
        <p:spPr>
          <a:xfrm>
            <a:off x="5562601" y="2404088"/>
            <a:ext cx="2743201"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cap="all" dirty="0">
                <a:solidFill>
                  <a:srgbClr val="FFFFFF"/>
                </a:solidFill>
                <a:latin typeface="Helvetica" pitchFamily="34" charset="0"/>
                <a:cs typeface="Helvetica" pitchFamily="34" charset="0"/>
              </a:rPr>
              <a:t>To discourage </a:t>
            </a:r>
            <a:r>
              <a:rPr lang="en-US" sz="1400" b="1" cap="all" dirty="0" smtClean="0">
                <a:solidFill>
                  <a:srgbClr val="FFFFFF"/>
                </a:solidFill>
                <a:latin typeface="Helvetica" pitchFamily="34" charset="0"/>
                <a:cs typeface="Helvetica" pitchFamily="34" charset="0"/>
              </a:rPr>
              <a:t>unreasonable speeds AND ALERT DRIVERS TO POTENTIAL HAZARDS</a:t>
            </a:r>
            <a:endParaRPr lang="en-US" sz="1400" b="1" cap="all" dirty="0">
              <a:solidFill>
                <a:srgbClr val="FFFFFF"/>
              </a:solidFill>
              <a:latin typeface="Helvetica" pitchFamily="34" charset="0"/>
              <a:cs typeface="Helvetica" pitchFamily="34" charset="0"/>
            </a:endParaRPr>
          </a:p>
        </p:txBody>
      </p:sp>
      <p:sp>
        <p:nvSpPr>
          <p:cNvPr id="28" name="Rounded Rectangle 27"/>
          <p:cNvSpPr/>
          <p:nvPr/>
        </p:nvSpPr>
        <p:spPr>
          <a:xfrm>
            <a:off x="5562601" y="3409920"/>
            <a:ext cx="2743202"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smtClean="0">
                <a:solidFill>
                  <a:srgbClr val="FFFFFF"/>
                </a:solidFill>
                <a:latin typeface="Helvetica" pitchFamily="34" charset="0"/>
                <a:cs typeface="Helvetica" pitchFamily="34" charset="0"/>
              </a:rPr>
              <a:t>TO KEEP SIGNALS AND SIGNAGE OPERATIONAL</a:t>
            </a:r>
            <a:endParaRPr lang="en-US" sz="1600" b="1" cap="all" dirty="0">
              <a:solidFill>
                <a:srgbClr val="FFFFFF"/>
              </a:solidFill>
              <a:latin typeface="Helvetica" pitchFamily="34" charset="0"/>
              <a:cs typeface="Helvetica" pitchFamily="34" charset="0"/>
            </a:endParaRPr>
          </a:p>
        </p:txBody>
      </p:sp>
      <p:sp>
        <p:nvSpPr>
          <p:cNvPr id="29" name="Rounded Rectangle 28"/>
          <p:cNvSpPr/>
          <p:nvPr/>
        </p:nvSpPr>
        <p:spPr>
          <a:xfrm>
            <a:off x="5562600" y="4415746"/>
            <a:ext cx="2743203"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smtClean="0">
                <a:solidFill>
                  <a:srgbClr val="FFFFFF"/>
                </a:solidFill>
                <a:latin typeface="Helvetica" pitchFamily="34" charset="0"/>
                <a:cs typeface="Helvetica" pitchFamily="34" charset="0"/>
              </a:rPr>
              <a:t>TO REPAIR &amp; MAINTAIN SIGNS AND SIGNALS</a:t>
            </a:r>
            <a:endParaRPr lang="en-US" sz="1600" b="1" cap="all" dirty="0">
              <a:solidFill>
                <a:srgbClr val="FFFFFF"/>
              </a:solidFill>
              <a:latin typeface="Helvetica" pitchFamily="34" charset="0"/>
              <a:cs typeface="Helvetica" pitchFamily="34" charset="0"/>
            </a:endParaRPr>
          </a:p>
        </p:txBody>
      </p:sp>
      <p:sp>
        <p:nvSpPr>
          <p:cNvPr id="30" name="Rounded Rectangle 29"/>
          <p:cNvSpPr/>
          <p:nvPr/>
        </p:nvSpPr>
        <p:spPr>
          <a:xfrm>
            <a:off x="5562600" y="5421575"/>
            <a:ext cx="2743202" cy="914393"/>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cap="all" dirty="0" smtClean="0">
                <a:solidFill>
                  <a:srgbClr val="FFFFFF"/>
                </a:solidFill>
                <a:latin typeface="Helvetica" pitchFamily="34" charset="0"/>
                <a:cs typeface="Helvetica" pitchFamily="34" charset="0"/>
              </a:rPr>
              <a:t>STAFF USE FUNDS </a:t>
            </a:r>
          </a:p>
          <a:p>
            <a:pPr algn="ctr"/>
            <a:r>
              <a:rPr lang="en-US" sz="1600" b="1" cap="all" dirty="0" smtClean="0">
                <a:solidFill>
                  <a:srgbClr val="FFFFFF"/>
                </a:solidFill>
                <a:latin typeface="Helvetica" pitchFamily="34" charset="0"/>
                <a:cs typeface="Helvetica" pitchFamily="34" charset="0"/>
              </a:rPr>
              <a:t>AND EQUIPMENT</a:t>
            </a:r>
            <a:endParaRPr lang="en-US" sz="1600" b="1" cap="all" dirty="0">
              <a:solidFill>
                <a:srgbClr val="FFFFFF"/>
              </a:solidFill>
              <a:latin typeface="Helvetica" pitchFamily="34" charset="0"/>
              <a:cs typeface="Helvetica" pitchFamily="34" charset="0"/>
            </a:endParaRPr>
          </a:p>
        </p:txBody>
      </p:sp>
      <p:sp>
        <p:nvSpPr>
          <p:cNvPr id="32" name="Curved Left Arrow 31"/>
          <p:cNvSpPr/>
          <p:nvPr/>
        </p:nvSpPr>
        <p:spPr>
          <a:xfrm rot="10800000">
            <a:off x="5029201" y="75818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Curved Left Arrow 33"/>
          <p:cNvSpPr/>
          <p:nvPr/>
        </p:nvSpPr>
        <p:spPr>
          <a:xfrm rot="10800000">
            <a:off x="5029201" y="290890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5" name="Curved Left Arrow 34"/>
          <p:cNvSpPr/>
          <p:nvPr/>
        </p:nvSpPr>
        <p:spPr>
          <a:xfrm rot="10800000">
            <a:off x="5029201" y="4930093"/>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6" name="Curved Left Arrow 35"/>
          <p:cNvSpPr/>
          <p:nvPr/>
        </p:nvSpPr>
        <p:spPr>
          <a:xfrm rot="10800000" flipH="1">
            <a:off x="8382002" y="3874752"/>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7" name="Curved Left Arrow 36"/>
          <p:cNvSpPr/>
          <p:nvPr/>
        </p:nvSpPr>
        <p:spPr>
          <a:xfrm rot="10800000" flipH="1">
            <a:off x="8382001" y="1863094"/>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33795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animBg="1"/>
      <p:bldP spid="29" grpId="0" animBg="1"/>
      <p:bldP spid="30" grpId="0" animBg="1"/>
      <p:bldP spid="32"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6452225" y="3181317"/>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COLLECT REFUSE AND RECYCLING</a:t>
            </a:r>
            <a:endParaRPr lang="en-US" sz="1600" b="1" dirty="0">
              <a:solidFill>
                <a:srgbClr val="FFFFFF"/>
              </a:solidFill>
              <a:latin typeface="Helvetica" pitchFamily="34" charset="0"/>
              <a:cs typeface="Helvetica" pitchFamily="34" charset="0"/>
            </a:endParaRPr>
          </a:p>
        </p:txBody>
      </p:sp>
      <p:sp>
        <p:nvSpPr>
          <p:cNvPr id="33" name="Rounded Rectangle 32"/>
          <p:cNvSpPr/>
          <p:nvPr/>
        </p:nvSpPr>
        <p:spPr>
          <a:xfrm>
            <a:off x="6435053" y="2165962"/>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smtClean="0">
                <a:solidFill>
                  <a:srgbClr val="FFFFFF"/>
                </a:solidFill>
                <a:latin typeface="Helvetica" pitchFamily="34" charset="0"/>
                <a:cs typeface="Helvetica" pitchFamily="34" charset="0"/>
              </a:rPr>
              <a:t>FROM EVERY  RESIDENT’S CURB OR ALLEY</a:t>
            </a:r>
            <a:endParaRPr lang="en-US" sz="1400" b="1" dirty="0">
              <a:solidFill>
                <a:srgbClr val="FFFFFF"/>
              </a:solidFill>
              <a:latin typeface="Helvetica" pitchFamily="34" charset="0"/>
              <a:cs typeface="Helvetica" pitchFamily="34" charset="0"/>
            </a:endParaRPr>
          </a:p>
        </p:txBody>
      </p:sp>
      <p:sp>
        <p:nvSpPr>
          <p:cNvPr id="31" name="Rounded Rectangle 30"/>
          <p:cNvSpPr/>
          <p:nvPr/>
        </p:nvSpPr>
        <p:spPr>
          <a:xfrm>
            <a:off x="6435053" y="1158239"/>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ENCOURAGE A CLEAN, SUSTAINABLE ENVIRONMENT</a:t>
            </a:r>
            <a:endParaRPr lang="en-US" sz="1200" b="1" dirty="0">
              <a:solidFill>
                <a:srgbClr val="FFFFFF"/>
              </a:solidFill>
              <a:latin typeface="Helvetica" pitchFamily="34" charset="0"/>
              <a:cs typeface="Helvetica" pitchFamily="34" charset="0"/>
            </a:endParaRPr>
          </a:p>
        </p:txBody>
      </p:sp>
      <p:sp>
        <p:nvSpPr>
          <p:cNvPr id="43" name="Rounded Rectangle 42"/>
          <p:cNvSpPr/>
          <p:nvPr/>
        </p:nvSpPr>
        <p:spPr>
          <a:xfrm>
            <a:off x="6435053" y="152400"/>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smtClean="0">
                <a:solidFill>
                  <a:srgbClr val="FFFFFF"/>
                </a:solidFill>
                <a:latin typeface="Helvetica" pitchFamily="34" charset="0"/>
                <a:cs typeface="Helvetica" pitchFamily="34" charset="0"/>
              </a:rPr>
              <a:t>TO ENHANCE </a:t>
            </a:r>
            <a:r>
              <a:rPr lang="en-US" sz="1200" b="1" dirty="0" smtClean="0">
                <a:solidFill>
                  <a:srgbClr val="FFFFFF"/>
                </a:solidFill>
                <a:latin typeface="Helvetica" pitchFamily="34" charset="0"/>
                <a:cs typeface="Helvetica" pitchFamily="34" charset="0"/>
              </a:rPr>
              <a:t>NEIGHBORHOODS</a:t>
            </a:r>
            <a:endParaRPr lang="en-US" sz="1400" b="1" dirty="0">
              <a:solidFill>
                <a:srgbClr val="FFFFFF"/>
              </a:solidFill>
              <a:latin typeface="Helvetica" pitchFamily="34" charset="0"/>
              <a:cs typeface="Helvetica" pitchFamily="34" charset="0"/>
            </a:endParaRPr>
          </a:p>
        </p:txBody>
      </p:sp>
      <p:sp>
        <p:nvSpPr>
          <p:cNvPr id="19" name="Curved Left Arrow 18"/>
          <p:cNvSpPr/>
          <p:nvPr/>
        </p:nvSpPr>
        <p:spPr>
          <a:xfrm rot="10800000">
            <a:off x="5909286" y="472435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Curved Left Arrow 19"/>
          <p:cNvSpPr/>
          <p:nvPr/>
        </p:nvSpPr>
        <p:spPr>
          <a:xfrm rot="10800000" flipH="1">
            <a:off x="8336248" y="371853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5886450" y="274699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8313412" y="1706873"/>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5867400" y="643895"/>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4339"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047850" y="5197243"/>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REPAIR AND MAINTAIN VEHICLES</a:t>
            </a:r>
            <a:endParaRPr lang="en-US" sz="1600" b="1" dirty="0">
              <a:solidFill>
                <a:srgbClr val="FFFFFF"/>
              </a:solidFill>
              <a:latin typeface="Helvetica" pitchFamily="34" charset="0"/>
              <a:cs typeface="Helvetica" pitchFamily="34" charset="0"/>
            </a:endParaRPr>
          </a:p>
        </p:txBody>
      </p:sp>
      <p:sp>
        <p:nvSpPr>
          <p:cNvPr id="18" name="Rounded Rectangle 17"/>
          <p:cNvSpPr/>
          <p:nvPr/>
        </p:nvSpPr>
        <p:spPr>
          <a:xfrm>
            <a:off x="4018620" y="5197243"/>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KEEP THEM OPERATING EFFECTIVELY</a:t>
            </a:r>
            <a:endParaRPr lang="en-US" sz="1600" b="1" dirty="0">
              <a:solidFill>
                <a:srgbClr val="FFFFFF"/>
              </a:solidFill>
              <a:latin typeface="Helvetica" pitchFamily="34" charset="0"/>
              <a:cs typeface="Helvetica" pitchFamily="34" charset="0"/>
            </a:endParaRPr>
          </a:p>
        </p:txBody>
      </p:sp>
      <p:sp>
        <p:nvSpPr>
          <p:cNvPr id="24" name="Rounded Rectangle 23"/>
          <p:cNvSpPr/>
          <p:nvPr/>
        </p:nvSpPr>
        <p:spPr>
          <a:xfrm>
            <a:off x="152400" y="5197243"/>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USE TECHS AND TOOLS</a:t>
            </a:r>
            <a:endParaRPr lang="en-US" sz="1600" b="1" dirty="0">
              <a:solidFill>
                <a:srgbClr val="FFFFFF"/>
              </a:solidFill>
              <a:latin typeface="Helvetica" pitchFamily="34" charset="0"/>
              <a:cs typeface="Helvetica" pitchFamily="34" charset="0"/>
            </a:endParaRPr>
          </a:p>
        </p:txBody>
      </p:sp>
      <p:sp>
        <p:nvSpPr>
          <p:cNvPr id="25" name="Curved Left Arrow 24"/>
          <p:cNvSpPr/>
          <p:nvPr/>
        </p:nvSpPr>
        <p:spPr>
          <a:xfrm rot="16200000">
            <a:off x="3648050" y="4453520"/>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6" name="Curved Left Arrow 25"/>
          <p:cNvSpPr/>
          <p:nvPr/>
        </p:nvSpPr>
        <p:spPr>
          <a:xfrm rot="16200000" flipH="1">
            <a:off x="5913124" y="6009400"/>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8" name="Curved Left Arrow 27"/>
          <p:cNvSpPr/>
          <p:nvPr/>
        </p:nvSpPr>
        <p:spPr>
          <a:xfrm rot="16200000" flipH="1">
            <a:off x="1796413" y="6024048"/>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9" name="Rounded Rectangle 28"/>
          <p:cNvSpPr/>
          <p:nvPr/>
        </p:nvSpPr>
        <p:spPr>
          <a:xfrm>
            <a:off x="6444609" y="5192985"/>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SO THAT DRIVERS AND TRUCKS</a:t>
            </a:r>
            <a:endParaRPr lang="en-US" sz="1600" b="1" dirty="0">
              <a:solidFill>
                <a:srgbClr val="FFFFFF"/>
              </a:solidFill>
              <a:latin typeface="Helvetica" pitchFamily="34" charset="0"/>
              <a:cs typeface="Helvetica" pitchFamily="34" charset="0"/>
            </a:endParaRPr>
          </a:p>
        </p:txBody>
      </p:sp>
      <p:sp>
        <p:nvSpPr>
          <p:cNvPr id="30" name="Rounded Rectangle 29"/>
          <p:cNvSpPr/>
          <p:nvPr/>
        </p:nvSpPr>
        <p:spPr>
          <a:xfrm>
            <a:off x="6452225" y="4187146"/>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CAN DRIVE TO EACH HOUSE TWICE A WEEK</a:t>
            </a:r>
            <a:endParaRPr lang="en-US" sz="1600" b="1" dirty="0">
              <a:solidFill>
                <a:srgbClr val="FFFFFF"/>
              </a:solidFill>
              <a:latin typeface="Helvetica" pitchFamily="34" charset="0"/>
              <a:cs typeface="Helvetica" pitchFamily="34" charset="0"/>
            </a:endParaRPr>
          </a:p>
        </p:txBody>
      </p:sp>
    </p:spTree>
    <p:extLst>
      <p:ext uri="{BB962C8B-B14F-4D97-AF65-F5344CB8AC3E}">
        <p14:creationId xmlns:p14="http://schemas.microsoft.com/office/powerpoint/2010/main" val="333795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1" grpId="0" animBg="1"/>
      <p:bldP spid="43" grpId="0" animBg="1"/>
      <p:bldP spid="19" grpId="0" animBg="1"/>
      <p:bldP spid="20" grpId="0" animBg="1"/>
      <p:bldP spid="21" grpId="0" animBg="1"/>
      <p:bldP spid="22" grpId="0" animBg="1"/>
      <p:bldP spid="23" grpId="0" animBg="1"/>
      <p:bldP spid="16" grpId="0" animBg="1"/>
      <p:bldP spid="18" grpId="0" animBg="1"/>
      <p:bldP spid="24" grpId="0" animBg="1"/>
      <p:bldP spid="25" grpId="0" animBg="1"/>
      <p:bldP spid="26"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6193114" y="5497785"/>
            <a:ext cx="2265086"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smtClean="0">
                <a:solidFill>
                  <a:srgbClr val="FFFFFF"/>
                </a:solidFill>
                <a:latin typeface="Helvetica" pitchFamily="34" charset="0"/>
                <a:cs typeface="Helvetica" pitchFamily="34" charset="0"/>
              </a:rPr>
              <a:t>SOCIAL WORKERS </a:t>
            </a:r>
            <a:endParaRPr lang="en-US" sz="1400" b="1" dirty="0">
              <a:solidFill>
                <a:srgbClr val="FFFFFF"/>
              </a:solidFill>
              <a:latin typeface="Helvetica" pitchFamily="34" charset="0"/>
              <a:cs typeface="Helvetica" pitchFamily="34" charset="0"/>
            </a:endParaRPr>
          </a:p>
        </p:txBody>
      </p:sp>
      <p:sp>
        <p:nvSpPr>
          <p:cNvPr id="17" name="Rounded Rectangle 16"/>
          <p:cNvSpPr/>
          <p:nvPr/>
        </p:nvSpPr>
        <p:spPr>
          <a:xfrm>
            <a:off x="6200730" y="4491946"/>
            <a:ext cx="225747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smtClean="0">
                <a:solidFill>
                  <a:srgbClr val="FFFFFF"/>
                </a:solidFill>
                <a:latin typeface="Helvetica" pitchFamily="34" charset="0"/>
                <a:cs typeface="Helvetica" pitchFamily="34" charset="0"/>
              </a:rPr>
              <a:t>MEET WITH CLIENTS</a:t>
            </a:r>
            <a:endParaRPr lang="en-US" sz="1400" b="1" dirty="0">
              <a:solidFill>
                <a:srgbClr val="FFFFFF"/>
              </a:solidFill>
              <a:latin typeface="Helvetica" pitchFamily="34" charset="0"/>
              <a:cs typeface="Helvetica" pitchFamily="34" charset="0"/>
            </a:endParaRPr>
          </a:p>
        </p:txBody>
      </p:sp>
      <p:sp>
        <p:nvSpPr>
          <p:cNvPr id="27" name="Rounded Rectangle 26"/>
          <p:cNvSpPr/>
          <p:nvPr/>
        </p:nvSpPr>
        <p:spPr>
          <a:xfrm>
            <a:off x="6200730" y="3486117"/>
            <a:ext cx="225747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CONNECT THEM WITH EMERGENCY ASSISTANCE AND OTHER RESOURCES</a:t>
            </a:r>
            <a:endParaRPr lang="en-US" sz="1200" b="1" dirty="0">
              <a:solidFill>
                <a:srgbClr val="FFFFFF"/>
              </a:solidFill>
              <a:latin typeface="Helvetica" pitchFamily="34" charset="0"/>
              <a:cs typeface="Helvetica" pitchFamily="34" charset="0"/>
            </a:endParaRPr>
          </a:p>
        </p:txBody>
      </p:sp>
      <p:sp>
        <p:nvSpPr>
          <p:cNvPr id="33" name="Rounded Rectangle 32"/>
          <p:cNvSpPr/>
          <p:nvPr/>
        </p:nvSpPr>
        <p:spPr>
          <a:xfrm>
            <a:off x="6183558" y="2470762"/>
            <a:ext cx="2274642"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AVOID EVICTION, FORECLOSURE AND UTILITY TERMINATION</a:t>
            </a:r>
            <a:endParaRPr lang="en-US" sz="1200" b="1" dirty="0">
              <a:solidFill>
                <a:srgbClr val="FFFFFF"/>
              </a:solidFill>
              <a:latin typeface="Helvetica" pitchFamily="34" charset="0"/>
              <a:cs typeface="Helvetica" pitchFamily="34" charset="0"/>
            </a:endParaRPr>
          </a:p>
        </p:txBody>
      </p:sp>
      <p:sp>
        <p:nvSpPr>
          <p:cNvPr id="31" name="Rounded Rectangle 30"/>
          <p:cNvSpPr/>
          <p:nvPr/>
        </p:nvSpPr>
        <p:spPr>
          <a:xfrm>
            <a:off x="6183558" y="1463039"/>
            <a:ext cx="2274642"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AND PROMOTE SELF-SUFFICIENCY AND SUPPORT INDEPENDENT LIVING</a:t>
            </a:r>
            <a:endParaRPr lang="en-US" sz="1200" b="1" dirty="0">
              <a:solidFill>
                <a:srgbClr val="FFFFFF"/>
              </a:solidFill>
              <a:latin typeface="Helvetica" pitchFamily="34" charset="0"/>
              <a:cs typeface="Helvetica" pitchFamily="34" charset="0"/>
            </a:endParaRPr>
          </a:p>
        </p:txBody>
      </p:sp>
      <p:sp>
        <p:nvSpPr>
          <p:cNvPr id="43" name="Rounded Rectangle 42"/>
          <p:cNvSpPr/>
          <p:nvPr/>
        </p:nvSpPr>
        <p:spPr>
          <a:xfrm>
            <a:off x="6183557" y="457200"/>
            <a:ext cx="2274643"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b="1" dirty="0" smtClean="0">
                <a:solidFill>
                  <a:srgbClr val="FFFFFF"/>
                </a:solidFill>
                <a:latin typeface="Helvetica" pitchFamily="34" charset="0"/>
                <a:cs typeface="Helvetica" pitchFamily="34" charset="0"/>
              </a:rPr>
              <a:t>TO ENHANCE NEIGHBORHOODS</a:t>
            </a:r>
            <a:endParaRPr lang="en-US" sz="1200" b="1" dirty="0">
              <a:solidFill>
                <a:srgbClr val="FFFFFF"/>
              </a:solidFill>
              <a:latin typeface="Helvetica" pitchFamily="34" charset="0"/>
              <a:cs typeface="Helvetica" pitchFamily="34" charset="0"/>
            </a:endParaRPr>
          </a:p>
        </p:txBody>
      </p:sp>
      <p:sp>
        <p:nvSpPr>
          <p:cNvPr id="19" name="Curved Left Arrow 18"/>
          <p:cNvSpPr/>
          <p:nvPr/>
        </p:nvSpPr>
        <p:spPr>
          <a:xfrm rot="10800000">
            <a:off x="5661637" y="5029159"/>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0" name="Curved Left Arrow 19"/>
          <p:cNvSpPr/>
          <p:nvPr/>
        </p:nvSpPr>
        <p:spPr>
          <a:xfrm rot="10800000" flipH="1">
            <a:off x="8534400" y="402333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1" name="Curved Left Arrow 20"/>
          <p:cNvSpPr/>
          <p:nvPr/>
        </p:nvSpPr>
        <p:spPr>
          <a:xfrm rot="10800000">
            <a:off x="5634955" y="3051791"/>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2" name="Curved Left Arrow 21"/>
          <p:cNvSpPr/>
          <p:nvPr/>
        </p:nvSpPr>
        <p:spPr>
          <a:xfrm rot="10800000" flipH="1">
            <a:off x="8511564" y="2011673"/>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3" name="Curved Left Arrow 22"/>
          <p:cNvSpPr/>
          <p:nvPr/>
        </p:nvSpPr>
        <p:spPr>
          <a:xfrm rot="10800000">
            <a:off x="5615905" y="948695"/>
            <a:ext cx="457200" cy="822951"/>
          </a:xfrm>
          <a:prstGeom prst="curvedLeftArrow">
            <a:avLst/>
          </a:prstGeom>
          <a:solidFill>
            <a:srgbClr val="16461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33795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7" grpId="0" animBg="1"/>
      <p:bldP spid="33" grpId="0" animBg="1"/>
      <p:bldP spid="31" grpId="0" animBg="1"/>
      <p:bldP spid="43"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5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a:xfrm>
            <a:off x="5931352" y="4196699"/>
            <a:ext cx="2507004"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PLAN &amp; HOST PRACTICES &amp; GAMES</a:t>
            </a:r>
            <a:endParaRPr lang="en-US" sz="1600" b="1" dirty="0">
              <a:solidFill>
                <a:srgbClr val="FFFFFF"/>
              </a:solidFill>
              <a:latin typeface="Helvetica" pitchFamily="34" charset="0"/>
              <a:cs typeface="Helvetica" pitchFamily="34" charset="0"/>
            </a:endParaRPr>
          </a:p>
        </p:txBody>
      </p:sp>
      <p:sp>
        <p:nvSpPr>
          <p:cNvPr id="28" name="Rounded Rectangle 27"/>
          <p:cNvSpPr/>
          <p:nvPr/>
        </p:nvSpPr>
        <p:spPr>
          <a:xfrm>
            <a:off x="5931352" y="3188962"/>
            <a:ext cx="25145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OFFER SOCCER FOR KIDS</a:t>
            </a:r>
            <a:endParaRPr lang="en-US" sz="1600" b="1" dirty="0">
              <a:solidFill>
                <a:srgbClr val="FFFFFF"/>
              </a:solidFill>
              <a:latin typeface="Helvetica" pitchFamily="34" charset="0"/>
              <a:cs typeface="Helvetica" pitchFamily="34" charset="0"/>
            </a:endParaRPr>
          </a:p>
        </p:txBody>
      </p:sp>
      <p:sp>
        <p:nvSpPr>
          <p:cNvPr id="29" name="Rounded Rectangle 28"/>
          <p:cNvSpPr/>
          <p:nvPr/>
        </p:nvSpPr>
        <p:spPr>
          <a:xfrm>
            <a:off x="5931352" y="2175515"/>
            <a:ext cx="2495495"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INTRODUCE KIDS TO ORGANIZED PHYSICAL ACTIVITY</a:t>
            </a:r>
            <a:endParaRPr lang="en-US" sz="1600" b="1" dirty="0">
              <a:solidFill>
                <a:srgbClr val="FFFFFF"/>
              </a:solidFill>
              <a:latin typeface="Helvetica" pitchFamily="34" charset="0"/>
              <a:cs typeface="Helvetica" pitchFamily="34" charset="0"/>
            </a:endParaRPr>
          </a:p>
        </p:txBody>
      </p:sp>
      <p:sp>
        <p:nvSpPr>
          <p:cNvPr id="30" name="Rounded Rectangle 29"/>
          <p:cNvSpPr/>
          <p:nvPr/>
        </p:nvSpPr>
        <p:spPr>
          <a:xfrm>
            <a:off x="5931352" y="1175424"/>
            <a:ext cx="250129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IMPROVE OVERALL HEALTH AND WELLNESS</a:t>
            </a:r>
            <a:endParaRPr lang="en-US" sz="1600" b="1" dirty="0">
              <a:solidFill>
                <a:srgbClr val="FFFFFF"/>
              </a:solidFill>
              <a:latin typeface="Helvetica" pitchFamily="34" charset="0"/>
              <a:cs typeface="Helvetica" pitchFamily="34" charset="0"/>
            </a:endParaRPr>
          </a:p>
        </p:txBody>
      </p:sp>
      <p:sp>
        <p:nvSpPr>
          <p:cNvPr id="32" name="Rounded Rectangle 31"/>
          <p:cNvSpPr/>
          <p:nvPr/>
        </p:nvSpPr>
        <p:spPr>
          <a:xfrm>
            <a:off x="5931352" y="150523"/>
            <a:ext cx="2495495"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ENHANCE NEIGHBORHOODS</a:t>
            </a:r>
            <a:endParaRPr lang="en-US" sz="1600" b="1" dirty="0">
              <a:solidFill>
                <a:srgbClr val="FFFFFF"/>
              </a:solidFill>
              <a:latin typeface="Helvetica" pitchFamily="34" charset="0"/>
              <a:cs typeface="Helvetica" pitchFamily="34" charset="0"/>
            </a:endParaRPr>
          </a:p>
        </p:txBody>
      </p:sp>
      <p:sp>
        <p:nvSpPr>
          <p:cNvPr id="25" name="Rounded Rectangle 24"/>
          <p:cNvSpPr/>
          <p:nvPr/>
        </p:nvSpPr>
        <p:spPr>
          <a:xfrm>
            <a:off x="5931352" y="5204434"/>
            <a:ext cx="2506984"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WE USE STAFF, FUNDING AND FIELDS</a:t>
            </a:r>
            <a:endParaRPr lang="en-US" sz="1600" b="1" dirty="0">
              <a:solidFill>
                <a:srgbClr val="FFFFFF"/>
              </a:solidFill>
              <a:latin typeface="Helvetica" pitchFamily="34" charset="0"/>
              <a:cs typeface="Helvetica" pitchFamily="34" charset="0"/>
            </a:endParaRPr>
          </a:p>
        </p:txBody>
      </p:sp>
      <p:sp>
        <p:nvSpPr>
          <p:cNvPr id="20" name="Curved Left Arrow 19"/>
          <p:cNvSpPr/>
          <p:nvPr/>
        </p:nvSpPr>
        <p:spPr>
          <a:xfrm rot="10800000" flipH="1">
            <a:off x="8505006" y="4800584"/>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1" name="Curved Left Arrow 20"/>
          <p:cNvSpPr/>
          <p:nvPr/>
        </p:nvSpPr>
        <p:spPr>
          <a:xfrm rot="10800000">
            <a:off x="5321752" y="3829044"/>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2" name="Curved Left Arrow 21"/>
          <p:cNvSpPr/>
          <p:nvPr/>
        </p:nvSpPr>
        <p:spPr>
          <a:xfrm rot="10800000" flipH="1">
            <a:off x="8509466" y="2788926"/>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23" name="Curved Left Arrow 22"/>
          <p:cNvSpPr/>
          <p:nvPr/>
        </p:nvSpPr>
        <p:spPr>
          <a:xfrm rot="10800000">
            <a:off x="5302702" y="1725948"/>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16" name="Rounded Rectangle 15"/>
          <p:cNvSpPr/>
          <p:nvPr/>
        </p:nvSpPr>
        <p:spPr>
          <a:xfrm>
            <a:off x="2047850" y="5204434"/>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TO MOW AND FERTILIZE FIELDS</a:t>
            </a:r>
            <a:endParaRPr lang="en-US" sz="1600" b="1" dirty="0">
              <a:solidFill>
                <a:srgbClr val="FFFFFF"/>
              </a:solidFill>
              <a:latin typeface="Helvetica" pitchFamily="34" charset="0"/>
              <a:cs typeface="Helvetica" pitchFamily="34" charset="0"/>
            </a:endParaRPr>
          </a:p>
        </p:txBody>
      </p:sp>
      <p:sp>
        <p:nvSpPr>
          <p:cNvPr id="17" name="Rounded Rectangle 16"/>
          <p:cNvSpPr/>
          <p:nvPr/>
        </p:nvSpPr>
        <p:spPr>
          <a:xfrm>
            <a:off x="4018620" y="5204434"/>
            <a:ext cx="182880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SO FIELDS ARE SAFE &amp; WELL-MAINTAINED</a:t>
            </a:r>
            <a:endParaRPr lang="en-US" sz="1600" b="1" dirty="0">
              <a:solidFill>
                <a:srgbClr val="FFFFFF"/>
              </a:solidFill>
              <a:latin typeface="Helvetica" pitchFamily="34" charset="0"/>
              <a:cs typeface="Helvetica" pitchFamily="34" charset="0"/>
            </a:endParaRPr>
          </a:p>
        </p:txBody>
      </p:sp>
      <p:sp>
        <p:nvSpPr>
          <p:cNvPr id="31" name="Rounded Rectangle 30"/>
          <p:cNvSpPr/>
          <p:nvPr/>
        </p:nvSpPr>
        <p:spPr>
          <a:xfrm>
            <a:off x="152400" y="5204434"/>
            <a:ext cx="1828780" cy="914400"/>
          </a:xfrm>
          <a:prstGeom prst="roundRect">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b="1" dirty="0" smtClean="0">
                <a:solidFill>
                  <a:srgbClr val="FFFFFF"/>
                </a:solidFill>
                <a:latin typeface="Helvetica" pitchFamily="34" charset="0"/>
                <a:cs typeface="Helvetica" pitchFamily="34" charset="0"/>
              </a:rPr>
              <a:t>WE USE STAFF AND MOWERS</a:t>
            </a:r>
            <a:endParaRPr lang="en-US" sz="1600" b="1" dirty="0">
              <a:solidFill>
                <a:srgbClr val="FFFFFF"/>
              </a:solidFill>
              <a:latin typeface="Helvetica" pitchFamily="34" charset="0"/>
              <a:cs typeface="Helvetica" pitchFamily="34" charset="0"/>
            </a:endParaRPr>
          </a:p>
        </p:txBody>
      </p:sp>
      <p:sp>
        <p:nvSpPr>
          <p:cNvPr id="33" name="Curved Left Arrow 32"/>
          <p:cNvSpPr/>
          <p:nvPr/>
        </p:nvSpPr>
        <p:spPr>
          <a:xfrm rot="16200000">
            <a:off x="3648050" y="4460711"/>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34" name="Curved Left Arrow 33"/>
          <p:cNvSpPr/>
          <p:nvPr/>
        </p:nvSpPr>
        <p:spPr>
          <a:xfrm rot="16200000" flipH="1">
            <a:off x="5618820" y="6016591"/>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38" name="Curved Left Arrow 37"/>
          <p:cNvSpPr/>
          <p:nvPr/>
        </p:nvSpPr>
        <p:spPr>
          <a:xfrm rot="16200000" flipH="1">
            <a:off x="1796413" y="6031239"/>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
        <p:nvSpPr>
          <p:cNvPr id="40" name="Curved Left Arrow 39"/>
          <p:cNvSpPr/>
          <p:nvPr/>
        </p:nvSpPr>
        <p:spPr>
          <a:xfrm rot="10800000" flipH="1">
            <a:off x="8534400" y="763948"/>
            <a:ext cx="457200" cy="822951"/>
          </a:xfrm>
          <a:prstGeom prst="curvedLeftArrow">
            <a:avLst/>
          </a:prstGeom>
          <a:solidFill>
            <a:srgbClr val="16461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solidFill>
                <a:srgbClr val="FFFFFF"/>
              </a:solidFill>
              <a:latin typeface="Helvetica" pitchFamily="34" charset="0"/>
              <a:cs typeface="Helvetica" pitchFamily="34" charset="0"/>
            </a:endParaRPr>
          </a:p>
        </p:txBody>
      </p:sp>
    </p:spTree>
    <p:extLst>
      <p:ext uri="{BB962C8B-B14F-4D97-AF65-F5344CB8AC3E}">
        <p14:creationId xmlns:p14="http://schemas.microsoft.com/office/powerpoint/2010/main" val="284656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2" grpId="0" animBg="1"/>
      <p:bldP spid="25" grpId="0" animBg="1"/>
      <p:bldP spid="20" grpId="0" animBg="1"/>
      <p:bldP spid="21" grpId="0" animBg="1"/>
      <p:bldP spid="22" grpId="0" animBg="1"/>
      <p:bldP spid="23" grpId="0" animBg="1"/>
      <p:bldP spid="16" grpId="0" animBg="1"/>
      <p:bldP spid="17" grpId="0" animBg="1"/>
      <p:bldP spid="31" grpId="0" animBg="1"/>
      <p:bldP spid="33" grpId="0" animBg="1"/>
      <p:bldP spid="34" grpId="0" animBg="1"/>
      <p:bldP spid="38" grpId="0" animBg="1"/>
      <p:bldP spid="40" grpId="0" animBg="1"/>
    </p:bldLst>
  </p:timing>
</p:sld>
</file>

<file path=ppt/theme/theme1.xml><?xml version="1.0" encoding="utf-8"?>
<a:theme xmlns:a="http://schemas.openxmlformats.org/drawingml/2006/main" name="25_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Scottsdale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cottsdale_Strategic">
      <a:dk1>
        <a:srgbClr val="000000"/>
      </a:dk1>
      <a:lt1>
        <a:srgbClr val="FFFFFF"/>
      </a:lt1>
      <a:dk2>
        <a:srgbClr val="26354A"/>
      </a:dk2>
      <a:lt2>
        <a:srgbClr val="BFCCDF"/>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Scottsdale 2">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Scottsdale_Strategic">
      <a:dk1>
        <a:srgbClr val="FFFFFF"/>
      </a:dk1>
      <a:lt1>
        <a:srgbClr val="FFFFFF"/>
      </a:lt1>
      <a:dk2>
        <a:srgbClr val="26354A"/>
      </a:dk2>
      <a:lt2>
        <a:srgbClr val="728EB7"/>
      </a:lt2>
      <a:accent1>
        <a:srgbClr val="F7941E"/>
      </a:accent1>
      <a:accent2>
        <a:srgbClr val="39B54A"/>
      </a:accent2>
      <a:accent3>
        <a:srgbClr val="728EB7"/>
      </a:accent3>
      <a:accent4>
        <a:srgbClr val="A97C50"/>
      </a:accent4>
      <a:accent5>
        <a:srgbClr val="B18BBB"/>
      </a:accent5>
      <a:accent6>
        <a:srgbClr val="EF4136"/>
      </a:accent6>
      <a:hlink>
        <a:srgbClr val="FFFFF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1726</Words>
  <Application>Microsoft Office PowerPoint</Application>
  <PresentationFormat>On-screen Show (4:3)</PresentationFormat>
  <Paragraphs>360</Paragraphs>
  <Slides>35</Slides>
  <Notes>35</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25_Office Theme</vt:lpstr>
      <vt:lpstr>Office Theme</vt:lpstr>
      <vt:lpstr>1_Office Theme</vt:lpstr>
      <vt:lpstr>2_Office Theme</vt:lpstr>
      <vt:lpstr>How to develop a  consistent and intelligent approach to measuring the performance  of your department</vt:lpstr>
      <vt:lpstr>Measuring what matters</vt:lpstr>
      <vt:lpstr>Outcome Model</vt:lpstr>
      <vt:lpstr>Internal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settle for easy measures</vt:lpstr>
      <vt:lpstr>PowerPoint Presentation</vt:lpstr>
      <vt:lpstr>Why measure? </vt:lpstr>
      <vt:lpstr>PowerPoint Presentation</vt:lpstr>
      <vt:lpstr>Today’s Goal:</vt:lpstr>
      <vt:lpstr>PowerPoint Presentation</vt:lpstr>
      <vt:lpstr>Review the  description of your area</vt:lpstr>
      <vt:lpstr>Discussion:  What strategic goal(s) do you help achieve? Why?</vt:lpstr>
      <vt:lpstr>Who are your customers?</vt:lpstr>
      <vt:lpstr>What desired results are  you trying to achieve?</vt:lpstr>
      <vt:lpstr>What services do you provide? </vt:lpstr>
      <vt:lpstr>What are your top priority services?</vt:lpstr>
      <vt:lpstr>What external indicators or conditions impact how you provide services? </vt:lpstr>
      <vt:lpstr>Developing measures</vt:lpstr>
      <vt:lpstr>Efficiency / Effectiveness</vt:lpstr>
      <vt:lpstr>Some ways to  measure effectiveness</vt:lpstr>
      <vt:lpstr>PowerPoint Presentation</vt:lpstr>
      <vt:lpstr> Review your proposed measures through three filters to determine it’s a consistent and intelligent approach.   1. From your customers perspective  2. From the organization’s perspective   (management and employees) 3. From the City Council’s perspective  Is this relevant, understandable and complete?  If not, what changes are needed?</vt:lpstr>
      <vt:lpstr>What are we asking you to do?</vt:lpstr>
      <vt:lpstr>Questions,  Comments, Observations?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2011-10-28T22:57:24Z</dcterms:created>
  <dcterms:modified xsi:type="dcterms:W3CDTF">2013-11-01T21:24:37Z</dcterms:modified>
</cp:coreProperties>
</file>