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3.xml" ContentType="application/vnd.openxmlformats-officedocument.presentationml.tags+xml"/>
  <Override PartName="/ppt/notesSlides/notesSlide89.xml" ContentType="application/vnd.openxmlformats-officedocument.presentationml.notesSlide+xml"/>
  <Override PartName="/ppt/tags/tag4.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1.xml" ContentType="application/vnd.openxmlformats-officedocument.drawingml.chart+xml"/>
  <Override PartName="/ppt/notesSlides/notesSlide106.xml" ContentType="application/vnd.openxmlformats-officedocument.presentationml.notesSlide+xml"/>
  <Override PartName="/ppt/charts/chart2.xml" ContentType="application/vnd.openxmlformats-officedocument.drawingml.chart+xml"/>
  <Override PartName="/ppt/notesSlides/notesSlide107.xml" ContentType="application/vnd.openxmlformats-officedocument.presentationml.notesSlide+xml"/>
  <Override PartName="/ppt/charts/chart3.xml" ContentType="application/vnd.openxmlformats-officedocument.drawingml.chart+xml"/>
  <Override PartName="/ppt/notesSlides/notesSlide108.xml" ContentType="application/vnd.openxmlformats-officedocument.presentationml.notesSlide+xml"/>
  <Override PartName="/ppt/charts/chart4.xml" ContentType="application/vnd.openxmlformats-officedocument.drawingml.chart+xml"/>
  <Override PartName="/ppt/notesSlides/notesSlide109.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rts/chart6.xml" ContentType="application/vnd.openxmlformats-officedocument.drawingml.chart+xml"/>
  <Override PartName="/ppt/notesSlides/notesSlide116.xml" ContentType="application/vnd.openxmlformats-officedocument.presentationml.notesSlide+xml"/>
  <Override PartName="/ppt/charts/chart7.xml" ContentType="application/vnd.openxmlformats-officedocument.drawingml.chart+xml"/>
  <Override PartName="/ppt/notesSlides/notesSlide117.xml" ContentType="application/vnd.openxmlformats-officedocument.presentationml.notesSlide+xml"/>
  <Override PartName="/ppt/charts/chart8.xml" ContentType="application/vnd.openxmlformats-officedocument.drawingml.chart+xml"/>
  <Override PartName="/ppt/notesSlides/notesSlide118.xml" ContentType="application/vnd.openxmlformats-officedocument.presentationml.notesSlide+xml"/>
  <Override PartName="/ppt/charts/chart9.xml" ContentType="application/vnd.openxmlformats-officedocument.drawingml.chart+xml"/>
  <Override PartName="/ppt/notesSlides/notesSlide119.xml" ContentType="application/vnd.openxmlformats-officedocument.presentationml.notesSlide+xml"/>
  <Override PartName="/ppt/charts/chart10.xml" ContentType="application/vnd.openxmlformats-officedocument.drawingml.chart+xml"/>
  <Override PartName="/ppt/notesSlides/notesSlide120.xml" ContentType="application/vnd.openxmlformats-officedocument.presentationml.notesSlide+xml"/>
  <Override PartName="/ppt/charts/chart11.xml" ContentType="application/vnd.openxmlformats-officedocument.drawingml.chart+xml"/>
  <Override PartName="/ppt/notesSlides/notesSlide121.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rts/chart13.xml" ContentType="application/vnd.openxmlformats-officedocument.drawingml.chart+xml"/>
  <Override PartName="/ppt/notesSlides/notesSlide147.xml" ContentType="application/vnd.openxmlformats-officedocument.presentationml.notesSlide+xml"/>
  <Override PartName="/ppt/charts/chart14.xml" ContentType="application/vnd.openxmlformats-officedocument.drawingml.chart+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5.xml" ContentType="application/vnd.openxmlformats-officedocument.presentationml.tags+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ags/tag6.xml" ContentType="application/vnd.openxmlformats-officedocument.presentationml.tags+xml"/>
  <Override PartName="/ppt/notesSlides/notesSlide161.xml" ContentType="application/vnd.openxmlformats-officedocument.presentationml.notesSlide+xml"/>
  <Override PartName="/ppt/tags/tag7.xml" ContentType="application/vnd.openxmlformats-officedocument.presentationml.tags+xml"/>
  <Override PartName="/ppt/notesSlides/notesSlide162.xml" ContentType="application/vnd.openxmlformats-officedocument.presentationml.notesSlide+xml"/>
  <Override PartName="/ppt/tags/tag8.xml" ContentType="application/vnd.openxmlformats-officedocument.presentationml.tags+xml"/>
  <Override PartName="/ppt/notesSlides/notesSlide163.xml" ContentType="application/vnd.openxmlformats-officedocument.presentationml.notesSlide+xml"/>
  <Override PartName="/ppt/tags/tag9.xml" ContentType="application/vnd.openxmlformats-officedocument.presentationml.tags+xml"/>
  <Override PartName="/ppt/notesSlides/notesSlide164.xml" ContentType="application/vnd.openxmlformats-officedocument.presentationml.notesSlide+xml"/>
  <Override PartName="/ppt/tags/tag10.xml" ContentType="application/vnd.openxmlformats-officedocument.presentationml.tags+xml"/>
  <Override PartName="/ppt/notesSlides/notesSlide165.xml" ContentType="application/vnd.openxmlformats-officedocument.presentationml.notesSlide+xml"/>
  <Override PartName="/ppt/tags/tag11.xml" ContentType="application/vnd.openxmlformats-officedocument.presentationml.tags+xml"/>
  <Override PartName="/ppt/notesSlides/notesSlide166.xml" ContentType="application/vnd.openxmlformats-officedocument.presentationml.notesSlide+xml"/>
  <Override PartName="/ppt/tags/tag12.xml" ContentType="application/vnd.openxmlformats-officedocument.presentationml.tags+xml"/>
  <Override PartName="/ppt/notesSlides/notesSlide167.xml" ContentType="application/vnd.openxmlformats-officedocument.presentationml.notesSlide+xml"/>
  <Override PartName="/ppt/tags/tag13.xml" ContentType="application/vnd.openxmlformats-officedocument.presentationml.tags+xml"/>
  <Override PartName="/ppt/notesSlides/notesSlide168.xml" ContentType="application/vnd.openxmlformats-officedocument.presentationml.notesSlide+xml"/>
  <Override PartName="/ppt/tags/tag14.xml" ContentType="application/vnd.openxmlformats-officedocument.presentationml.tags+xml"/>
  <Override PartName="/ppt/notesSlides/notesSlide169.xml" ContentType="application/vnd.openxmlformats-officedocument.presentationml.notesSlide+xml"/>
  <Override PartName="/ppt/tags/tag15.xml" ContentType="application/vnd.openxmlformats-officedocument.presentationml.tags+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16.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charts/chart15.xml" ContentType="application/vnd.openxmlformats-officedocument.drawingml.chart+xml"/>
  <Override PartName="/ppt/notesSlides/notesSlide182.xml" ContentType="application/vnd.openxmlformats-officedocument.presentationml.notesSlide+xml"/>
  <Override PartName="/ppt/tags/tag18.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tags/tag19.xml" ContentType="application/vnd.openxmlformats-officedocument.presentationml.tags+xml"/>
  <Override PartName="/ppt/notesSlides/notesSlide1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1"/>
    <p:sldMasterId id="2147483915" r:id="rId2"/>
    <p:sldMasterId id="2147483919" r:id="rId3"/>
    <p:sldMasterId id="2147483931" r:id="rId4"/>
  </p:sldMasterIdLst>
  <p:notesMasterIdLst>
    <p:notesMasterId r:id="rId200"/>
  </p:notesMasterIdLst>
  <p:handoutMasterIdLst>
    <p:handoutMasterId r:id="rId201"/>
  </p:handoutMasterIdLst>
  <p:sldIdLst>
    <p:sldId id="936" r:id="rId5"/>
    <p:sldId id="440" r:id="rId6"/>
    <p:sldId id="441" r:id="rId7"/>
    <p:sldId id="453" r:id="rId8"/>
    <p:sldId id="911" r:id="rId9"/>
    <p:sldId id="259" r:id="rId10"/>
    <p:sldId id="845" r:id="rId11"/>
    <p:sldId id="565" r:id="rId12"/>
    <p:sldId id="866" r:id="rId13"/>
    <p:sldId id="452" r:id="rId14"/>
    <p:sldId id="853" r:id="rId15"/>
    <p:sldId id="854" r:id="rId16"/>
    <p:sldId id="726" r:id="rId17"/>
    <p:sldId id="727" r:id="rId18"/>
    <p:sldId id="728" r:id="rId19"/>
    <p:sldId id="416" r:id="rId20"/>
    <p:sldId id="417" r:id="rId21"/>
    <p:sldId id="867" r:id="rId22"/>
    <p:sldId id="757" r:id="rId23"/>
    <p:sldId id="939" r:id="rId24"/>
    <p:sldId id="756" r:id="rId25"/>
    <p:sldId id="617" r:id="rId26"/>
    <p:sldId id="618" r:id="rId27"/>
    <p:sldId id="619" r:id="rId28"/>
    <p:sldId id="621" r:id="rId29"/>
    <p:sldId id="626" r:id="rId30"/>
    <p:sldId id="622" r:id="rId31"/>
    <p:sldId id="623" r:id="rId32"/>
    <p:sldId id="624" r:id="rId33"/>
    <p:sldId id="625" r:id="rId34"/>
    <p:sldId id="620" r:id="rId35"/>
    <p:sldId id="910" r:id="rId36"/>
    <p:sldId id="878" r:id="rId37"/>
    <p:sldId id="865" r:id="rId38"/>
    <p:sldId id="280" r:id="rId39"/>
    <p:sldId id="850" r:id="rId40"/>
    <p:sldId id="347" r:id="rId41"/>
    <p:sldId id="766" r:id="rId42"/>
    <p:sldId id="767" r:id="rId43"/>
    <p:sldId id="768" r:id="rId44"/>
    <p:sldId id="769" r:id="rId45"/>
    <p:sldId id="770" r:id="rId46"/>
    <p:sldId id="771" r:id="rId47"/>
    <p:sldId id="772" r:id="rId48"/>
    <p:sldId id="773" r:id="rId49"/>
    <p:sldId id="774" r:id="rId50"/>
    <p:sldId id="775" r:id="rId51"/>
    <p:sldId id="777" r:id="rId52"/>
    <p:sldId id="628" r:id="rId53"/>
    <p:sldId id="629" r:id="rId54"/>
    <p:sldId id="630" r:id="rId55"/>
    <p:sldId id="631" r:id="rId56"/>
    <p:sldId id="632" r:id="rId57"/>
    <p:sldId id="633" r:id="rId58"/>
    <p:sldId id="634" r:id="rId59"/>
    <p:sldId id="879" r:id="rId60"/>
    <p:sldId id="909" r:id="rId61"/>
    <p:sldId id="778" r:id="rId62"/>
    <p:sldId id="780" r:id="rId63"/>
    <p:sldId id="950" r:id="rId64"/>
    <p:sldId id="781" r:id="rId65"/>
    <p:sldId id="782" r:id="rId66"/>
    <p:sldId id="784" r:id="rId67"/>
    <p:sldId id="914" r:id="rId68"/>
    <p:sldId id="639" r:id="rId69"/>
    <p:sldId id="640" r:id="rId70"/>
    <p:sldId id="641" r:id="rId71"/>
    <p:sldId id="643" r:id="rId72"/>
    <p:sldId id="644" r:id="rId73"/>
    <p:sldId id="645" r:id="rId74"/>
    <p:sldId id="646" r:id="rId75"/>
    <p:sldId id="647" r:id="rId76"/>
    <p:sldId id="648" r:id="rId77"/>
    <p:sldId id="649" r:id="rId78"/>
    <p:sldId id="650" r:id="rId79"/>
    <p:sldId id="651" r:id="rId80"/>
    <p:sldId id="652" r:id="rId81"/>
    <p:sldId id="653" r:id="rId82"/>
    <p:sldId id="406" r:id="rId83"/>
    <p:sldId id="370" r:id="rId84"/>
    <p:sldId id="375" r:id="rId85"/>
    <p:sldId id="372" r:id="rId86"/>
    <p:sldId id="741" r:id="rId87"/>
    <p:sldId id="839" r:id="rId88"/>
    <p:sldId id="851" r:id="rId89"/>
    <p:sldId id="457" r:id="rId90"/>
    <p:sldId id="458" r:id="rId91"/>
    <p:sldId id="606" r:id="rId92"/>
    <p:sldId id="937" r:id="rId93"/>
    <p:sldId id="459" r:id="rId94"/>
    <p:sldId id="460" r:id="rId95"/>
    <p:sldId id="461" r:id="rId96"/>
    <p:sldId id="462" r:id="rId97"/>
    <p:sldId id="463" r:id="rId98"/>
    <p:sldId id="464" r:id="rId99"/>
    <p:sldId id="465" r:id="rId100"/>
    <p:sldId id="466" r:id="rId101"/>
    <p:sldId id="467" r:id="rId102"/>
    <p:sldId id="959" r:id="rId103"/>
    <p:sldId id="970" r:id="rId104"/>
    <p:sldId id="961" r:id="rId105"/>
    <p:sldId id="962" r:id="rId106"/>
    <p:sldId id="964" r:id="rId107"/>
    <p:sldId id="965" r:id="rId108"/>
    <p:sldId id="966" r:id="rId109"/>
    <p:sldId id="967" r:id="rId110"/>
    <p:sldId id="968" r:id="rId111"/>
    <p:sldId id="969" r:id="rId112"/>
    <p:sldId id="958" r:id="rId113"/>
    <p:sldId id="468" r:id="rId114"/>
    <p:sldId id="473" r:id="rId115"/>
    <p:sldId id="863" r:id="rId116"/>
    <p:sldId id="470" r:id="rId117"/>
    <p:sldId id="479" r:id="rId118"/>
    <p:sldId id="793" r:id="rId119"/>
    <p:sldId id="794" r:id="rId120"/>
    <p:sldId id="795" r:id="rId121"/>
    <p:sldId id="802" r:id="rId122"/>
    <p:sldId id="803" r:id="rId123"/>
    <p:sldId id="822" r:id="rId124"/>
    <p:sldId id="823" r:id="rId125"/>
    <p:sldId id="481" r:id="rId126"/>
    <p:sldId id="483" r:id="rId127"/>
    <p:sldId id="486" r:id="rId128"/>
    <p:sldId id="825" r:id="rId129"/>
    <p:sldId id="489" r:id="rId130"/>
    <p:sldId id="508" r:id="rId131"/>
    <p:sldId id="509" r:id="rId132"/>
    <p:sldId id="926" r:id="rId133"/>
    <p:sldId id="855" r:id="rId134"/>
    <p:sldId id="525" r:id="rId135"/>
    <p:sldId id="526" r:id="rId136"/>
    <p:sldId id="527" r:id="rId137"/>
    <p:sldId id="490" r:id="rId138"/>
    <p:sldId id="491" r:id="rId139"/>
    <p:sldId id="927" r:id="rId140"/>
    <p:sldId id="928" r:id="rId141"/>
    <p:sldId id="929" r:id="rId142"/>
    <p:sldId id="493" r:id="rId143"/>
    <p:sldId id="930" r:id="rId144"/>
    <p:sldId id="931" r:id="rId145"/>
    <p:sldId id="496" r:id="rId146"/>
    <p:sldId id="932" r:id="rId147"/>
    <p:sldId id="498" r:id="rId148"/>
    <p:sldId id="530" r:id="rId149"/>
    <p:sldId id="531" r:id="rId150"/>
    <p:sldId id="532" r:id="rId151"/>
    <p:sldId id="533" r:id="rId152"/>
    <p:sldId id="534" r:id="rId153"/>
    <p:sldId id="503" r:id="rId154"/>
    <p:sldId id="504" r:id="rId155"/>
    <p:sldId id="505" r:id="rId156"/>
    <p:sldId id="506" r:id="rId157"/>
    <p:sldId id="507" r:id="rId158"/>
    <p:sldId id="852" r:id="rId159"/>
    <p:sldId id="658" r:id="rId160"/>
    <p:sldId id="737" r:id="rId161"/>
    <p:sldId id="739" r:id="rId162"/>
    <p:sldId id="742" r:id="rId163"/>
    <p:sldId id="971" r:id="rId164"/>
    <p:sldId id="559" r:id="rId165"/>
    <p:sldId id="560" r:id="rId166"/>
    <p:sldId id="561" r:id="rId167"/>
    <p:sldId id="562" r:id="rId168"/>
    <p:sldId id="869" r:id="rId169"/>
    <p:sldId id="870" r:id="rId170"/>
    <p:sldId id="696" r:id="rId171"/>
    <p:sldId id="697" r:id="rId172"/>
    <p:sldId id="698" r:id="rId173"/>
    <p:sldId id="935" r:id="rId174"/>
    <p:sldId id="973" r:id="rId175"/>
    <p:sldId id="974" r:id="rId176"/>
    <p:sldId id="550" r:id="rId177"/>
    <p:sldId id="551" r:id="rId178"/>
    <p:sldId id="552" r:id="rId179"/>
    <p:sldId id="873" r:id="rId180"/>
    <p:sldId id="874" r:id="rId181"/>
    <p:sldId id="871" r:id="rId182"/>
    <p:sldId id="838" r:id="rId183"/>
    <p:sldId id="872" r:id="rId184"/>
    <p:sldId id="876" r:id="rId185"/>
    <p:sldId id="692" r:id="rId186"/>
    <p:sldId id="517" r:id="rId187"/>
    <p:sldId id="512" r:id="rId188"/>
    <p:sldId id="513" r:id="rId189"/>
    <p:sldId id="949" r:id="rId190"/>
    <p:sldId id="940" r:id="rId191"/>
    <p:sldId id="941" r:id="rId192"/>
    <p:sldId id="942" r:id="rId193"/>
    <p:sldId id="943" r:id="rId194"/>
    <p:sldId id="948" r:id="rId195"/>
    <p:sldId id="947" r:id="rId196"/>
    <p:sldId id="946" r:id="rId197"/>
    <p:sldId id="972" r:id="rId198"/>
    <p:sldId id="880" r:id="rId1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308"/>
    <a:srgbClr val="F9F9F9"/>
    <a:srgbClr val="F0E2D0"/>
    <a:srgbClr val="FFFFFF"/>
    <a:srgbClr val="16461C"/>
    <a:srgbClr val="333333"/>
    <a:srgbClr val="000000"/>
    <a:srgbClr val="322901"/>
    <a:srgbClr val="F7941E"/>
    <a:srgbClr val="343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8" autoAdjust="0"/>
    <p:restoredTop sz="61668" autoAdjust="0"/>
  </p:normalViewPr>
  <p:slideViewPr>
    <p:cSldViewPr>
      <p:cViewPr varScale="1">
        <p:scale>
          <a:sx n="59" d="100"/>
          <a:sy n="59" d="100"/>
        </p:scale>
        <p:origin x="1853" y="67"/>
      </p:cViewPr>
      <p:guideLst>
        <p:guide orient="horz" pos="2160"/>
        <p:guide pos="2880"/>
      </p:guideLst>
    </p:cSldViewPr>
  </p:slideViewPr>
  <p:notesTextViewPr>
    <p:cViewPr>
      <p:scale>
        <a:sx n="3" d="2"/>
        <a:sy n="3" d="2"/>
      </p:scale>
      <p:origin x="0" y="0"/>
    </p:cViewPr>
  </p:notesTextViewPr>
  <p:sorterViewPr>
    <p:cViewPr>
      <p:scale>
        <a:sx n="70" d="100"/>
        <a:sy n="70" d="100"/>
      </p:scale>
      <p:origin x="0" y="-34085"/>
    </p:cViewPr>
  </p:sorterViewPr>
  <p:notesViewPr>
    <p:cSldViewPr>
      <p:cViewPr varScale="1">
        <p:scale>
          <a:sx n="74" d="100"/>
          <a:sy n="74" d="100"/>
        </p:scale>
        <p:origin x="286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1"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solidFill>
                <a:schemeClr val="accent3">
                  <a:lumMod val="50000"/>
                </a:schemeClr>
              </a:solidFill>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Sheet1!$B$2:$B$10</c:f>
              <c:numCache>
                <c:formatCode>"$"#,##0_);[Red]\("$"#,##0\)</c:formatCode>
                <c:ptCount val="9"/>
                <c:pt idx="0">
                  <c:v>56</c:v>
                </c:pt>
                <c:pt idx="1">
                  <c:v>68</c:v>
                </c:pt>
                <c:pt idx="2">
                  <c:v>99</c:v>
                </c:pt>
                <c:pt idx="3">
                  <c:v>134</c:v>
                </c:pt>
                <c:pt idx="4">
                  <c:v>137</c:v>
                </c:pt>
                <c:pt idx="5">
                  <c:v>140</c:v>
                </c:pt>
                <c:pt idx="6">
                  <c:v>185</c:v>
                </c:pt>
                <c:pt idx="7">
                  <c:v>342</c:v>
                </c:pt>
                <c:pt idx="8">
                  <c:v>1686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Permitting expenditures per permit</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Goodyear</c:v>
                      </c:pt>
                      <c:pt idx="1">
                        <c:v>Phoenix</c:v>
                      </c:pt>
                      <c:pt idx="2">
                        <c:v>Mesa</c:v>
                      </c:pt>
                      <c:pt idx="3">
                        <c:v>Peoria</c:v>
                      </c:pt>
                      <c:pt idx="4">
                        <c:v>Scottsdale</c:v>
                      </c:pt>
                      <c:pt idx="5">
                        <c:v>Chandler</c:v>
                      </c:pt>
                      <c:pt idx="6">
                        <c:v>Surprise</c:v>
                      </c:pt>
                      <c:pt idx="7">
                        <c:v>Gilbert</c:v>
                      </c:pt>
                      <c:pt idx="8">
                        <c:v>Avondale</c:v>
                      </c:pt>
                    </c:strCache>
                  </c:strRef>
                </c15:cat>
              </c15:filteredCategoryTitle>
            </c:ext>
          </c:extLst>
        </c:ser>
        <c:dLbls>
          <c:showLegendKey val="0"/>
          <c:showVal val="0"/>
          <c:showCatName val="0"/>
          <c:showSerName val="0"/>
          <c:showPercent val="0"/>
          <c:showBubbleSize val="0"/>
        </c:dLbls>
        <c:gapWidth val="25"/>
        <c:axId val="406642752"/>
        <c:axId val="406643144"/>
      </c:barChart>
      <c:catAx>
        <c:axId val="406642752"/>
        <c:scaling>
          <c:orientation val="minMax"/>
        </c:scaling>
        <c:delete val="0"/>
        <c:axPos val="l"/>
        <c:numFmt formatCode="General" sourceLinked="0"/>
        <c:majorTickMark val="none"/>
        <c:minorTickMark val="none"/>
        <c:tickLblPos val="nextTo"/>
        <c:crossAx val="406643144"/>
        <c:crosses val="autoZero"/>
        <c:auto val="1"/>
        <c:lblAlgn val="ctr"/>
        <c:lblOffset val="100"/>
        <c:noMultiLvlLbl val="0"/>
      </c:catAx>
      <c:valAx>
        <c:axId val="406643144"/>
        <c:scaling>
          <c:orientation val="minMax"/>
        </c:scaling>
        <c:delete val="0"/>
        <c:axPos val="b"/>
        <c:numFmt formatCode="&quot;$&quot;#,##0_);[Red]\(&quot;$&quot;#,##0\)" sourceLinked="1"/>
        <c:majorTickMark val="out"/>
        <c:minorTickMark val="none"/>
        <c:tickLblPos val="high"/>
        <c:txPr>
          <a:bodyPr/>
          <a:lstStyle/>
          <a:p>
            <a:pPr>
              <a:defRPr sz="1400"/>
            </a:pPr>
            <a:endParaRPr lang="en-US"/>
          </a:p>
        </c:txPr>
        <c:crossAx val="406642752"/>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48</c:v>
                </c:pt>
                <c:pt idx="1">
                  <c:v>64</c:v>
                </c:pt>
                <c:pt idx="2">
                  <c:v>65</c:v>
                </c:pt>
                <c:pt idx="3">
                  <c:v>68</c:v>
                </c:pt>
                <c:pt idx="4">
                  <c:v>69</c:v>
                </c:pt>
                <c:pt idx="5">
                  <c:v>71</c:v>
                </c:pt>
                <c:pt idx="6">
                  <c:v>72</c:v>
                </c:pt>
                <c:pt idx="7">
                  <c:v>68</c:v>
                </c:pt>
                <c:pt idx="8">
                  <c:v>64</c:v>
                </c:pt>
                <c:pt idx="9">
                  <c:v>60</c:v>
                </c:pt>
              </c:numCache>
            </c:numRef>
          </c:val>
        </c:ser>
        <c:dLbls>
          <c:showLegendKey val="0"/>
          <c:showVal val="0"/>
          <c:showCatName val="0"/>
          <c:showSerName val="0"/>
          <c:showPercent val="0"/>
          <c:showBubbleSize val="0"/>
        </c:dLbls>
        <c:gapWidth val="25"/>
        <c:axId val="409168800"/>
        <c:axId val="409169584"/>
      </c:barChart>
      <c:lineChart>
        <c:grouping val="standard"/>
        <c:varyColors val="0"/>
        <c:ser>
          <c:idx val="1"/>
          <c:order val="1"/>
          <c:tx>
            <c:strRef>
              <c:f>Sheet1!$C$1</c:f>
              <c:strCache>
                <c:ptCount val="1"/>
                <c:pt idx="0">
                  <c:v>Target or Standard</c:v>
                </c:pt>
              </c:strCache>
            </c:strRef>
          </c:tx>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Sheet1!$C$2:$C$11</c:f>
              <c:numCache>
                <c:formatCode>General</c:formatCode>
                <c:ptCount val="10"/>
                <c:pt idx="0">
                  <c:v>40</c:v>
                </c:pt>
                <c:pt idx="1">
                  <c:v>40</c:v>
                </c:pt>
                <c:pt idx="2">
                  <c:v>40</c:v>
                </c:pt>
                <c:pt idx="3">
                  <c:v>40</c:v>
                </c:pt>
                <c:pt idx="4">
                  <c:v>40</c:v>
                </c:pt>
                <c:pt idx="5">
                  <c:v>40</c:v>
                </c:pt>
                <c:pt idx="6">
                  <c:v>40</c:v>
                </c:pt>
                <c:pt idx="7">
                  <c:v>40</c:v>
                </c:pt>
                <c:pt idx="8">
                  <c:v>40</c:v>
                </c:pt>
                <c:pt idx="9">
                  <c:v>40</c:v>
                </c:pt>
              </c:numCache>
            </c:numRef>
          </c:val>
          <c:smooth val="0"/>
        </c:ser>
        <c:dLbls>
          <c:showLegendKey val="0"/>
          <c:showVal val="0"/>
          <c:showCatName val="0"/>
          <c:showSerName val="0"/>
          <c:showPercent val="0"/>
          <c:showBubbleSize val="0"/>
        </c:dLbls>
        <c:marker val="1"/>
        <c:smooth val="0"/>
        <c:axId val="409168800"/>
        <c:axId val="409169584"/>
      </c:lineChart>
      <c:catAx>
        <c:axId val="409168800"/>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09169584"/>
        <c:crosses val="autoZero"/>
        <c:auto val="1"/>
        <c:lblAlgn val="ctr"/>
        <c:lblOffset val="100"/>
        <c:noMultiLvlLbl val="0"/>
      </c:catAx>
      <c:valAx>
        <c:axId val="409169584"/>
        <c:scaling>
          <c:orientation val="minMax"/>
          <c:max val="100"/>
          <c:min val="0"/>
        </c:scaling>
        <c:delete val="1"/>
        <c:axPos val="l"/>
        <c:numFmt formatCode="General" sourceLinked="1"/>
        <c:majorTickMark val="out"/>
        <c:minorTickMark val="none"/>
        <c:tickLblPos val="nextTo"/>
        <c:crossAx val="409168800"/>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chemeClr val="accent6"/>
            </a:solidFill>
          </c:spPr>
          <c:invertIfNegative val="0"/>
          <c:dPt>
            <c:idx val="0"/>
            <c:invertIfNegative val="0"/>
            <c:bubble3D val="0"/>
          </c:dPt>
          <c:dPt>
            <c:idx val="1"/>
            <c:invertIfNegative val="0"/>
            <c:bubble3D val="0"/>
            <c:spPr>
              <a:solidFill>
                <a:srgbClr val="00B0F0"/>
              </a:solidFill>
            </c:spPr>
          </c:dPt>
          <c:cat>
            <c:numRef>
              <c:f>Sheet1!$A$2:$A$3</c:f>
              <c:numCache>
                <c:formatCode>General</c:formatCode>
                <c:ptCount val="2"/>
                <c:pt idx="0">
                  <c:v>2015</c:v>
                </c:pt>
                <c:pt idx="1">
                  <c:v>2016</c:v>
                </c:pt>
              </c:numCache>
            </c:numRef>
          </c:cat>
          <c:val>
            <c:numRef>
              <c:f>Sheet1!$B$2:$B$3</c:f>
              <c:numCache>
                <c:formatCode>General</c:formatCode>
                <c:ptCount val="2"/>
                <c:pt idx="0">
                  <c:v>68</c:v>
                </c:pt>
                <c:pt idx="1">
                  <c:v>60</c:v>
                </c:pt>
              </c:numCache>
            </c:numRef>
          </c:val>
        </c:ser>
        <c:dLbls>
          <c:showLegendKey val="0"/>
          <c:showVal val="0"/>
          <c:showCatName val="0"/>
          <c:showSerName val="0"/>
          <c:showPercent val="0"/>
          <c:showBubbleSize val="0"/>
        </c:dLbls>
        <c:gapWidth val="25"/>
        <c:overlap val="100"/>
        <c:axId val="410657264"/>
        <c:axId val="410656088"/>
      </c:barChart>
      <c:catAx>
        <c:axId val="410657264"/>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10656088"/>
        <c:crosses val="autoZero"/>
        <c:auto val="1"/>
        <c:lblAlgn val="ctr"/>
        <c:lblOffset val="100"/>
        <c:noMultiLvlLbl val="0"/>
      </c:catAx>
      <c:valAx>
        <c:axId val="410656088"/>
        <c:scaling>
          <c:orientation val="minMax"/>
          <c:max val="100"/>
          <c:min val="0"/>
        </c:scaling>
        <c:delete val="0"/>
        <c:axPos val="l"/>
        <c:numFmt formatCode="General" sourceLinked="1"/>
        <c:majorTickMark val="out"/>
        <c:minorTickMark val="none"/>
        <c:tickLblPos val="nextTo"/>
        <c:crossAx val="410657264"/>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Sheet1!$A$2</c:f>
              <c:strCache>
                <c:ptCount val="1"/>
                <c:pt idx="0">
                  <c:v>2015</c:v>
                </c:pt>
              </c:strCache>
            </c:strRef>
          </c:tx>
          <c:spPr>
            <a:solidFill>
              <a:schemeClr val="accent6"/>
            </a:solidFill>
          </c:spPr>
          <c:invertIfNegative val="0"/>
          <c:cat>
            <c:strRef>
              <c:f>Sheet1!$B$1:$F$1</c:f>
              <c:strCache>
                <c:ptCount val="5"/>
                <c:pt idx="0">
                  <c:v>A</c:v>
                </c:pt>
                <c:pt idx="1">
                  <c:v>B</c:v>
                </c:pt>
                <c:pt idx="2">
                  <c:v>C</c:v>
                </c:pt>
                <c:pt idx="3">
                  <c:v>D</c:v>
                </c:pt>
                <c:pt idx="4">
                  <c:v>E</c:v>
                </c:pt>
              </c:strCache>
            </c:strRef>
          </c:cat>
          <c:val>
            <c:numRef>
              <c:f>Sheet1!$B$2:$F$2</c:f>
              <c:numCache>
                <c:formatCode>General</c:formatCode>
                <c:ptCount val="5"/>
                <c:pt idx="0">
                  <c:v>68</c:v>
                </c:pt>
                <c:pt idx="1">
                  <c:v>57</c:v>
                </c:pt>
                <c:pt idx="2">
                  <c:v>58</c:v>
                </c:pt>
                <c:pt idx="3">
                  <c:v>70</c:v>
                </c:pt>
                <c:pt idx="4">
                  <c:v>80</c:v>
                </c:pt>
              </c:numCache>
            </c:numRef>
          </c:val>
        </c:ser>
        <c:ser>
          <c:idx val="2"/>
          <c:order val="1"/>
          <c:tx>
            <c:strRef>
              <c:f>Sheet1!$A$3</c:f>
              <c:strCache>
                <c:ptCount val="1"/>
                <c:pt idx="0">
                  <c:v>2016</c:v>
                </c:pt>
              </c:strCache>
            </c:strRef>
          </c:tx>
          <c:spPr>
            <a:solidFill>
              <a:srgbClr val="00B0F0"/>
            </a:solidFill>
          </c:spPr>
          <c:invertIfNegative val="0"/>
          <c:cat>
            <c:strRef>
              <c:f>Sheet1!$B$1:$F$1</c:f>
              <c:strCache>
                <c:ptCount val="5"/>
                <c:pt idx="0">
                  <c:v>A</c:v>
                </c:pt>
                <c:pt idx="1">
                  <c:v>B</c:v>
                </c:pt>
                <c:pt idx="2">
                  <c:v>C</c:v>
                </c:pt>
                <c:pt idx="3">
                  <c:v>D</c:v>
                </c:pt>
                <c:pt idx="4">
                  <c:v>E</c:v>
                </c:pt>
              </c:strCache>
            </c:strRef>
          </c:cat>
          <c:val>
            <c:numRef>
              <c:f>Sheet1!$B$3:$F$3</c:f>
              <c:numCache>
                <c:formatCode>General</c:formatCode>
                <c:ptCount val="5"/>
                <c:pt idx="0">
                  <c:v>60</c:v>
                </c:pt>
                <c:pt idx="1">
                  <c:v>18</c:v>
                </c:pt>
                <c:pt idx="2">
                  <c:v>70</c:v>
                </c:pt>
                <c:pt idx="3">
                  <c:v>60</c:v>
                </c:pt>
                <c:pt idx="4">
                  <c:v>85</c:v>
                </c:pt>
              </c:numCache>
            </c:numRef>
          </c:val>
        </c:ser>
        <c:dLbls>
          <c:showLegendKey val="0"/>
          <c:showVal val="0"/>
          <c:showCatName val="0"/>
          <c:showSerName val="0"/>
          <c:showPercent val="0"/>
          <c:showBubbleSize val="0"/>
        </c:dLbls>
        <c:gapWidth val="50"/>
        <c:axId val="410656480"/>
        <c:axId val="410654912"/>
      </c:barChart>
      <c:catAx>
        <c:axId val="410656480"/>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10654912"/>
        <c:crosses val="autoZero"/>
        <c:auto val="1"/>
        <c:lblAlgn val="ctr"/>
        <c:lblOffset val="100"/>
        <c:noMultiLvlLbl val="0"/>
      </c:catAx>
      <c:valAx>
        <c:axId val="410654912"/>
        <c:scaling>
          <c:orientation val="minMax"/>
          <c:max val="100"/>
          <c:min val="0"/>
        </c:scaling>
        <c:delete val="1"/>
        <c:axPos val="l"/>
        <c:numFmt formatCode="General" sourceLinked="1"/>
        <c:majorTickMark val="out"/>
        <c:minorTickMark val="none"/>
        <c:tickLblPos val="nextTo"/>
        <c:crossAx val="410656480"/>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3"/>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Sheet1!$B$2:$B$9</c:f>
              <c:numCache>
                <c:formatCode>General</c:formatCode>
                <c:ptCount val="8"/>
                <c:pt idx="0">
                  <c:v>4.3</c:v>
                </c:pt>
                <c:pt idx="1">
                  <c:v>2.5</c:v>
                </c:pt>
                <c:pt idx="2">
                  <c:v>3.5</c:v>
                </c:pt>
                <c:pt idx="3">
                  <c:v>4.5</c:v>
                </c:pt>
                <c:pt idx="4">
                  <c:v>2.4</c:v>
                </c:pt>
                <c:pt idx="5">
                  <c:v>4.4000000000000004</c:v>
                </c:pt>
                <c:pt idx="6">
                  <c:v>1.8</c:v>
                </c:pt>
                <c:pt idx="7">
                  <c:v>2.8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FY 2009/10</c:v>
                      </c:pt>
                      <c:pt idx="1">
                        <c:v>FY 2010/11</c:v>
                      </c:pt>
                      <c:pt idx="2">
                        <c:v>FY 2011/12</c:v>
                      </c:pt>
                      <c:pt idx="3">
                        <c:v>FY 2012/13</c:v>
                      </c:pt>
                      <c:pt idx="4">
                        <c:v>FY 2013/14</c:v>
                      </c:pt>
                      <c:pt idx="5">
                        <c:v>FY 2014/15</c:v>
                      </c:pt>
                      <c:pt idx="6">
                        <c:v>FY 2015/16</c:v>
                      </c:pt>
                      <c:pt idx="7">
                        <c:v>FY 2016/17</c:v>
                      </c:pt>
                    </c:strCache>
                  </c:strRef>
                </c15:cat>
              </c15:filteredCategoryTitle>
            </c:ext>
          </c:extLst>
        </c:ser>
        <c:dLbls>
          <c:showLegendKey val="0"/>
          <c:showVal val="0"/>
          <c:showCatName val="0"/>
          <c:showSerName val="0"/>
          <c:showPercent val="0"/>
          <c:showBubbleSize val="0"/>
        </c:dLbls>
        <c:gapWidth val="150"/>
        <c:axId val="412971056"/>
        <c:axId val="412977720"/>
      </c:barChart>
      <c:catAx>
        <c:axId val="412971056"/>
        <c:scaling>
          <c:orientation val="minMax"/>
        </c:scaling>
        <c:delete val="0"/>
        <c:axPos val="b"/>
        <c:numFmt formatCode="General" sourceLinked="1"/>
        <c:majorTickMark val="out"/>
        <c:minorTickMark val="none"/>
        <c:tickLblPos val="nextTo"/>
        <c:txPr>
          <a:bodyPr/>
          <a:lstStyle/>
          <a:p>
            <a:pPr>
              <a:defRPr sz="1200">
                <a:solidFill>
                  <a:schemeClr val="bg1"/>
                </a:solidFill>
              </a:defRPr>
            </a:pPr>
            <a:endParaRPr lang="en-US"/>
          </a:p>
        </c:txPr>
        <c:crossAx val="412977720"/>
        <c:crosses val="autoZero"/>
        <c:auto val="1"/>
        <c:lblAlgn val="ctr"/>
        <c:lblOffset val="100"/>
        <c:noMultiLvlLbl val="0"/>
      </c:catAx>
      <c:valAx>
        <c:axId val="412977720"/>
        <c:scaling>
          <c:orientation val="minMax"/>
        </c:scaling>
        <c:delete val="0"/>
        <c:axPos val="l"/>
        <c:majorGridlines>
          <c:spPr>
            <a:ln>
              <a:solidFill>
                <a:schemeClr val="bg1"/>
              </a:solidFill>
            </a:ln>
          </c:spPr>
        </c:majorGridlines>
        <c:numFmt formatCode="General" sourceLinked="1"/>
        <c:majorTickMark val="out"/>
        <c:minorTickMark val="none"/>
        <c:tickLblPos val="nextTo"/>
        <c:txPr>
          <a:bodyPr/>
          <a:lstStyle/>
          <a:p>
            <a:pPr>
              <a:defRPr>
                <a:solidFill>
                  <a:schemeClr val="bg1"/>
                </a:solidFill>
              </a:defRPr>
            </a:pPr>
            <a:endParaRPr lang="en-US"/>
          </a:p>
        </c:txPr>
        <c:crossAx val="412971056"/>
        <c:crosses val="autoZero"/>
        <c:crossBetween val="between"/>
      </c:valAx>
    </c:plotArea>
    <c:legend>
      <c:legendPos val="r"/>
      <c:overlay val="0"/>
      <c:txPr>
        <a:bodyPr/>
        <a:lstStyle/>
        <a:p>
          <a:pPr>
            <a:defRPr>
              <a:solidFill>
                <a:schemeClr val="bg1"/>
              </a:solidFill>
            </a:defRPr>
          </a:pPr>
          <a:endParaRPr lang="en-US"/>
        </a:p>
      </c:txPr>
    </c:legend>
    <c:plotVisOnly val="1"/>
    <c:dispBlanksAs val="gap"/>
    <c:showDLblsOverMax val="0"/>
  </c:chart>
  <c:spPr>
    <a:ln>
      <a:solidFill>
        <a:schemeClr val="bg1"/>
      </a:solidFill>
    </a:ln>
  </c:spPr>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c:spPr>
          <c:invertIfNegative val="0"/>
          <c:dLbls>
            <c:dLbl>
              <c:idx val="3"/>
              <c:layout>
                <c:manualLayout>
                  <c:x val="-3.1767337024180948E-3"/>
                  <c:y val="0"/>
                </c:manualLayout>
              </c:layout>
              <c:tx>
                <c:rich>
                  <a:bodyPr/>
                  <a:lstStyle/>
                  <a:p>
                    <a:r>
                      <a:rPr lang="en-US" dirty="0" smtClean="0"/>
                      <a:t>High - 4.5</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6"/>
              <c:layout>
                <c:manualLayout>
                  <c:x val="-4.7651005536271419E-3"/>
                  <c:y val="5.5321805198420152E-3"/>
                </c:manualLayout>
              </c:layout>
              <c:tx>
                <c:rich>
                  <a:bodyPr/>
                  <a:lstStyle/>
                  <a:p>
                    <a:r>
                      <a:rPr lang="en-US" dirty="0" smtClean="0"/>
                      <a:t>Low - 1.8</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dirty="0" smtClean="0"/>
                      <a:t>$2.8 million</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400">
                    <a:solidFill>
                      <a:schemeClr val="bg1"/>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Sheet1!$B$2:$B$9</c:f>
              <c:numCache>
                <c:formatCode>General</c:formatCode>
                <c:ptCount val="8"/>
                <c:pt idx="0">
                  <c:v>4.3</c:v>
                </c:pt>
                <c:pt idx="1">
                  <c:v>2.5</c:v>
                </c:pt>
                <c:pt idx="2">
                  <c:v>3.5</c:v>
                </c:pt>
                <c:pt idx="3">
                  <c:v>4.5</c:v>
                </c:pt>
                <c:pt idx="4">
                  <c:v>2.4</c:v>
                </c:pt>
                <c:pt idx="5">
                  <c:v>4.4000000000000004</c:v>
                </c:pt>
                <c:pt idx="6">
                  <c:v>1.8</c:v>
                </c:pt>
                <c:pt idx="7">
                  <c:v>2.8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2009</c:v>
                      </c:pt>
                      <c:pt idx="3">
                        <c:v>2012</c:v>
                      </c:pt>
                      <c:pt idx="7">
                        <c:v>2016</c:v>
                      </c:pt>
                    </c:numCache>
                  </c:numRef>
                </c15:cat>
              </c15:filteredCategoryTitle>
            </c:ext>
          </c:extLst>
        </c:ser>
        <c:dLbls>
          <c:showLegendKey val="0"/>
          <c:showVal val="0"/>
          <c:showCatName val="0"/>
          <c:showSerName val="0"/>
          <c:showPercent val="0"/>
          <c:showBubbleSize val="0"/>
        </c:dLbls>
        <c:gapWidth val="25"/>
        <c:axId val="412971448"/>
        <c:axId val="412973016"/>
      </c:barChart>
      <c:catAx>
        <c:axId val="412971448"/>
        <c:scaling>
          <c:orientation val="minMax"/>
        </c:scaling>
        <c:delete val="0"/>
        <c:axPos val="b"/>
        <c:numFmt formatCode="General" sourceLinked="1"/>
        <c:majorTickMark val="none"/>
        <c:minorTickMark val="none"/>
        <c:tickLblPos val="nextTo"/>
        <c:txPr>
          <a:bodyPr/>
          <a:lstStyle/>
          <a:p>
            <a:pPr>
              <a:defRPr sz="2800">
                <a:solidFill>
                  <a:schemeClr val="bg1"/>
                </a:solidFill>
                <a:latin typeface="+mj-lt"/>
              </a:defRPr>
            </a:pPr>
            <a:endParaRPr lang="en-US"/>
          </a:p>
        </c:txPr>
        <c:crossAx val="412973016"/>
        <c:crosses val="autoZero"/>
        <c:auto val="1"/>
        <c:lblAlgn val="ctr"/>
        <c:lblOffset val="100"/>
        <c:noMultiLvlLbl val="0"/>
      </c:catAx>
      <c:valAx>
        <c:axId val="412973016"/>
        <c:scaling>
          <c:orientation val="minMax"/>
          <c:max val="5"/>
        </c:scaling>
        <c:delete val="1"/>
        <c:axPos val="l"/>
        <c:majorGridlines>
          <c:spPr>
            <a:ln>
              <a:solidFill>
                <a:srgbClr val="000000"/>
              </a:solidFill>
            </a:ln>
          </c:spPr>
        </c:majorGridlines>
        <c:numFmt formatCode="General" sourceLinked="1"/>
        <c:majorTickMark val="none"/>
        <c:minorTickMark val="none"/>
        <c:tickLblPos val="nextTo"/>
        <c:crossAx val="412971448"/>
        <c:crosses val="autoZero"/>
        <c:crossBetween val="between"/>
        <c:majorUnit val="1.5"/>
      </c:valAx>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1"/>
          <a:lstStyle/>
          <a:p>
            <a:pPr>
              <a:defRPr/>
            </a:pPr>
            <a:r>
              <a:rPr lang="en-US" dirty="0" smtClean="0">
                <a:solidFill>
                  <a:schemeClr val="bg1"/>
                </a:solidFill>
              </a:rPr>
              <a:t>Digital</a:t>
            </a:r>
            <a:r>
              <a:rPr lang="en-US" baseline="0" dirty="0" smtClean="0">
                <a:solidFill>
                  <a:schemeClr val="bg1"/>
                </a:solidFill>
              </a:rPr>
              <a:t> Material Circulation</a:t>
            </a:r>
            <a:endParaRPr lang="en-US" dirty="0">
              <a:solidFill>
                <a:schemeClr val="bg1"/>
              </a:solidFill>
            </a:endParaRPr>
          </a:p>
        </c:rich>
      </c:tx>
      <c:layout>
        <c:manualLayout>
          <c:xMode val="edge"/>
          <c:yMode val="edge"/>
          <c:x val="0.15672870207978745"/>
          <c:y val="0"/>
        </c:manualLayout>
      </c:layout>
      <c:overlay val="1"/>
    </c:title>
    <c:autoTitleDeleted val="0"/>
    <c:plotArea>
      <c:layout/>
      <c:barChart>
        <c:barDir val="col"/>
        <c:grouping val="stacked"/>
        <c:varyColors val="0"/>
        <c:ser>
          <c:idx val="3"/>
          <c:order val="0"/>
          <c:spPr>
            <a:solidFill>
              <a:schemeClr val="accent3"/>
            </a:solidFill>
          </c:spPr>
          <c:invertIfNegative val="0"/>
          <c:dLbls>
            <c:dLbl>
              <c:idx val="0"/>
              <c:layout>
                <c:manualLayout>
                  <c:x val="1.4620042927669353E-3"/>
                  <c:y val="-0.19790034676034265"/>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1.4620042927669353E-3"/>
                  <c:y val="-0.2418561703769943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1.4618891743186859E-3"/>
                  <c:y val="-0.26861364755754519"/>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1.4620042927669353E-3"/>
                  <c:y val="-0.31017981701939656"/>
                </c:manualLayout>
              </c:layout>
              <c:dLblPos val="ctr"/>
              <c:showLegendKey val="0"/>
              <c:showVal val="1"/>
              <c:showCatName val="0"/>
              <c:showSerName val="0"/>
              <c:showPercent val="0"/>
              <c:showBubbleSize val="0"/>
              <c:extLst>
                <c:ext xmlns:c15="http://schemas.microsoft.com/office/drawing/2012/chart" uri="{CE6537A1-D6FC-4f65-9D91-7224C49458BB}"/>
              </c:extLst>
            </c:dLbl>
            <c:dLbl>
              <c:idx val="4"/>
              <c:layout>
                <c:manualLayout>
                  <c:x val="1.4620042927669353E-3"/>
                  <c:y val="-0.38178975224989775"/>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1.4620042927669889E-3"/>
                  <c:y val="-0.41529015343896664"/>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Sheet1!$B$2:$B$13</c:f>
              <c:numCache>
                <c:formatCode>_(* #,##0_);_(* \(#,##0\);_(* "-"??_);_(@_)</c:formatCode>
                <c:ptCount val="12"/>
                <c:pt idx="0">
                  <c:v>2000</c:v>
                </c:pt>
                <c:pt idx="1">
                  <c:v>2500</c:v>
                </c:pt>
                <c:pt idx="2">
                  <c:v>2600</c:v>
                </c:pt>
                <c:pt idx="3">
                  <c:v>3200</c:v>
                </c:pt>
                <c:pt idx="4">
                  <c:v>4000</c:v>
                </c:pt>
                <c:pt idx="5">
                  <c:v>4500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Monthly Totals</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J</c:v>
                      </c:pt>
                      <c:pt idx="1">
                        <c:v>A</c:v>
                      </c:pt>
                      <c:pt idx="2">
                        <c:v>S</c:v>
                      </c:pt>
                      <c:pt idx="3">
                        <c:v>O</c:v>
                      </c:pt>
                      <c:pt idx="4">
                        <c:v>N</c:v>
                      </c:pt>
                      <c:pt idx="5">
                        <c:v>D</c:v>
                      </c:pt>
                      <c:pt idx="6">
                        <c:v>J</c:v>
                      </c:pt>
                      <c:pt idx="7">
                        <c:v>F</c:v>
                      </c:pt>
                      <c:pt idx="8">
                        <c:v>M</c:v>
                      </c:pt>
                      <c:pt idx="9">
                        <c:v>A</c:v>
                      </c:pt>
                      <c:pt idx="10">
                        <c:v>M</c:v>
                      </c:pt>
                      <c:pt idx="11">
                        <c:v>J</c:v>
                      </c:pt>
                    </c:strCache>
                  </c:strRef>
                </c15:cat>
              </c15:filteredCategoryTitle>
            </c:ext>
          </c:extLst>
        </c:ser>
        <c:dLbls>
          <c:showLegendKey val="0"/>
          <c:showVal val="0"/>
          <c:showCatName val="0"/>
          <c:showSerName val="0"/>
          <c:showPercent val="0"/>
          <c:showBubbleSize val="0"/>
        </c:dLbls>
        <c:gapWidth val="150"/>
        <c:overlap val="100"/>
        <c:axId val="414252280"/>
        <c:axId val="414250320"/>
      </c:barChart>
      <c:lineChart>
        <c:grouping val="standard"/>
        <c:varyColors val="0"/>
        <c:ser>
          <c:idx val="0"/>
          <c:order val="1"/>
          <c:spPr>
            <a:ln w="38100">
              <a:solidFill>
                <a:schemeClr val="accent2"/>
              </a:solidFill>
            </a:ln>
          </c:spPr>
          <c:marker>
            <c:symbol val="triangle"/>
            <c:size val="15"/>
            <c:spPr>
              <a:solidFill>
                <a:schemeClr val="accent2"/>
              </a:solidFill>
              <a:ln>
                <a:solidFill>
                  <a:schemeClr val="accent2"/>
                </a:solidFill>
              </a:ln>
            </c:spPr>
          </c:marker>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Sheet1!$C$2:$C$13</c:f>
              <c:numCache>
                <c:formatCode>_(* #,##0_);_(* \(#,##0\);_(* "-"??_);_(@_)</c:formatCode>
                <c:ptCount val="12"/>
                <c:pt idx="0">
                  <c:v>2000</c:v>
                </c:pt>
                <c:pt idx="1">
                  <c:v>4500</c:v>
                </c:pt>
                <c:pt idx="2">
                  <c:v>7100</c:v>
                </c:pt>
                <c:pt idx="3">
                  <c:v>10300</c:v>
                </c:pt>
                <c:pt idx="4">
                  <c:v>14300</c:v>
                </c:pt>
                <c:pt idx="5">
                  <c:v>18800</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Cumulative Totals</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J</c:v>
                      </c:pt>
                      <c:pt idx="1">
                        <c:v>A</c:v>
                      </c:pt>
                      <c:pt idx="2">
                        <c:v>S</c:v>
                      </c:pt>
                      <c:pt idx="3">
                        <c:v>O</c:v>
                      </c:pt>
                      <c:pt idx="4">
                        <c:v>N</c:v>
                      </c:pt>
                      <c:pt idx="5">
                        <c:v>D</c:v>
                      </c:pt>
                      <c:pt idx="6">
                        <c:v>J</c:v>
                      </c:pt>
                      <c:pt idx="7">
                        <c:v>F</c:v>
                      </c:pt>
                      <c:pt idx="8">
                        <c:v>M</c:v>
                      </c:pt>
                      <c:pt idx="9">
                        <c:v>A</c:v>
                      </c:pt>
                      <c:pt idx="10">
                        <c:v>M</c:v>
                      </c:pt>
                      <c:pt idx="11">
                        <c:v>J</c:v>
                      </c:pt>
                    </c:strCache>
                  </c:strRef>
                </c15:cat>
              </c15:filteredCategoryTitle>
            </c:ext>
          </c:extLst>
        </c:ser>
        <c:ser>
          <c:idx val="1"/>
          <c:order val="2"/>
          <c:spPr>
            <a:ln w="38100">
              <a:solidFill>
                <a:schemeClr val="accent1"/>
              </a:solidFill>
            </a:ln>
          </c:spPr>
          <c:marker>
            <c:spPr>
              <a:solidFill>
                <a:schemeClr val="accent1"/>
              </a:solidFill>
              <a:ln w="38100">
                <a:solidFill>
                  <a:schemeClr val="accent1"/>
                </a:solidFill>
              </a:ln>
            </c:spPr>
          </c:marker>
          <c:val>
            <c:numRef>
              <c:f>Sheet1!$D$2:$D$13</c:f>
              <c:numCache>
                <c:formatCode>_(* #,##0_);_(* \(#,##0\);_(* "-"??_);_(@_)</c:formatCode>
                <c:ptCount val="12"/>
                <c:pt idx="0">
                  <c:v>3333.3333333333335</c:v>
                </c:pt>
                <c:pt idx="1">
                  <c:v>6666.666666666667</c:v>
                </c:pt>
                <c:pt idx="2">
                  <c:v>10000</c:v>
                </c:pt>
                <c:pt idx="3">
                  <c:v>13333.333333333334</c:v>
                </c:pt>
                <c:pt idx="4">
                  <c:v>16666.666666666668</c:v>
                </c:pt>
                <c:pt idx="5">
                  <c:v>20000</c:v>
                </c:pt>
                <c:pt idx="6">
                  <c:v>23333.333333333336</c:v>
                </c:pt>
                <c:pt idx="7">
                  <c:v>26666.666666666668</c:v>
                </c:pt>
                <c:pt idx="8">
                  <c:v>30000</c:v>
                </c:pt>
                <c:pt idx="9">
                  <c:v>33333.333333333336</c:v>
                </c:pt>
                <c:pt idx="10">
                  <c:v>36666.666666666672</c:v>
                </c:pt>
                <c:pt idx="11">
                  <c:v>40000</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Target</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J</c:v>
                      </c:pt>
                      <c:pt idx="1">
                        <c:v>A</c:v>
                      </c:pt>
                      <c:pt idx="2">
                        <c:v>S</c:v>
                      </c:pt>
                      <c:pt idx="3">
                        <c:v>O</c:v>
                      </c:pt>
                      <c:pt idx="4">
                        <c:v>N</c:v>
                      </c:pt>
                      <c:pt idx="5">
                        <c:v>D</c:v>
                      </c:pt>
                      <c:pt idx="6">
                        <c:v>J</c:v>
                      </c:pt>
                      <c:pt idx="7">
                        <c:v>F</c:v>
                      </c:pt>
                      <c:pt idx="8">
                        <c:v>M</c:v>
                      </c:pt>
                      <c:pt idx="9">
                        <c:v>A</c:v>
                      </c:pt>
                      <c:pt idx="10">
                        <c:v>M</c:v>
                      </c:pt>
                      <c:pt idx="11">
                        <c:v>J</c:v>
                      </c:pt>
                    </c:strCache>
                  </c:strRef>
                </c15:cat>
              </c15:filteredCategoryTitle>
            </c:ext>
          </c:extLst>
        </c:ser>
        <c:dLbls>
          <c:showLegendKey val="0"/>
          <c:showVal val="0"/>
          <c:showCatName val="0"/>
          <c:showSerName val="0"/>
          <c:showPercent val="0"/>
          <c:showBubbleSize val="0"/>
        </c:dLbls>
        <c:marker val="1"/>
        <c:smooth val="0"/>
        <c:axId val="414251104"/>
        <c:axId val="414255416"/>
      </c:lineChart>
      <c:catAx>
        <c:axId val="414252280"/>
        <c:scaling>
          <c:orientation val="minMax"/>
        </c:scaling>
        <c:delete val="0"/>
        <c:axPos val="b"/>
        <c:numFmt formatCode="General" sourceLinked="1"/>
        <c:majorTickMark val="out"/>
        <c:minorTickMark val="none"/>
        <c:tickLblPos val="nextTo"/>
        <c:txPr>
          <a:bodyPr rot="0" vert="horz"/>
          <a:lstStyle/>
          <a:p>
            <a:pPr>
              <a:defRPr b="1">
                <a:solidFill>
                  <a:schemeClr val="bg1"/>
                </a:solidFill>
              </a:defRPr>
            </a:pPr>
            <a:endParaRPr lang="en-US"/>
          </a:p>
        </c:txPr>
        <c:crossAx val="414250320"/>
        <c:crosses val="autoZero"/>
        <c:auto val="1"/>
        <c:lblAlgn val="ctr"/>
        <c:lblOffset val="100"/>
        <c:noMultiLvlLbl val="0"/>
      </c:catAx>
      <c:valAx>
        <c:axId val="414250320"/>
        <c:scaling>
          <c:orientation val="minMax"/>
          <c:max val="5000"/>
        </c:scaling>
        <c:delete val="0"/>
        <c:axPos val="l"/>
        <c:title>
          <c:tx>
            <c:rich>
              <a:bodyPr rot="-5400000" vert="horz"/>
              <a:lstStyle/>
              <a:p>
                <a:pPr>
                  <a:defRPr/>
                </a:pPr>
                <a:r>
                  <a:rPr lang="en-US" dirty="0" smtClean="0">
                    <a:solidFill>
                      <a:schemeClr val="bg1"/>
                    </a:solidFill>
                  </a:rPr>
                  <a:t>Monthly Circulation</a:t>
                </a:r>
                <a:endParaRPr lang="en-US" dirty="0">
                  <a:solidFill>
                    <a:schemeClr val="bg1"/>
                  </a:solidFill>
                </a:endParaRPr>
              </a:p>
            </c:rich>
          </c:tx>
          <c:overlay val="0"/>
        </c:title>
        <c:numFmt formatCode="_(* #,##0_);_(* \(#,##0\);_(* &quot;-&quot;??_);_(@_)" sourceLinked="1"/>
        <c:majorTickMark val="out"/>
        <c:minorTickMark val="none"/>
        <c:tickLblPos val="nextTo"/>
        <c:txPr>
          <a:bodyPr/>
          <a:lstStyle/>
          <a:p>
            <a:pPr>
              <a:defRPr b="1">
                <a:solidFill>
                  <a:schemeClr val="bg1"/>
                </a:solidFill>
              </a:defRPr>
            </a:pPr>
            <a:endParaRPr lang="en-US"/>
          </a:p>
        </c:txPr>
        <c:crossAx val="414252280"/>
        <c:crosses val="autoZero"/>
        <c:crossBetween val="between"/>
      </c:valAx>
      <c:valAx>
        <c:axId val="414255416"/>
        <c:scaling>
          <c:orientation val="minMax"/>
          <c:max val="40000"/>
        </c:scaling>
        <c:delete val="0"/>
        <c:axPos val="r"/>
        <c:title>
          <c:tx>
            <c:rich>
              <a:bodyPr rot="-5400000" vert="horz"/>
              <a:lstStyle/>
              <a:p>
                <a:pPr>
                  <a:defRPr/>
                </a:pPr>
                <a:r>
                  <a:rPr lang="en-US" dirty="0" smtClean="0">
                    <a:solidFill>
                      <a:schemeClr val="bg1"/>
                    </a:solidFill>
                  </a:rPr>
                  <a:t>Cumulative Circulation</a:t>
                </a:r>
                <a:endParaRPr lang="en-US" dirty="0">
                  <a:solidFill>
                    <a:schemeClr val="bg1"/>
                  </a:solidFill>
                </a:endParaRPr>
              </a:p>
            </c:rich>
          </c:tx>
          <c:overlay val="0"/>
        </c:title>
        <c:numFmt formatCode="_(* #,##0_);_(* \(#,##0\);_(* &quot;-&quot;??_);_(@_)" sourceLinked="1"/>
        <c:majorTickMark val="out"/>
        <c:minorTickMark val="none"/>
        <c:tickLblPos val="nextTo"/>
        <c:txPr>
          <a:bodyPr/>
          <a:lstStyle/>
          <a:p>
            <a:pPr>
              <a:defRPr b="1">
                <a:solidFill>
                  <a:schemeClr val="bg1"/>
                </a:solidFill>
              </a:defRPr>
            </a:pPr>
            <a:endParaRPr lang="en-US"/>
          </a:p>
        </c:txPr>
        <c:crossAx val="414251104"/>
        <c:crosses val="max"/>
        <c:crossBetween val="between"/>
      </c:valAx>
      <c:catAx>
        <c:axId val="414251104"/>
        <c:scaling>
          <c:orientation val="minMax"/>
        </c:scaling>
        <c:delete val="1"/>
        <c:axPos val="b"/>
        <c:numFmt formatCode="General" sourceLinked="1"/>
        <c:majorTickMark val="out"/>
        <c:minorTickMark val="none"/>
        <c:tickLblPos val="nextTo"/>
        <c:crossAx val="414255416"/>
        <c:crosses val="autoZero"/>
        <c:auto val="1"/>
        <c:lblAlgn val="ctr"/>
        <c:lblOffset val="100"/>
        <c:noMultiLvlLbl val="0"/>
      </c:catAx>
    </c:plotArea>
    <c:legend>
      <c:legendPos val="r"/>
      <c:layout>
        <c:manualLayout>
          <c:xMode val="edge"/>
          <c:yMode val="edge"/>
          <c:x val="0.57918359147686038"/>
          <c:y val="0.71593157609893421"/>
          <c:w val="0.2633075487195663"/>
          <c:h val="0.17560102098419339"/>
        </c:manualLayout>
      </c:layout>
      <c:overlay val="1"/>
      <c:txPr>
        <a:bodyPr/>
        <a:lstStyle/>
        <a:p>
          <a:pPr>
            <a:defRPr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solidFill>
                <a:schemeClr val="accent3">
                  <a:lumMod val="50000"/>
                </a:schemeClr>
              </a:solidFill>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Sheet1!$B$2:$B$10</c:f>
              <c:numCache>
                <c:formatCode>"$"#,##0_);[Red]\("$"#,##0\)</c:formatCode>
                <c:ptCount val="9"/>
                <c:pt idx="0">
                  <c:v>56</c:v>
                </c:pt>
                <c:pt idx="1">
                  <c:v>68</c:v>
                </c:pt>
                <c:pt idx="2">
                  <c:v>99</c:v>
                </c:pt>
                <c:pt idx="3">
                  <c:v>134</c:v>
                </c:pt>
                <c:pt idx="4">
                  <c:v>137</c:v>
                </c:pt>
                <c:pt idx="5">
                  <c:v>140</c:v>
                </c:pt>
                <c:pt idx="6">
                  <c:v>185</c:v>
                </c:pt>
                <c:pt idx="7">
                  <c:v>271</c:v>
                </c:pt>
                <c:pt idx="8">
                  <c:v>342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Permitting expenditures per permit</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Goodyear</c:v>
                      </c:pt>
                      <c:pt idx="1">
                        <c:v>Phoenix</c:v>
                      </c:pt>
                      <c:pt idx="2">
                        <c:v>Mesa</c:v>
                      </c:pt>
                      <c:pt idx="3">
                        <c:v>Peoria</c:v>
                      </c:pt>
                      <c:pt idx="4">
                        <c:v>Scottsdale</c:v>
                      </c:pt>
                      <c:pt idx="5">
                        <c:v>Chandler</c:v>
                      </c:pt>
                      <c:pt idx="6">
                        <c:v>Surprise</c:v>
                      </c:pt>
                      <c:pt idx="7">
                        <c:v>Avondale</c:v>
                      </c:pt>
                      <c:pt idx="8">
                        <c:v>Gilbert</c:v>
                      </c:pt>
                    </c:strCache>
                  </c:strRef>
                </c15:cat>
              </c15:filteredCategoryTitle>
            </c:ext>
          </c:extLst>
        </c:ser>
        <c:dLbls>
          <c:showLegendKey val="0"/>
          <c:showVal val="0"/>
          <c:showCatName val="0"/>
          <c:showSerName val="0"/>
          <c:showPercent val="0"/>
          <c:showBubbleSize val="0"/>
        </c:dLbls>
        <c:gapWidth val="25"/>
        <c:axId val="406647456"/>
        <c:axId val="406643536"/>
      </c:barChart>
      <c:catAx>
        <c:axId val="406647456"/>
        <c:scaling>
          <c:orientation val="minMax"/>
        </c:scaling>
        <c:delete val="0"/>
        <c:axPos val="l"/>
        <c:numFmt formatCode="General" sourceLinked="0"/>
        <c:majorTickMark val="none"/>
        <c:minorTickMark val="none"/>
        <c:tickLblPos val="nextTo"/>
        <c:crossAx val="406643536"/>
        <c:crosses val="autoZero"/>
        <c:auto val="1"/>
        <c:lblAlgn val="ctr"/>
        <c:lblOffset val="100"/>
        <c:noMultiLvlLbl val="0"/>
      </c:catAx>
      <c:valAx>
        <c:axId val="406643536"/>
        <c:scaling>
          <c:orientation val="minMax"/>
        </c:scaling>
        <c:delete val="0"/>
        <c:axPos val="b"/>
        <c:numFmt formatCode="&quot;$&quot;#,##0_);[Red]\(&quot;$&quot;#,##0\)" sourceLinked="1"/>
        <c:majorTickMark val="out"/>
        <c:minorTickMark val="none"/>
        <c:tickLblPos val="high"/>
        <c:txPr>
          <a:bodyPr/>
          <a:lstStyle/>
          <a:p>
            <a:pPr>
              <a:defRPr sz="1400"/>
            </a:pPr>
            <a:endParaRPr lang="en-US"/>
          </a:p>
        </c:txPr>
        <c:crossAx val="406647456"/>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solidFill>
                <a:schemeClr val="accent3">
                  <a:lumMod val="50000"/>
                </a:schemeClr>
              </a:solidFill>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Sheet1!$B$2:$B$13</c:f>
              <c:numCache>
                <c:formatCode>"$"#,##0_);[Red]\("$"#,##0\)</c:formatCode>
                <c:ptCount val="12"/>
                <c:pt idx="0">
                  <c:v>56.07692307692308</c:v>
                </c:pt>
                <c:pt idx="1">
                  <c:v>67.682699262259504</c:v>
                </c:pt>
                <c:pt idx="2">
                  <c:v>85.175722780397791</c:v>
                </c:pt>
                <c:pt idx="3">
                  <c:v>99.36863242443458</c:v>
                </c:pt>
                <c:pt idx="4">
                  <c:v>134.27420692141314</c:v>
                </c:pt>
                <c:pt idx="5">
                  <c:v>136.89752561859535</c:v>
                </c:pt>
                <c:pt idx="6">
                  <c:v>139.9032</c:v>
                </c:pt>
                <c:pt idx="7">
                  <c:v>184.6881051175657</c:v>
                </c:pt>
                <c:pt idx="8">
                  <c:v>186.12655797385415</c:v>
                </c:pt>
                <c:pt idx="9">
                  <c:v>270.495</c:v>
                </c:pt>
                <c:pt idx="10">
                  <c:v>341.62751928340384</c:v>
                </c:pt>
                <c:pt idx="11">
                  <c:v>430.25176803394623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Expenditures per Permit</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Goodyear</c:v>
                      </c:pt>
                      <c:pt idx="1">
                        <c:v>Phoenix</c:v>
                      </c:pt>
                      <c:pt idx="2">
                        <c:v>National Average</c:v>
                      </c:pt>
                      <c:pt idx="3">
                        <c:v>Mesa</c:v>
                      </c:pt>
                      <c:pt idx="4">
                        <c:v>Peoria</c:v>
                      </c:pt>
                      <c:pt idx="5">
                        <c:v>Scottsdale</c:v>
                      </c:pt>
                      <c:pt idx="6">
                        <c:v>Chandler</c:v>
                      </c:pt>
                      <c:pt idx="7">
                        <c:v>Surprise</c:v>
                      </c:pt>
                      <c:pt idx="8">
                        <c:v>Valley Average</c:v>
                      </c:pt>
                      <c:pt idx="9">
                        <c:v>Avondale</c:v>
                      </c:pt>
                      <c:pt idx="10">
                        <c:v>Gilbert</c:v>
                      </c:pt>
                      <c:pt idx="11">
                        <c:v>Tempe</c:v>
                      </c:pt>
                    </c:strCache>
                  </c:strRef>
                </c15:cat>
              </c15:filteredCategoryTitle>
            </c:ext>
          </c:extLst>
        </c:ser>
        <c:dLbls>
          <c:showLegendKey val="0"/>
          <c:showVal val="0"/>
          <c:showCatName val="0"/>
          <c:showSerName val="0"/>
          <c:showPercent val="0"/>
          <c:showBubbleSize val="0"/>
        </c:dLbls>
        <c:gapWidth val="25"/>
        <c:axId val="406645888"/>
        <c:axId val="406644320"/>
      </c:barChart>
      <c:catAx>
        <c:axId val="406645888"/>
        <c:scaling>
          <c:orientation val="minMax"/>
        </c:scaling>
        <c:delete val="0"/>
        <c:axPos val="l"/>
        <c:numFmt formatCode="General" sourceLinked="0"/>
        <c:majorTickMark val="none"/>
        <c:minorTickMark val="none"/>
        <c:tickLblPos val="nextTo"/>
        <c:crossAx val="406644320"/>
        <c:crosses val="autoZero"/>
        <c:auto val="1"/>
        <c:lblAlgn val="ctr"/>
        <c:lblOffset val="100"/>
        <c:noMultiLvlLbl val="0"/>
      </c:catAx>
      <c:valAx>
        <c:axId val="406644320"/>
        <c:scaling>
          <c:orientation val="minMax"/>
        </c:scaling>
        <c:delete val="0"/>
        <c:axPos val="b"/>
        <c:numFmt formatCode="&quot;$&quot;#,##0_);[Red]\(&quot;$&quot;#,##0\)" sourceLinked="1"/>
        <c:majorTickMark val="out"/>
        <c:minorTickMark val="none"/>
        <c:tickLblPos val="high"/>
        <c:txPr>
          <a:bodyPr/>
          <a:lstStyle/>
          <a:p>
            <a:pPr>
              <a:defRPr sz="1400"/>
            </a:pPr>
            <a:endParaRPr lang="en-US"/>
          </a:p>
        </c:txPr>
        <c:crossAx val="406645888"/>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solidFill>
                <a:schemeClr val="accent3">
                  <a:lumMod val="50000"/>
                </a:schemeClr>
              </a:solidFill>
            </a:ln>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Sheet1!$B$2:$B$13</c:f>
              <c:numCache>
                <c:formatCode>"$"#,##0_);[Red]\("$"#,##0\)</c:formatCode>
                <c:ptCount val="12"/>
                <c:pt idx="0">
                  <c:v>56.07692307692308</c:v>
                </c:pt>
                <c:pt idx="1">
                  <c:v>67.682699262259504</c:v>
                </c:pt>
                <c:pt idx="2">
                  <c:v>85.175722780397791</c:v>
                </c:pt>
                <c:pt idx="3">
                  <c:v>99</c:v>
                </c:pt>
                <c:pt idx="4">
                  <c:v>99.36863242443458</c:v>
                </c:pt>
                <c:pt idx="5">
                  <c:v>134.27420692141314</c:v>
                </c:pt>
                <c:pt idx="6">
                  <c:v>136.89752561859535</c:v>
                </c:pt>
                <c:pt idx="7">
                  <c:v>139.9032</c:v>
                </c:pt>
                <c:pt idx="8">
                  <c:v>150</c:v>
                </c:pt>
                <c:pt idx="9">
                  <c:v>184.6881051175657</c:v>
                </c:pt>
                <c:pt idx="10">
                  <c:v>270.495</c:v>
                </c:pt>
                <c:pt idx="11">
                  <c:v>341.62751928340384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Expenditures per Permit</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Goodyear</c:v>
                      </c:pt>
                      <c:pt idx="1">
                        <c:v>Phoenix</c:v>
                      </c:pt>
                      <c:pt idx="2">
                        <c:v>National Average</c:v>
                      </c:pt>
                      <c:pt idx="3">
                        <c:v>Tempe</c:v>
                      </c:pt>
                      <c:pt idx="4">
                        <c:v>Mesa</c:v>
                      </c:pt>
                      <c:pt idx="5">
                        <c:v>Peoria</c:v>
                      </c:pt>
                      <c:pt idx="6">
                        <c:v>Scottsdale</c:v>
                      </c:pt>
                      <c:pt idx="7">
                        <c:v>Chandler</c:v>
                      </c:pt>
                      <c:pt idx="8">
                        <c:v>Valley Average</c:v>
                      </c:pt>
                      <c:pt idx="9">
                        <c:v>Surprise</c:v>
                      </c:pt>
                      <c:pt idx="10">
                        <c:v>Avondale</c:v>
                      </c:pt>
                      <c:pt idx="11">
                        <c:v>Gilbert</c:v>
                      </c:pt>
                    </c:strCache>
                  </c:strRef>
                </c15:cat>
              </c15:filteredCategoryTitle>
            </c:ext>
          </c:extLst>
        </c:ser>
        <c:dLbls>
          <c:showLegendKey val="0"/>
          <c:showVal val="0"/>
          <c:showCatName val="0"/>
          <c:showSerName val="0"/>
          <c:showPercent val="0"/>
          <c:showBubbleSize val="0"/>
        </c:dLbls>
        <c:gapWidth val="25"/>
        <c:axId val="406645104"/>
        <c:axId val="406646280"/>
      </c:barChart>
      <c:catAx>
        <c:axId val="406645104"/>
        <c:scaling>
          <c:orientation val="minMax"/>
        </c:scaling>
        <c:delete val="0"/>
        <c:axPos val="l"/>
        <c:numFmt formatCode="General" sourceLinked="0"/>
        <c:majorTickMark val="none"/>
        <c:minorTickMark val="none"/>
        <c:tickLblPos val="nextTo"/>
        <c:crossAx val="406646280"/>
        <c:crosses val="autoZero"/>
        <c:auto val="1"/>
        <c:lblAlgn val="ctr"/>
        <c:lblOffset val="100"/>
        <c:noMultiLvlLbl val="0"/>
      </c:catAx>
      <c:valAx>
        <c:axId val="406646280"/>
        <c:scaling>
          <c:orientation val="minMax"/>
        </c:scaling>
        <c:delete val="0"/>
        <c:axPos val="b"/>
        <c:numFmt formatCode="&quot;$&quot;#,##0_);[Red]\(&quot;$&quot;#,##0\)" sourceLinked="1"/>
        <c:majorTickMark val="out"/>
        <c:minorTickMark val="none"/>
        <c:tickLblPos val="high"/>
        <c:txPr>
          <a:bodyPr/>
          <a:lstStyle/>
          <a:p>
            <a:pPr>
              <a:defRPr sz="1400"/>
            </a:pPr>
            <a:endParaRPr lang="en-US"/>
          </a:p>
        </c:txPr>
        <c:crossAx val="406645104"/>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8553466574447506E-2"/>
          <c:y val="7.8711786988192825E-2"/>
          <c:w val="0.83492712901233701"/>
          <c:h val="0.73906859770582867"/>
        </c:manualLayout>
      </c:layout>
      <c:barChart>
        <c:barDir val="col"/>
        <c:grouping val="clustered"/>
        <c:varyColors val="0"/>
        <c:ser>
          <c:idx val="0"/>
          <c:order val="0"/>
          <c:tx>
            <c:v>2014-2015</c:v>
          </c:tx>
          <c:spPr>
            <a:solidFill>
              <a:schemeClr val="accent2"/>
            </a:solidFill>
            <a:ln>
              <a:noFill/>
            </a:ln>
            <a:effectLst/>
          </c:spPr>
          <c:invertIfNegative val="0"/>
          <c:dPt>
            <c:idx val="4"/>
            <c:invertIfNegative val="0"/>
            <c:bubble3D val="0"/>
            <c:spPr>
              <a:solidFill>
                <a:schemeClr val="accent2"/>
              </a:solidFill>
              <a:ln>
                <a:noFill/>
              </a:ln>
              <a:effectLst/>
            </c:spPr>
          </c:dPt>
          <c:dPt>
            <c:idx val="6"/>
            <c:invertIfNegative val="0"/>
            <c:bubble3D val="0"/>
            <c:spPr>
              <a:solidFill>
                <a:srgbClr val="FFFF00"/>
              </a:solidFill>
              <a:ln>
                <a:noFill/>
              </a:ln>
              <a:effectLst/>
            </c:spPr>
          </c:dPt>
          <c:val>
            <c:numRef>
              <c:f>Sheet2!$B$1:$B$12</c:f>
              <c:numCache>
                <c:formatCode>0%</c:formatCode>
                <c:ptCount val="12"/>
                <c:pt idx="0">
                  <c:v>0.33</c:v>
                </c:pt>
                <c:pt idx="1">
                  <c:v>0.27</c:v>
                </c:pt>
                <c:pt idx="2">
                  <c:v>0.249</c:v>
                </c:pt>
                <c:pt idx="3">
                  <c:v>0.21299999999999999</c:v>
                </c:pt>
                <c:pt idx="4">
                  <c:v>0.21</c:v>
                </c:pt>
                <c:pt idx="5">
                  <c:v>0.2</c:v>
                </c:pt>
                <c:pt idx="6">
                  <c:v>0.2</c:v>
                </c:pt>
                <c:pt idx="7">
                  <c:v>0.18</c:v>
                </c:pt>
                <c:pt idx="8">
                  <c:v>0.17</c:v>
                </c:pt>
                <c:pt idx="9">
                  <c:v>0.17</c:v>
                </c:pt>
                <c:pt idx="10">
                  <c:v>0.11799999999999999</c:v>
                </c:pt>
                <c:pt idx="11">
                  <c:v>0.1</c:v>
                </c:pt>
              </c:numCache>
            </c:numRef>
          </c:val>
          <c:extLst>
            <c:ext xmlns:c15="http://schemas.microsoft.com/office/drawing/2012/chart" uri="{02D57815-91ED-43cb-92C2-25804820EDAC}">
              <c15:filteredCategoryTitle>
                <c15:cat>
                  <c:strRef>
                    <c:extLst>
                      <c:ext uri="{02D57815-91ED-43cb-92C2-25804820EDAC}">
                        <c15:formulaRef>
                          <c15:sqref>Sheet2!$A$1:$A$12</c15:sqref>
                        </c15:formulaRef>
                      </c:ext>
                    </c:extLst>
                    <c:strCache>
                      <c:ptCount val="12"/>
                      <c:pt idx="0">
                        <c:v>Mesa</c:v>
                      </c:pt>
                      <c:pt idx="1">
                        <c:v>Scottsdale</c:v>
                      </c:pt>
                      <c:pt idx="2">
                        <c:v>Gilbert</c:v>
                      </c:pt>
                      <c:pt idx="3">
                        <c:v>Surprise</c:v>
                      </c:pt>
                      <c:pt idx="4">
                        <c:v>Peoria</c:v>
                      </c:pt>
                      <c:pt idx="5">
                        <c:v>Avondale</c:v>
                      </c:pt>
                      <c:pt idx="6">
                        <c:v>Average</c:v>
                      </c:pt>
                      <c:pt idx="7">
                        <c:v>Chandler</c:v>
                      </c:pt>
                      <c:pt idx="8">
                        <c:v>Phoenix</c:v>
                      </c:pt>
                      <c:pt idx="9">
                        <c:v>Goodyear</c:v>
                      </c:pt>
                      <c:pt idx="10">
                        <c:v>Tempe</c:v>
                      </c:pt>
                      <c:pt idx="11">
                        <c:v>Glendale</c:v>
                      </c:pt>
                    </c:strCache>
                  </c:strRef>
                </c15:cat>
              </c15:filteredCategoryTitle>
            </c:ext>
          </c:extLst>
        </c:ser>
        <c:ser>
          <c:idx val="1"/>
          <c:order val="1"/>
          <c:tx>
            <c:v>2013-2014</c:v>
          </c:tx>
          <c:spPr>
            <a:solidFill>
              <a:schemeClr val="accent1"/>
            </a:solidFill>
            <a:ln>
              <a:noFill/>
            </a:ln>
            <a:effectLst/>
          </c:spPr>
          <c:invertIfNegative val="0"/>
          <c:dPt>
            <c:idx val="4"/>
            <c:invertIfNegative val="0"/>
            <c:bubble3D val="0"/>
            <c:spPr>
              <a:solidFill>
                <a:schemeClr val="accent1"/>
              </a:solidFill>
              <a:ln>
                <a:noFill/>
              </a:ln>
              <a:effectLst/>
            </c:spPr>
          </c:dPt>
          <c:dPt>
            <c:idx val="6"/>
            <c:invertIfNegative val="0"/>
            <c:bubble3D val="0"/>
            <c:spPr>
              <a:solidFill>
                <a:srgbClr val="FFFF00"/>
              </a:solidFill>
              <a:ln>
                <a:noFill/>
              </a:ln>
              <a:effectLst/>
            </c:spPr>
          </c:dPt>
          <c:val>
            <c:numRef>
              <c:f>Sheet2!$C$1:$C$12</c:f>
              <c:numCache>
                <c:formatCode>0%</c:formatCode>
                <c:ptCount val="12"/>
                <c:pt idx="0">
                  <c:v>0.29499999999999998</c:v>
                </c:pt>
                <c:pt idx="1">
                  <c:v>0.23</c:v>
                </c:pt>
                <c:pt idx="2">
                  <c:v>0.22</c:v>
                </c:pt>
                <c:pt idx="3">
                  <c:v>0.24</c:v>
                </c:pt>
                <c:pt idx="4">
                  <c:v>0.214</c:v>
                </c:pt>
                <c:pt idx="5">
                  <c:v>0.22</c:v>
                </c:pt>
                <c:pt idx="6">
                  <c:v>0.19600000000000001</c:v>
                </c:pt>
                <c:pt idx="7">
                  <c:v>0.17199999999999999</c:v>
                </c:pt>
                <c:pt idx="8">
                  <c:v>0.161</c:v>
                </c:pt>
                <c:pt idx="9">
                  <c:v>0.20899999999999999</c:v>
                </c:pt>
                <c:pt idx="10">
                  <c:v>0.13</c:v>
                </c:pt>
                <c:pt idx="11">
                  <c:v>0.06</c:v>
                </c:pt>
              </c:numCache>
            </c:numRef>
          </c:val>
          <c:extLst>
            <c:ext xmlns:c15="http://schemas.microsoft.com/office/drawing/2012/chart" uri="{02D57815-91ED-43cb-92C2-25804820EDAC}">
              <c15:filteredCategoryTitle>
                <c15:cat>
                  <c:strRef>
                    <c:extLst>
                      <c:ext uri="{02D57815-91ED-43cb-92C2-25804820EDAC}">
                        <c15:formulaRef>
                          <c15:sqref>Sheet2!$A$1:$A$12</c15:sqref>
                        </c15:formulaRef>
                      </c:ext>
                    </c:extLst>
                    <c:strCache>
                      <c:ptCount val="12"/>
                      <c:pt idx="0">
                        <c:v>Mesa</c:v>
                      </c:pt>
                      <c:pt idx="1">
                        <c:v>Scottsdale</c:v>
                      </c:pt>
                      <c:pt idx="2">
                        <c:v>Gilbert</c:v>
                      </c:pt>
                      <c:pt idx="3">
                        <c:v>Surprise</c:v>
                      </c:pt>
                      <c:pt idx="4">
                        <c:v>Peoria</c:v>
                      </c:pt>
                      <c:pt idx="5">
                        <c:v>Avondale</c:v>
                      </c:pt>
                      <c:pt idx="6">
                        <c:v>Average</c:v>
                      </c:pt>
                      <c:pt idx="7">
                        <c:v>Chandler</c:v>
                      </c:pt>
                      <c:pt idx="8">
                        <c:v>Phoenix</c:v>
                      </c:pt>
                      <c:pt idx="9">
                        <c:v>Goodyear</c:v>
                      </c:pt>
                      <c:pt idx="10">
                        <c:v>Tempe</c:v>
                      </c:pt>
                      <c:pt idx="11">
                        <c:v>Glendale</c:v>
                      </c:pt>
                    </c:strCache>
                  </c:strRef>
                </c15:cat>
              </c15:filteredCategoryTitle>
            </c:ext>
          </c:extLst>
        </c:ser>
        <c:ser>
          <c:idx val="2"/>
          <c:order val="2"/>
          <c:tx>
            <c:v>Percentage Change</c:v>
          </c:tx>
          <c:spPr>
            <a:noFill/>
            <a:ln>
              <a:noFill/>
            </a:ln>
            <a:effectLst/>
          </c:spPr>
          <c:invertIfNegative val="0"/>
          <c:val>
            <c:numRef>
              <c:f>Sheet2!$D$1:$D$12</c:f>
              <c:numCache>
                <c:formatCode>0%</c:formatCode>
                <c:ptCount val="12"/>
                <c:pt idx="0">
                  <c:v>0.11799999999999999</c:v>
                </c:pt>
                <c:pt idx="1">
                  <c:v>0.17299999999999999</c:v>
                </c:pt>
                <c:pt idx="2">
                  <c:v>0.11700000000000001</c:v>
                </c:pt>
                <c:pt idx="3">
                  <c:v>-0.113</c:v>
                </c:pt>
                <c:pt idx="4">
                  <c:v>-1.9E-2</c:v>
                </c:pt>
                <c:pt idx="5">
                  <c:v>-9.9000000000000005E-2</c:v>
                </c:pt>
                <c:pt idx="6">
                  <c:v>0.02</c:v>
                </c:pt>
                <c:pt idx="7">
                  <c:v>4.5999999999999999E-2</c:v>
                </c:pt>
                <c:pt idx="8">
                  <c:v>5.6000000000000001E-2</c:v>
                </c:pt>
                <c:pt idx="9">
                  <c:v>-0.187</c:v>
                </c:pt>
                <c:pt idx="10">
                  <c:v>-9.1999999999999998E-2</c:v>
                </c:pt>
                <c:pt idx="11">
                  <c:v>0.66600000000000004</c:v>
                </c:pt>
              </c:numCache>
            </c:numRef>
          </c:val>
          <c:extLst>
            <c:ext xmlns:c15="http://schemas.microsoft.com/office/drawing/2012/chart" uri="{02D57815-91ED-43cb-92C2-25804820EDAC}">
              <c15:filteredCategoryTitle>
                <c15:cat>
                  <c:strRef>
                    <c:extLst>
                      <c:ext uri="{02D57815-91ED-43cb-92C2-25804820EDAC}">
                        <c15:formulaRef>
                          <c15:sqref>Sheet2!$A$1:$A$12</c15:sqref>
                        </c15:formulaRef>
                      </c:ext>
                    </c:extLst>
                    <c:strCache>
                      <c:ptCount val="12"/>
                      <c:pt idx="0">
                        <c:v>Mesa</c:v>
                      </c:pt>
                      <c:pt idx="1">
                        <c:v>Scottsdale</c:v>
                      </c:pt>
                      <c:pt idx="2">
                        <c:v>Gilbert</c:v>
                      </c:pt>
                      <c:pt idx="3">
                        <c:v>Surprise</c:v>
                      </c:pt>
                      <c:pt idx="4">
                        <c:v>Peoria</c:v>
                      </c:pt>
                      <c:pt idx="5">
                        <c:v>Avondale</c:v>
                      </c:pt>
                      <c:pt idx="6">
                        <c:v>Average</c:v>
                      </c:pt>
                      <c:pt idx="7">
                        <c:v>Chandler</c:v>
                      </c:pt>
                      <c:pt idx="8">
                        <c:v>Phoenix</c:v>
                      </c:pt>
                      <c:pt idx="9">
                        <c:v>Goodyear</c:v>
                      </c:pt>
                      <c:pt idx="10">
                        <c:v>Tempe</c:v>
                      </c:pt>
                      <c:pt idx="11">
                        <c:v>Glendale</c:v>
                      </c:pt>
                    </c:strCache>
                  </c:strRef>
                </c15:cat>
              </c15:filteredCategoryTitle>
            </c:ext>
          </c:extLst>
        </c:ser>
        <c:dLbls>
          <c:showLegendKey val="0"/>
          <c:showVal val="0"/>
          <c:showCatName val="0"/>
          <c:showSerName val="0"/>
          <c:showPercent val="0"/>
          <c:showBubbleSize val="0"/>
        </c:dLbls>
        <c:gapWidth val="0"/>
        <c:axId val="409168016"/>
        <c:axId val="409167232"/>
      </c:barChart>
      <c:catAx>
        <c:axId val="40916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09167232"/>
        <c:crosses val="autoZero"/>
        <c:auto val="1"/>
        <c:lblAlgn val="ctr"/>
        <c:lblOffset val="100"/>
        <c:noMultiLvlLbl val="0"/>
      </c:catAx>
      <c:valAx>
        <c:axId val="409167232"/>
        <c:scaling>
          <c:orientation val="minMax"/>
          <c:max val="0.4"/>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9168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1"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68</c:v>
                </c:pt>
                <c:pt idx="1">
                  <c:v>68</c:v>
                </c:pt>
                <c:pt idx="2">
                  <c:v>68</c:v>
                </c:pt>
                <c:pt idx="3">
                  <c:v>68</c:v>
                </c:pt>
                <c:pt idx="4">
                  <c:v>68</c:v>
                </c:pt>
                <c:pt idx="5">
                  <c:v>68</c:v>
                </c:pt>
                <c:pt idx="6">
                  <c:v>68</c:v>
                </c:pt>
                <c:pt idx="7">
                  <c:v>68</c:v>
                </c:pt>
                <c:pt idx="8">
                  <c:v>68</c:v>
                </c:pt>
                <c:pt idx="9">
                  <c:v>48</c:v>
                </c:pt>
              </c:numCache>
            </c:numRef>
          </c:val>
        </c:ser>
        <c:dLbls>
          <c:showLegendKey val="0"/>
          <c:showVal val="0"/>
          <c:showCatName val="0"/>
          <c:showSerName val="0"/>
          <c:showPercent val="0"/>
          <c:showBubbleSize val="0"/>
        </c:dLbls>
        <c:gapWidth val="25"/>
        <c:axId val="409166056"/>
        <c:axId val="409166448"/>
      </c:barChart>
      <c:catAx>
        <c:axId val="409166056"/>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09166448"/>
        <c:crosses val="autoZero"/>
        <c:auto val="1"/>
        <c:lblAlgn val="ctr"/>
        <c:lblOffset val="100"/>
        <c:noMultiLvlLbl val="0"/>
      </c:catAx>
      <c:valAx>
        <c:axId val="409166448"/>
        <c:scaling>
          <c:orientation val="minMax"/>
          <c:max val="100"/>
          <c:min val="0"/>
        </c:scaling>
        <c:delete val="1"/>
        <c:axPos val="l"/>
        <c:numFmt formatCode="General" sourceLinked="1"/>
        <c:majorTickMark val="out"/>
        <c:minorTickMark val="none"/>
        <c:tickLblPos val="nextTo"/>
        <c:crossAx val="409166056"/>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68</c:v>
                </c:pt>
                <c:pt idx="1">
                  <c:v>48</c:v>
                </c:pt>
                <c:pt idx="2">
                  <c:v>68</c:v>
                </c:pt>
                <c:pt idx="3">
                  <c:v>48</c:v>
                </c:pt>
                <c:pt idx="4">
                  <c:v>68</c:v>
                </c:pt>
                <c:pt idx="5">
                  <c:v>48</c:v>
                </c:pt>
                <c:pt idx="6">
                  <c:v>68</c:v>
                </c:pt>
                <c:pt idx="7">
                  <c:v>48</c:v>
                </c:pt>
                <c:pt idx="8">
                  <c:v>68</c:v>
                </c:pt>
                <c:pt idx="9">
                  <c:v>48</c:v>
                </c:pt>
              </c:numCache>
            </c:numRef>
          </c:val>
        </c:ser>
        <c:dLbls>
          <c:showLegendKey val="0"/>
          <c:showVal val="0"/>
          <c:showCatName val="0"/>
          <c:showSerName val="0"/>
          <c:showPercent val="0"/>
          <c:showBubbleSize val="0"/>
        </c:dLbls>
        <c:gapWidth val="25"/>
        <c:axId val="409169976"/>
        <c:axId val="409168408"/>
      </c:barChart>
      <c:catAx>
        <c:axId val="409169976"/>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09168408"/>
        <c:crosses val="autoZero"/>
        <c:auto val="1"/>
        <c:lblAlgn val="ctr"/>
        <c:lblOffset val="100"/>
        <c:noMultiLvlLbl val="0"/>
      </c:catAx>
      <c:valAx>
        <c:axId val="409168408"/>
        <c:scaling>
          <c:orientation val="minMax"/>
          <c:max val="100"/>
          <c:min val="0"/>
        </c:scaling>
        <c:delete val="1"/>
        <c:axPos val="l"/>
        <c:numFmt formatCode="General" sourceLinked="1"/>
        <c:majorTickMark val="out"/>
        <c:minorTickMark val="none"/>
        <c:tickLblPos val="nextTo"/>
        <c:crossAx val="409169976"/>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82</c:v>
                </c:pt>
                <c:pt idx="1">
                  <c:v>80</c:v>
                </c:pt>
                <c:pt idx="2">
                  <c:v>72</c:v>
                </c:pt>
                <c:pt idx="3">
                  <c:v>72</c:v>
                </c:pt>
                <c:pt idx="4">
                  <c:v>68</c:v>
                </c:pt>
                <c:pt idx="5">
                  <c:v>68</c:v>
                </c:pt>
                <c:pt idx="6">
                  <c:v>72</c:v>
                </c:pt>
                <c:pt idx="7">
                  <c:v>70</c:v>
                </c:pt>
                <c:pt idx="8">
                  <c:v>68</c:v>
                </c:pt>
                <c:pt idx="9">
                  <c:v>48</c:v>
                </c:pt>
              </c:numCache>
            </c:numRef>
          </c:val>
        </c:ser>
        <c:dLbls>
          <c:showLegendKey val="0"/>
          <c:showVal val="0"/>
          <c:showCatName val="0"/>
          <c:showSerName val="0"/>
          <c:showPercent val="0"/>
          <c:showBubbleSize val="0"/>
        </c:dLbls>
        <c:gapWidth val="25"/>
        <c:axId val="409171544"/>
        <c:axId val="409172328"/>
      </c:barChart>
      <c:catAx>
        <c:axId val="409171544"/>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09172328"/>
        <c:crosses val="autoZero"/>
        <c:auto val="1"/>
        <c:lblAlgn val="ctr"/>
        <c:lblOffset val="100"/>
        <c:noMultiLvlLbl val="0"/>
      </c:catAx>
      <c:valAx>
        <c:axId val="409172328"/>
        <c:scaling>
          <c:orientation val="minMax"/>
          <c:max val="100"/>
          <c:min val="0"/>
        </c:scaling>
        <c:delete val="1"/>
        <c:axPos val="l"/>
        <c:numFmt formatCode="General" sourceLinked="1"/>
        <c:majorTickMark val="out"/>
        <c:minorTickMark val="none"/>
        <c:tickLblPos val="nextTo"/>
        <c:crossAx val="409171544"/>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Rating</c:v>
                </c:pt>
              </c:strCache>
            </c:strRef>
          </c:tx>
          <c:spPr>
            <a:solidFill>
              <a:srgbClr val="00B0F0"/>
            </a:solidFill>
          </c:spPr>
          <c:invertIfNegative val="0"/>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48</c:v>
                </c:pt>
                <c:pt idx="1">
                  <c:v>64</c:v>
                </c:pt>
                <c:pt idx="2">
                  <c:v>65</c:v>
                </c:pt>
                <c:pt idx="3">
                  <c:v>68</c:v>
                </c:pt>
                <c:pt idx="4">
                  <c:v>69</c:v>
                </c:pt>
                <c:pt idx="5">
                  <c:v>71</c:v>
                </c:pt>
                <c:pt idx="6">
                  <c:v>72</c:v>
                </c:pt>
                <c:pt idx="7">
                  <c:v>68</c:v>
                </c:pt>
                <c:pt idx="8">
                  <c:v>64</c:v>
                </c:pt>
                <c:pt idx="9">
                  <c:v>60</c:v>
                </c:pt>
              </c:numCache>
            </c:numRef>
          </c:val>
        </c:ser>
        <c:dLbls>
          <c:showLegendKey val="0"/>
          <c:showVal val="0"/>
          <c:showCatName val="0"/>
          <c:showSerName val="0"/>
          <c:showPercent val="0"/>
          <c:showBubbleSize val="0"/>
        </c:dLbls>
        <c:gapWidth val="25"/>
        <c:axId val="409172720"/>
        <c:axId val="409171936"/>
      </c:barChart>
      <c:lineChart>
        <c:grouping val="standard"/>
        <c:varyColors val="0"/>
        <c:ser>
          <c:idx val="1"/>
          <c:order val="1"/>
          <c:tx>
            <c:strRef>
              <c:f>Sheet1!$C$1</c:f>
              <c:strCache>
                <c:ptCount val="1"/>
                <c:pt idx="0">
                  <c:v>Target or Standard</c:v>
                </c:pt>
              </c:strCache>
            </c:strRef>
          </c:tx>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Sheet1!$C$2:$C$11</c:f>
              <c:numCache>
                <c:formatCode>General</c:formatCode>
                <c:ptCount val="10"/>
                <c:pt idx="0">
                  <c:v>85</c:v>
                </c:pt>
                <c:pt idx="1">
                  <c:v>85</c:v>
                </c:pt>
                <c:pt idx="2">
                  <c:v>85</c:v>
                </c:pt>
                <c:pt idx="3">
                  <c:v>85</c:v>
                </c:pt>
                <c:pt idx="4">
                  <c:v>85</c:v>
                </c:pt>
                <c:pt idx="5">
                  <c:v>85</c:v>
                </c:pt>
                <c:pt idx="6">
                  <c:v>85</c:v>
                </c:pt>
                <c:pt idx="7">
                  <c:v>85</c:v>
                </c:pt>
                <c:pt idx="8">
                  <c:v>85</c:v>
                </c:pt>
                <c:pt idx="9">
                  <c:v>85</c:v>
                </c:pt>
              </c:numCache>
            </c:numRef>
          </c:val>
          <c:smooth val="0"/>
        </c:ser>
        <c:dLbls>
          <c:showLegendKey val="0"/>
          <c:showVal val="0"/>
          <c:showCatName val="0"/>
          <c:showSerName val="0"/>
          <c:showPercent val="0"/>
          <c:showBubbleSize val="0"/>
        </c:dLbls>
        <c:marker val="1"/>
        <c:smooth val="0"/>
        <c:axId val="409172720"/>
        <c:axId val="409171936"/>
      </c:lineChart>
      <c:catAx>
        <c:axId val="409172720"/>
        <c:scaling>
          <c:orientation val="minMax"/>
        </c:scaling>
        <c:delete val="0"/>
        <c:axPos val="b"/>
        <c:numFmt formatCode="General" sourceLinked="1"/>
        <c:majorTickMark val="out"/>
        <c:minorTickMark val="none"/>
        <c:tickLblPos val="nextTo"/>
        <c:spPr>
          <a:ln>
            <a:solidFill>
              <a:schemeClr val="bg1"/>
            </a:solidFill>
          </a:ln>
        </c:spPr>
        <c:txPr>
          <a:bodyPr/>
          <a:lstStyle/>
          <a:p>
            <a:pPr>
              <a:defRPr b="1"/>
            </a:pPr>
            <a:endParaRPr lang="en-US"/>
          </a:p>
        </c:txPr>
        <c:crossAx val="409171936"/>
        <c:crosses val="autoZero"/>
        <c:auto val="1"/>
        <c:lblAlgn val="ctr"/>
        <c:lblOffset val="100"/>
        <c:noMultiLvlLbl val="0"/>
      </c:catAx>
      <c:valAx>
        <c:axId val="409171936"/>
        <c:scaling>
          <c:orientation val="minMax"/>
          <c:max val="100"/>
          <c:min val="0"/>
        </c:scaling>
        <c:delete val="1"/>
        <c:axPos val="l"/>
        <c:numFmt formatCode="General" sourceLinked="1"/>
        <c:majorTickMark val="out"/>
        <c:minorTickMark val="none"/>
        <c:tickLblPos val="nextTo"/>
        <c:crossAx val="409172720"/>
        <c:crosses val="autoZero"/>
        <c:crossBetween val="between"/>
        <c:majorUnit val="10"/>
      </c:valAx>
      <c:spPr>
        <a:noFill/>
        <a:ln w="25400">
          <a:noFill/>
        </a:ln>
      </c:spPr>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B86DBA-CCC8-4845-8231-48E6E5D970BB}" type="doc">
      <dgm:prSet loTypeId="urn:microsoft.com/office/officeart/2005/8/layout/venn1" loCatId="relationship" qsTypeId="urn:microsoft.com/office/officeart/2005/8/quickstyle/simple1" qsCatId="simple" csTypeId="urn:microsoft.com/office/officeart/2005/8/colors/colorful1" csCatId="colorful" phldr="1"/>
      <dgm:spPr/>
    </dgm:pt>
    <dgm:pt modelId="{2EB3AE98-1A8A-41FC-B529-CE63332724CA}">
      <dgm:prSet phldrT="[Text]" custT="1"/>
      <dgm:spPr/>
      <dgm:t>
        <a:bodyPr/>
        <a:lstStyle/>
        <a:p>
          <a:r>
            <a:rPr lang="en-US" sz="2400" b="0" dirty="0" smtClean="0">
              <a:solidFill>
                <a:schemeClr val="bg1"/>
              </a:solidFill>
              <a:latin typeface="Tw Cen MT Condensed Extra Bold" panose="020B0803020202020204" pitchFamily="34" charset="0"/>
            </a:rPr>
            <a:t>Learning</a:t>
          </a:r>
          <a:br>
            <a:rPr lang="en-US" sz="2400" b="0" dirty="0" smtClean="0">
              <a:solidFill>
                <a:schemeClr val="bg1"/>
              </a:solidFill>
              <a:latin typeface="Tw Cen MT Condensed Extra Bold" panose="020B0803020202020204" pitchFamily="34" charset="0"/>
            </a:rPr>
          </a:br>
          <a:r>
            <a:rPr lang="en-US" sz="2400" b="0" dirty="0" smtClean="0">
              <a:solidFill>
                <a:schemeClr val="bg1"/>
              </a:solidFill>
              <a:latin typeface="Tw Cen MT Condensed Extra Bold" panose="020B0803020202020204" pitchFamily="34" charset="0"/>
            </a:rPr>
            <a:t>and Growth</a:t>
          </a:r>
          <a:endParaRPr lang="en-US" sz="2400" b="0" dirty="0">
            <a:solidFill>
              <a:schemeClr val="bg1"/>
            </a:solidFill>
            <a:latin typeface="Tw Cen MT Condensed Extra Bold" panose="020B0803020202020204" pitchFamily="34" charset="0"/>
          </a:endParaRPr>
        </a:p>
      </dgm:t>
    </dgm:pt>
    <dgm:pt modelId="{8DE33967-B1FB-425C-B282-F76C6036C328}" type="parTrans" cxnId="{6D3503E9-1A3F-466A-B8F7-229FA4723B23}">
      <dgm:prSet/>
      <dgm:spPr/>
      <dgm:t>
        <a:bodyPr/>
        <a:lstStyle/>
        <a:p>
          <a:endParaRPr lang="en-US"/>
        </a:p>
      </dgm:t>
    </dgm:pt>
    <dgm:pt modelId="{BBC20B5F-E024-4A12-AF84-7BC0081D79C6}" type="sibTrans" cxnId="{6D3503E9-1A3F-466A-B8F7-229FA4723B23}">
      <dgm:prSet/>
      <dgm:spPr/>
      <dgm:t>
        <a:bodyPr/>
        <a:lstStyle/>
        <a:p>
          <a:endParaRPr lang="en-US"/>
        </a:p>
      </dgm:t>
    </dgm:pt>
    <dgm:pt modelId="{72C2A1F8-9B9E-4B9B-9DB7-D9F70ABF5F3A}">
      <dgm:prSet phldrT="[Text]" custT="1"/>
      <dgm:spPr/>
      <dgm:t>
        <a:bodyPr/>
        <a:lstStyle/>
        <a:p>
          <a:endParaRPr lang="en-US" sz="3200" b="0" dirty="0">
            <a:solidFill>
              <a:schemeClr val="bg1"/>
            </a:solidFill>
            <a:latin typeface="Tw Cen MT Condensed Extra Bold" panose="020B0803020202020204" pitchFamily="34" charset="0"/>
          </a:endParaRPr>
        </a:p>
      </dgm:t>
    </dgm:pt>
    <dgm:pt modelId="{042F7661-408F-491C-913B-0478D63EDEDE}" type="parTrans" cxnId="{0BF45B7B-0D9F-4141-9887-027EE6F0579E}">
      <dgm:prSet/>
      <dgm:spPr/>
      <dgm:t>
        <a:bodyPr/>
        <a:lstStyle/>
        <a:p>
          <a:endParaRPr lang="en-US"/>
        </a:p>
      </dgm:t>
    </dgm:pt>
    <dgm:pt modelId="{2C9D1EBF-FD63-466D-B9A1-F7BD70C20B2F}" type="sibTrans" cxnId="{0BF45B7B-0D9F-4141-9887-027EE6F0579E}">
      <dgm:prSet/>
      <dgm:spPr/>
      <dgm:t>
        <a:bodyPr/>
        <a:lstStyle/>
        <a:p>
          <a:endParaRPr lang="en-US"/>
        </a:p>
      </dgm:t>
    </dgm:pt>
    <dgm:pt modelId="{E275EE6C-FD19-46DE-AF99-E6C900344EC9}">
      <dgm:prSet phldrT="[Text]" custT="1"/>
      <dgm:spPr/>
      <dgm:t>
        <a:bodyPr/>
        <a:lstStyle/>
        <a:p>
          <a:endParaRPr lang="en-US" sz="1800" b="0" dirty="0">
            <a:solidFill>
              <a:schemeClr val="bg1"/>
            </a:solidFill>
            <a:latin typeface="Tw Cen MT Condensed Extra Bold" panose="020B0803020202020204" pitchFamily="34" charset="0"/>
          </a:endParaRPr>
        </a:p>
      </dgm:t>
    </dgm:pt>
    <dgm:pt modelId="{D3E0D3F2-8CAE-432E-8AB1-1D156B3E7320}" type="parTrans" cxnId="{0F544BD3-ADA5-4088-B48E-BA29B520715F}">
      <dgm:prSet/>
      <dgm:spPr/>
      <dgm:t>
        <a:bodyPr/>
        <a:lstStyle/>
        <a:p>
          <a:endParaRPr lang="en-US"/>
        </a:p>
      </dgm:t>
    </dgm:pt>
    <dgm:pt modelId="{51BAF223-A76F-458C-A18D-DCA4F2718252}" type="sibTrans" cxnId="{0F544BD3-ADA5-4088-B48E-BA29B520715F}">
      <dgm:prSet/>
      <dgm:spPr/>
      <dgm:t>
        <a:bodyPr/>
        <a:lstStyle/>
        <a:p>
          <a:endParaRPr lang="en-US"/>
        </a:p>
      </dgm:t>
    </dgm:pt>
    <dgm:pt modelId="{9286E5AE-E438-4218-BE26-D1D25585E5B3}">
      <dgm:prSet custT="1"/>
      <dgm:spPr/>
      <dgm:t>
        <a:bodyPr/>
        <a:lstStyle/>
        <a:p>
          <a:r>
            <a:rPr lang="en-US" sz="2400" b="0" dirty="0" smtClean="0">
              <a:solidFill>
                <a:schemeClr val="bg1"/>
              </a:solidFill>
              <a:latin typeface="Tw Cen MT Condensed Extra Bold" panose="020B0803020202020204" pitchFamily="34" charset="0"/>
            </a:rPr>
            <a:t>Innovation </a:t>
          </a:r>
          <a:br>
            <a:rPr lang="en-US" sz="2400" b="0" dirty="0" smtClean="0">
              <a:solidFill>
                <a:schemeClr val="bg1"/>
              </a:solidFill>
              <a:latin typeface="Tw Cen MT Condensed Extra Bold" panose="020B0803020202020204" pitchFamily="34" charset="0"/>
            </a:rPr>
          </a:br>
          <a:r>
            <a:rPr lang="en-US" sz="2400" b="0" dirty="0" smtClean="0">
              <a:solidFill>
                <a:schemeClr val="bg1"/>
              </a:solidFill>
              <a:latin typeface="Tw Cen MT Condensed Extra Bold" panose="020B0803020202020204" pitchFamily="34" charset="0"/>
            </a:rPr>
            <a:t>and Improvement</a:t>
          </a:r>
          <a:endParaRPr lang="en-US" sz="2400" b="0" dirty="0">
            <a:solidFill>
              <a:schemeClr val="bg1"/>
            </a:solidFill>
            <a:latin typeface="Tw Cen MT Condensed Extra Bold" panose="020B0803020202020204" pitchFamily="34" charset="0"/>
          </a:endParaRPr>
        </a:p>
      </dgm:t>
    </dgm:pt>
    <dgm:pt modelId="{83B40E42-940B-4084-AA48-76BBE8EAFA69}" type="parTrans" cxnId="{3FD104FE-3166-4384-8BF4-B671FEE0D151}">
      <dgm:prSet/>
      <dgm:spPr/>
      <dgm:t>
        <a:bodyPr/>
        <a:lstStyle/>
        <a:p>
          <a:endParaRPr lang="en-US"/>
        </a:p>
      </dgm:t>
    </dgm:pt>
    <dgm:pt modelId="{94998B2C-FD8C-43CF-8478-C275CDF55A62}" type="sibTrans" cxnId="{3FD104FE-3166-4384-8BF4-B671FEE0D151}">
      <dgm:prSet/>
      <dgm:spPr/>
      <dgm:t>
        <a:bodyPr/>
        <a:lstStyle/>
        <a:p>
          <a:endParaRPr lang="en-US"/>
        </a:p>
      </dgm:t>
    </dgm:pt>
    <dgm:pt modelId="{60A2272F-4F34-44A9-AD34-17204BD5AE75}" type="pres">
      <dgm:prSet presAssocID="{E2B86DBA-CCC8-4845-8231-48E6E5D970BB}" presName="compositeShape" presStyleCnt="0">
        <dgm:presLayoutVars>
          <dgm:chMax val="7"/>
          <dgm:dir/>
          <dgm:resizeHandles val="exact"/>
        </dgm:presLayoutVars>
      </dgm:prSet>
      <dgm:spPr/>
    </dgm:pt>
    <dgm:pt modelId="{9A1D6578-9498-4914-A5B2-F3D1A4CD50C9}" type="pres">
      <dgm:prSet presAssocID="{2EB3AE98-1A8A-41FC-B529-CE63332724CA}" presName="circ1" presStyleLbl="vennNode1" presStyleIdx="0" presStyleCnt="4"/>
      <dgm:spPr/>
      <dgm:t>
        <a:bodyPr/>
        <a:lstStyle/>
        <a:p>
          <a:endParaRPr lang="en-US"/>
        </a:p>
      </dgm:t>
    </dgm:pt>
    <dgm:pt modelId="{A9A74356-DC6B-4D4B-A983-A6A3EAE6A6B7}" type="pres">
      <dgm:prSet presAssocID="{2EB3AE98-1A8A-41FC-B529-CE63332724CA}" presName="circ1Tx" presStyleLbl="revTx" presStyleIdx="0" presStyleCnt="0">
        <dgm:presLayoutVars>
          <dgm:chMax val="0"/>
          <dgm:chPref val="0"/>
          <dgm:bulletEnabled val="1"/>
        </dgm:presLayoutVars>
      </dgm:prSet>
      <dgm:spPr/>
      <dgm:t>
        <a:bodyPr/>
        <a:lstStyle/>
        <a:p>
          <a:endParaRPr lang="en-US"/>
        </a:p>
      </dgm:t>
    </dgm:pt>
    <dgm:pt modelId="{1960F1CD-C336-4848-9BE2-1D3F7639F360}" type="pres">
      <dgm:prSet presAssocID="{72C2A1F8-9B9E-4B9B-9DB7-D9F70ABF5F3A}" presName="circ2" presStyleLbl="vennNode1" presStyleIdx="1" presStyleCnt="4"/>
      <dgm:spPr/>
      <dgm:t>
        <a:bodyPr/>
        <a:lstStyle/>
        <a:p>
          <a:endParaRPr lang="en-US"/>
        </a:p>
      </dgm:t>
    </dgm:pt>
    <dgm:pt modelId="{E6E12580-BDEB-482B-B525-DE6DF967F6E4}" type="pres">
      <dgm:prSet presAssocID="{72C2A1F8-9B9E-4B9B-9DB7-D9F70ABF5F3A}" presName="circ2Tx" presStyleLbl="revTx" presStyleIdx="0" presStyleCnt="0">
        <dgm:presLayoutVars>
          <dgm:chMax val="0"/>
          <dgm:chPref val="0"/>
          <dgm:bulletEnabled val="1"/>
        </dgm:presLayoutVars>
      </dgm:prSet>
      <dgm:spPr/>
      <dgm:t>
        <a:bodyPr/>
        <a:lstStyle/>
        <a:p>
          <a:endParaRPr lang="en-US"/>
        </a:p>
      </dgm:t>
    </dgm:pt>
    <dgm:pt modelId="{05D58686-524E-4DC0-A66D-8A6051CBE97F}" type="pres">
      <dgm:prSet presAssocID="{9286E5AE-E438-4218-BE26-D1D25585E5B3}" presName="circ3" presStyleLbl="vennNode1" presStyleIdx="2" presStyleCnt="4"/>
      <dgm:spPr/>
      <dgm:t>
        <a:bodyPr/>
        <a:lstStyle/>
        <a:p>
          <a:endParaRPr lang="en-US"/>
        </a:p>
      </dgm:t>
    </dgm:pt>
    <dgm:pt modelId="{0908AB84-E0F0-4C33-A74E-C2B35919F247}" type="pres">
      <dgm:prSet presAssocID="{9286E5AE-E438-4218-BE26-D1D25585E5B3}" presName="circ3Tx" presStyleLbl="revTx" presStyleIdx="0" presStyleCnt="0">
        <dgm:presLayoutVars>
          <dgm:chMax val="0"/>
          <dgm:chPref val="0"/>
          <dgm:bulletEnabled val="1"/>
        </dgm:presLayoutVars>
      </dgm:prSet>
      <dgm:spPr/>
      <dgm:t>
        <a:bodyPr/>
        <a:lstStyle/>
        <a:p>
          <a:endParaRPr lang="en-US"/>
        </a:p>
      </dgm:t>
    </dgm:pt>
    <dgm:pt modelId="{CAA0D75A-7581-4315-BFCA-66228C389FA1}" type="pres">
      <dgm:prSet presAssocID="{E275EE6C-FD19-46DE-AF99-E6C900344EC9}" presName="circ4" presStyleLbl="vennNode1" presStyleIdx="3" presStyleCnt="4" custLinFactNeighborX="-792"/>
      <dgm:spPr/>
      <dgm:t>
        <a:bodyPr/>
        <a:lstStyle/>
        <a:p>
          <a:endParaRPr lang="en-US"/>
        </a:p>
      </dgm:t>
    </dgm:pt>
    <dgm:pt modelId="{10F5D97A-B734-4307-8351-92D9CDE3E5ED}" type="pres">
      <dgm:prSet presAssocID="{E275EE6C-FD19-46DE-AF99-E6C900344EC9}" presName="circ4Tx" presStyleLbl="revTx" presStyleIdx="0" presStyleCnt="0">
        <dgm:presLayoutVars>
          <dgm:chMax val="0"/>
          <dgm:chPref val="0"/>
          <dgm:bulletEnabled val="1"/>
        </dgm:presLayoutVars>
      </dgm:prSet>
      <dgm:spPr/>
      <dgm:t>
        <a:bodyPr/>
        <a:lstStyle/>
        <a:p>
          <a:endParaRPr lang="en-US"/>
        </a:p>
      </dgm:t>
    </dgm:pt>
  </dgm:ptLst>
  <dgm:cxnLst>
    <dgm:cxn modelId="{04705941-8C9A-4C9D-9C82-C6A5D51B3815}" type="presOf" srcId="{9286E5AE-E438-4218-BE26-D1D25585E5B3}" destId="{05D58686-524E-4DC0-A66D-8A6051CBE97F}" srcOrd="0" destOrd="0" presId="urn:microsoft.com/office/officeart/2005/8/layout/venn1"/>
    <dgm:cxn modelId="{115BC2CD-1A89-4212-B477-0B946FBFB776}" type="presOf" srcId="{72C2A1F8-9B9E-4B9B-9DB7-D9F70ABF5F3A}" destId="{E6E12580-BDEB-482B-B525-DE6DF967F6E4}" srcOrd="1" destOrd="0" presId="urn:microsoft.com/office/officeart/2005/8/layout/venn1"/>
    <dgm:cxn modelId="{40F141A1-FCCA-456A-84DD-54A6235FA5C0}" type="presOf" srcId="{E2B86DBA-CCC8-4845-8231-48E6E5D970BB}" destId="{60A2272F-4F34-44A9-AD34-17204BD5AE75}" srcOrd="0" destOrd="0" presId="urn:microsoft.com/office/officeart/2005/8/layout/venn1"/>
    <dgm:cxn modelId="{0BF45B7B-0D9F-4141-9887-027EE6F0579E}" srcId="{E2B86DBA-CCC8-4845-8231-48E6E5D970BB}" destId="{72C2A1F8-9B9E-4B9B-9DB7-D9F70ABF5F3A}" srcOrd="1" destOrd="0" parTransId="{042F7661-408F-491C-913B-0478D63EDEDE}" sibTransId="{2C9D1EBF-FD63-466D-B9A1-F7BD70C20B2F}"/>
    <dgm:cxn modelId="{0F544BD3-ADA5-4088-B48E-BA29B520715F}" srcId="{E2B86DBA-CCC8-4845-8231-48E6E5D970BB}" destId="{E275EE6C-FD19-46DE-AF99-E6C900344EC9}" srcOrd="3" destOrd="0" parTransId="{D3E0D3F2-8CAE-432E-8AB1-1D156B3E7320}" sibTransId="{51BAF223-A76F-458C-A18D-DCA4F2718252}"/>
    <dgm:cxn modelId="{3FD104FE-3166-4384-8BF4-B671FEE0D151}" srcId="{E2B86DBA-CCC8-4845-8231-48E6E5D970BB}" destId="{9286E5AE-E438-4218-BE26-D1D25585E5B3}" srcOrd="2" destOrd="0" parTransId="{83B40E42-940B-4084-AA48-76BBE8EAFA69}" sibTransId="{94998B2C-FD8C-43CF-8478-C275CDF55A62}"/>
    <dgm:cxn modelId="{8F6C0461-4E2C-48C7-84D4-64E1EF6C390B}" type="presOf" srcId="{72C2A1F8-9B9E-4B9B-9DB7-D9F70ABF5F3A}" destId="{1960F1CD-C336-4848-9BE2-1D3F7639F360}" srcOrd="0" destOrd="0" presId="urn:microsoft.com/office/officeart/2005/8/layout/venn1"/>
    <dgm:cxn modelId="{55453C76-FCD1-4DCC-B0D8-3A9C8D23B1AD}" type="presOf" srcId="{E275EE6C-FD19-46DE-AF99-E6C900344EC9}" destId="{CAA0D75A-7581-4315-BFCA-66228C389FA1}" srcOrd="0" destOrd="0" presId="urn:microsoft.com/office/officeart/2005/8/layout/venn1"/>
    <dgm:cxn modelId="{40A550DC-1A27-417D-A775-B9D6054584F6}" type="presOf" srcId="{2EB3AE98-1A8A-41FC-B529-CE63332724CA}" destId="{9A1D6578-9498-4914-A5B2-F3D1A4CD50C9}" srcOrd="0" destOrd="0" presId="urn:microsoft.com/office/officeart/2005/8/layout/venn1"/>
    <dgm:cxn modelId="{B38C7E55-8DFA-4EA8-A52C-0F41DDCDF8CF}" type="presOf" srcId="{9286E5AE-E438-4218-BE26-D1D25585E5B3}" destId="{0908AB84-E0F0-4C33-A74E-C2B35919F247}" srcOrd="1" destOrd="0" presId="urn:microsoft.com/office/officeart/2005/8/layout/venn1"/>
    <dgm:cxn modelId="{6D3503E9-1A3F-466A-B8F7-229FA4723B23}" srcId="{E2B86DBA-CCC8-4845-8231-48E6E5D970BB}" destId="{2EB3AE98-1A8A-41FC-B529-CE63332724CA}" srcOrd="0" destOrd="0" parTransId="{8DE33967-B1FB-425C-B282-F76C6036C328}" sibTransId="{BBC20B5F-E024-4A12-AF84-7BC0081D79C6}"/>
    <dgm:cxn modelId="{141FE033-96CE-47DB-9191-9146B2429977}" type="presOf" srcId="{2EB3AE98-1A8A-41FC-B529-CE63332724CA}" destId="{A9A74356-DC6B-4D4B-A983-A6A3EAE6A6B7}" srcOrd="1" destOrd="0" presId="urn:microsoft.com/office/officeart/2005/8/layout/venn1"/>
    <dgm:cxn modelId="{2AA5AC3D-F4F3-4A96-9989-B75C6CD9E4C4}" type="presOf" srcId="{E275EE6C-FD19-46DE-AF99-E6C900344EC9}" destId="{10F5D97A-B734-4307-8351-92D9CDE3E5ED}" srcOrd="1" destOrd="0" presId="urn:microsoft.com/office/officeart/2005/8/layout/venn1"/>
    <dgm:cxn modelId="{4DD8CAB9-FEF4-43EF-8813-B4EFCCBE38A2}" type="presParOf" srcId="{60A2272F-4F34-44A9-AD34-17204BD5AE75}" destId="{9A1D6578-9498-4914-A5B2-F3D1A4CD50C9}" srcOrd="0" destOrd="0" presId="urn:microsoft.com/office/officeart/2005/8/layout/venn1"/>
    <dgm:cxn modelId="{E9D5CA29-ABB3-472F-8601-709716E3CE6E}" type="presParOf" srcId="{60A2272F-4F34-44A9-AD34-17204BD5AE75}" destId="{A9A74356-DC6B-4D4B-A983-A6A3EAE6A6B7}" srcOrd="1" destOrd="0" presId="urn:microsoft.com/office/officeart/2005/8/layout/venn1"/>
    <dgm:cxn modelId="{292DA63D-EE2E-489B-A23D-C900B9B0B785}" type="presParOf" srcId="{60A2272F-4F34-44A9-AD34-17204BD5AE75}" destId="{1960F1CD-C336-4848-9BE2-1D3F7639F360}" srcOrd="2" destOrd="0" presId="urn:microsoft.com/office/officeart/2005/8/layout/venn1"/>
    <dgm:cxn modelId="{489E2CA3-B740-48D4-85CE-9D6F3698AB83}" type="presParOf" srcId="{60A2272F-4F34-44A9-AD34-17204BD5AE75}" destId="{E6E12580-BDEB-482B-B525-DE6DF967F6E4}" srcOrd="3" destOrd="0" presId="urn:microsoft.com/office/officeart/2005/8/layout/venn1"/>
    <dgm:cxn modelId="{E8518CED-C835-4BDB-B6AC-CC2B7A34D099}" type="presParOf" srcId="{60A2272F-4F34-44A9-AD34-17204BD5AE75}" destId="{05D58686-524E-4DC0-A66D-8A6051CBE97F}" srcOrd="4" destOrd="0" presId="urn:microsoft.com/office/officeart/2005/8/layout/venn1"/>
    <dgm:cxn modelId="{F16CAE95-D1A9-4046-B871-6164818A728A}" type="presParOf" srcId="{60A2272F-4F34-44A9-AD34-17204BD5AE75}" destId="{0908AB84-E0F0-4C33-A74E-C2B35919F247}" srcOrd="5" destOrd="0" presId="urn:microsoft.com/office/officeart/2005/8/layout/venn1"/>
    <dgm:cxn modelId="{BD44EBA4-7718-48CF-93F3-E3D59CD2F0A4}" type="presParOf" srcId="{60A2272F-4F34-44A9-AD34-17204BD5AE75}" destId="{CAA0D75A-7581-4315-BFCA-66228C389FA1}" srcOrd="6" destOrd="0" presId="urn:microsoft.com/office/officeart/2005/8/layout/venn1"/>
    <dgm:cxn modelId="{C59364FF-4574-439C-BE61-1DF8B41A379F}" type="presParOf" srcId="{60A2272F-4F34-44A9-AD34-17204BD5AE75}" destId="{10F5D97A-B734-4307-8351-92D9CDE3E5E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81EAF9-B16F-499F-97AA-C75FBBA4D243}" type="doc">
      <dgm:prSet loTypeId="urn:microsoft.com/office/officeart/2009/3/layout/IncreasingArrowsProcess" loCatId="process" qsTypeId="urn:microsoft.com/office/officeart/2005/8/quickstyle/simple4" qsCatId="simple" csTypeId="urn:microsoft.com/office/officeart/2005/8/colors/colorful5" csCatId="colorful" phldr="1"/>
      <dgm:spPr/>
      <dgm:t>
        <a:bodyPr/>
        <a:lstStyle/>
        <a:p>
          <a:endParaRPr lang="en-US"/>
        </a:p>
      </dgm:t>
    </dgm:pt>
    <dgm:pt modelId="{B314A08C-CFFF-40D2-9978-64C5DDC22D4C}">
      <dgm:prSet phldrT="[Text]" custT="1"/>
      <dgm:spPr/>
      <dgm:t>
        <a:bodyPr/>
        <a:lstStyle/>
        <a:p>
          <a:r>
            <a:rPr lang="en-US" sz="2800" b="0" dirty="0" smtClean="0">
              <a:latin typeface="+mj-lt"/>
            </a:rPr>
            <a:t>INITIATE </a:t>
          </a:r>
          <a:endParaRPr lang="en-US" sz="2800" b="0" dirty="0">
            <a:latin typeface="+mj-lt"/>
          </a:endParaRPr>
        </a:p>
      </dgm:t>
    </dgm:pt>
    <dgm:pt modelId="{1250738A-56E2-41A7-9E65-C1EA057151F2}" type="parTrans" cxnId="{E3BB8CD6-51AD-4C81-8195-AA514C9B13E3}">
      <dgm:prSet/>
      <dgm:spPr/>
      <dgm:t>
        <a:bodyPr/>
        <a:lstStyle/>
        <a:p>
          <a:endParaRPr lang="en-US"/>
        </a:p>
      </dgm:t>
    </dgm:pt>
    <dgm:pt modelId="{6AE3131B-1926-4EAD-BE71-96C64A60EF70}" type="sibTrans" cxnId="{E3BB8CD6-51AD-4C81-8195-AA514C9B13E3}">
      <dgm:prSet/>
      <dgm:spPr/>
      <dgm:t>
        <a:bodyPr/>
        <a:lstStyle/>
        <a:p>
          <a:endParaRPr lang="en-US"/>
        </a:p>
      </dgm:t>
    </dgm:pt>
    <dgm:pt modelId="{DEA0776E-23C6-4B02-BE2D-8C5C6D95F742}">
      <dgm:prSet phldrT="[Text]" custT="1"/>
      <dgm:spPr/>
      <dgm:t>
        <a:bodyPr/>
        <a:lstStyle/>
        <a:p>
          <a:r>
            <a:rPr lang="en-US" sz="2000" dirty="0" smtClean="0">
              <a:solidFill>
                <a:srgbClr val="000000"/>
              </a:solidFill>
            </a:rPr>
            <a:t>Participants first seeing the data and attempting to understand and to identify signals</a:t>
          </a:r>
          <a:endParaRPr lang="en-US" sz="2000" dirty="0">
            <a:solidFill>
              <a:srgbClr val="000000"/>
            </a:solidFill>
          </a:endParaRPr>
        </a:p>
      </dgm:t>
    </dgm:pt>
    <dgm:pt modelId="{59FAD80A-FD63-43DD-A6F0-E9040C7DC937}" type="parTrans" cxnId="{C8E49455-ED83-47B1-A30E-C34656041356}">
      <dgm:prSet/>
      <dgm:spPr/>
      <dgm:t>
        <a:bodyPr/>
        <a:lstStyle/>
        <a:p>
          <a:endParaRPr lang="en-US"/>
        </a:p>
      </dgm:t>
    </dgm:pt>
    <dgm:pt modelId="{6BFDB1FE-F33E-47E6-A291-BF6C9CBBC33E}" type="sibTrans" cxnId="{C8E49455-ED83-47B1-A30E-C34656041356}">
      <dgm:prSet/>
      <dgm:spPr/>
      <dgm:t>
        <a:bodyPr/>
        <a:lstStyle/>
        <a:p>
          <a:endParaRPr lang="en-US"/>
        </a:p>
      </dgm:t>
    </dgm:pt>
    <dgm:pt modelId="{CA24B2A8-05F6-45E8-A725-F097CA0B1C10}">
      <dgm:prSet phldrT="[Text]" custT="1"/>
      <dgm:spPr/>
      <dgm:t>
        <a:bodyPr/>
        <a:lstStyle/>
        <a:p>
          <a:r>
            <a:rPr lang="en-US" sz="2800" b="0" dirty="0" smtClean="0">
              <a:latin typeface="+mj-lt"/>
            </a:rPr>
            <a:t>INTEGRATE</a:t>
          </a:r>
          <a:endParaRPr lang="en-US" sz="2800" b="0" dirty="0">
            <a:latin typeface="+mj-lt"/>
          </a:endParaRPr>
        </a:p>
      </dgm:t>
    </dgm:pt>
    <dgm:pt modelId="{D79D03A5-4B8C-4A7B-9B21-09F5E7D7035D}" type="parTrans" cxnId="{D4C0E31F-7B26-44E4-A37B-80E8BE4490DA}">
      <dgm:prSet/>
      <dgm:spPr/>
      <dgm:t>
        <a:bodyPr/>
        <a:lstStyle/>
        <a:p>
          <a:endParaRPr lang="en-US"/>
        </a:p>
      </dgm:t>
    </dgm:pt>
    <dgm:pt modelId="{BB3BF8FF-9D50-4A9C-9F5D-5416CC2776A6}" type="sibTrans" cxnId="{D4C0E31F-7B26-44E4-A37B-80E8BE4490DA}">
      <dgm:prSet/>
      <dgm:spPr/>
      <dgm:t>
        <a:bodyPr/>
        <a:lstStyle/>
        <a:p>
          <a:endParaRPr lang="en-US"/>
        </a:p>
      </dgm:t>
    </dgm:pt>
    <dgm:pt modelId="{1BC3A2A3-EBD0-4150-8200-C77D3C6D1FAD}">
      <dgm:prSet phldrT="[Text]" custT="1"/>
      <dgm:spPr/>
      <dgm:t>
        <a:bodyPr/>
        <a:lstStyle/>
        <a:p>
          <a:r>
            <a:rPr lang="en-US" sz="2000" dirty="0" smtClean="0">
              <a:solidFill>
                <a:srgbClr val="000000"/>
              </a:solidFill>
            </a:rPr>
            <a:t>Sharing interpretations of the data with each other</a:t>
          </a:r>
          <a:endParaRPr lang="en-US" sz="2000" dirty="0">
            <a:solidFill>
              <a:srgbClr val="000000"/>
            </a:solidFill>
          </a:endParaRPr>
        </a:p>
      </dgm:t>
    </dgm:pt>
    <dgm:pt modelId="{427886A5-4DD5-431E-A0CA-F70C89F5349D}" type="parTrans" cxnId="{39CC2A7F-4A9D-4F82-8DA0-912A51B33061}">
      <dgm:prSet/>
      <dgm:spPr/>
      <dgm:t>
        <a:bodyPr/>
        <a:lstStyle/>
        <a:p>
          <a:endParaRPr lang="en-US"/>
        </a:p>
      </dgm:t>
    </dgm:pt>
    <dgm:pt modelId="{08A49BA4-53F4-465E-9882-A56A796AD2A2}" type="sibTrans" cxnId="{39CC2A7F-4A9D-4F82-8DA0-912A51B33061}">
      <dgm:prSet/>
      <dgm:spPr/>
      <dgm:t>
        <a:bodyPr/>
        <a:lstStyle/>
        <a:p>
          <a:endParaRPr lang="en-US"/>
        </a:p>
      </dgm:t>
    </dgm:pt>
    <dgm:pt modelId="{D9C5858D-3DA0-4531-BBC6-D4C72D7AABE4}">
      <dgm:prSet phldrT="[Text]" custT="1"/>
      <dgm:spPr/>
      <dgm:t>
        <a:bodyPr/>
        <a:lstStyle/>
        <a:p>
          <a:r>
            <a:rPr lang="en-US" sz="2800" b="0" dirty="0" smtClean="0">
              <a:latin typeface="+mj-lt"/>
            </a:rPr>
            <a:t>SEARCH</a:t>
          </a:r>
          <a:endParaRPr lang="en-US" sz="2800" b="0" dirty="0">
            <a:latin typeface="+mj-lt"/>
          </a:endParaRPr>
        </a:p>
      </dgm:t>
    </dgm:pt>
    <dgm:pt modelId="{8D5CEAB9-CDE1-4B96-8C71-AEAE7773F342}" type="parTrans" cxnId="{5CC98C07-582F-41DF-A68F-D18E2F642C11}">
      <dgm:prSet/>
      <dgm:spPr/>
      <dgm:t>
        <a:bodyPr/>
        <a:lstStyle/>
        <a:p>
          <a:endParaRPr lang="en-US"/>
        </a:p>
      </dgm:t>
    </dgm:pt>
    <dgm:pt modelId="{9B39BF9A-6F9B-4369-8D82-96F01C5BB90B}" type="sibTrans" cxnId="{5CC98C07-582F-41DF-A68F-D18E2F642C11}">
      <dgm:prSet/>
      <dgm:spPr/>
      <dgm:t>
        <a:bodyPr/>
        <a:lstStyle/>
        <a:p>
          <a:endParaRPr lang="en-US"/>
        </a:p>
      </dgm:t>
    </dgm:pt>
    <dgm:pt modelId="{51C2E123-5FAB-459B-BD79-D47D742BD6AB}">
      <dgm:prSet phldrT="[Text]" custT="1"/>
      <dgm:spPr/>
      <dgm:t>
        <a:bodyPr/>
        <a:lstStyle/>
        <a:p>
          <a:r>
            <a:rPr lang="en-US" sz="2000" dirty="0" smtClean="0">
              <a:solidFill>
                <a:srgbClr val="000000"/>
              </a:solidFill>
            </a:rPr>
            <a:t>Additional information and data gathering (if necessary) to find causes</a:t>
          </a:r>
          <a:endParaRPr lang="en-US" sz="2000" dirty="0">
            <a:solidFill>
              <a:srgbClr val="000000"/>
            </a:solidFill>
          </a:endParaRPr>
        </a:p>
      </dgm:t>
    </dgm:pt>
    <dgm:pt modelId="{CFD87089-A369-4D6B-B5B3-F17622773909}" type="parTrans" cxnId="{D6D48969-20BA-45DD-BBF0-C3654D96E2AE}">
      <dgm:prSet/>
      <dgm:spPr/>
      <dgm:t>
        <a:bodyPr/>
        <a:lstStyle/>
        <a:p>
          <a:endParaRPr lang="en-US"/>
        </a:p>
      </dgm:t>
    </dgm:pt>
    <dgm:pt modelId="{87B32E32-5C3C-4A6D-A803-23BF863B8ECC}" type="sibTrans" cxnId="{D6D48969-20BA-45DD-BBF0-C3654D96E2AE}">
      <dgm:prSet/>
      <dgm:spPr/>
      <dgm:t>
        <a:bodyPr/>
        <a:lstStyle/>
        <a:p>
          <a:endParaRPr lang="en-US"/>
        </a:p>
      </dgm:t>
    </dgm:pt>
    <dgm:pt modelId="{19E66847-B032-441F-8635-7D405F8B7647}">
      <dgm:prSet phldrT="[Text]" custT="1"/>
      <dgm:spPr/>
      <dgm:t>
        <a:bodyPr/>
        <a:lstStyle/>
        <a:p>
          <a:r>
            <a:rPr lang="en-US" sz="2800" b="0" dirty="0" smtClean="0">
              <a:latin typeface="+mj-lt"/>
            </a:rPr>
            <a:t>DECIDE</a:t>
          </a:r>
          <a:endParaRPr lang="en-US" sz="2800" b="0" dirty="0">
            <a:latin typeface="+mj-lt"/>
          </a:endParaRPr>
        </a:p>
      </dgm:t>
    </dgm:pt>
    <dgm:pt modelId="{CB6C34BE-AB0B-403D-9C7C-C4C98C4B7CBF}" type="parTrans" cxnId="{7AF7ADE5-DF4B-4E88-A08E-08419B339EEA}">
      <dgm:prSet/>
      <dgm:spPr/>
      <dgm:t>
        <a:bodyPr/>
        <a:lstStyle/>
        <a:p>
          <a:endParaRPr lang="en-US"/>
        </a:p>
      </dgm:t>
    </dgm:pt>
    <dgm:pt modelId="{27EF6CFE-6330-4CFD-B454-81D6937B8898}" type="sibTrans" cxnId="{7AF7ADE5-DF4B-4E88-A08E-08419B339EEA}">
      <dgm:prSet/>
      <dgm:spPr/>
      <dgm:t>
        <a:bodyPr/>
        <a:lstStyle/>
        <a:p>
          <a:endParaRPr lang="en-US"/>
        </a:p>
      </dgm:t>
    </dgm:pt>
    <dgm:pt modelId="{CBCD78FF-08C7-4AB2-9EFC-D24B33F9B587}">
      <dgm:prSet phldrT="[Text]" custT="1"/>
      <dgm:spPr/>
      <dgm:t>
        <a:bodyPr/>
        <a:lstStyle/>
        <a:p>
          <a:r>
            <a:rPr lang="en-US" sz="2000" dirty="0" smtClean="0">
              <a:solidFill>
                <a:srgbClr val="000000"/>
              </a:solidFill>
            </a:rPr>
            <a:t>Identify solutions and determine activities to put the chosen solution into practice</a:t>
          </a:r>
          <a:endParaRPr lang="en-US" sz="2000" dirty="0">
            <a:solidFill>
              <a:srgbClr val="000000"/>
            </a:solidFill>
          </a:endParaRPr>
        </a:p>
      </dgm:t>
    </dgm:pt>
    <dgm:pt modelId="{1E52CDD2-5B2B-4F58-BDCD-1448ACC88BE6}" type="parTrans" cxnId="{0DD57B63-F9F3-4819-8787-EDCD810F66AD}">
      <dgm:prSet/>
      <dgm:spPr/>
      <dgm:t>
        <a:bodyPr/>
        <a:lstStyle/>
        <a:p>
          <a:endParaRPr lang="en-US"/>
        </a:p>
      </dgm:t>
    </dgm:pt>
    <dgm:pt modelId="{61180C3C-74B0-4280-AAC5-AC5139454AD5}" type="sibTrans" cxnId="{0DD57B63-F9F3-4819-8787-EDCD810F66AD}">
      <dgm:prSet/>
      <dgm:spPr/>
      <dgm:t>
        <a:bodyPr/>
        <a:lstStyle/>
        <a:p>
          <a:endParaRPr lang="en-US"/>
        </a:p>
      </dgm:t>
    </dgm:pt>
    <dgm:pt modelId="{9BBEA547-780B-4571-A828-BE5B51785CA8}" type="pres">
      <dgm:prSet presAssocID="{D481EAF9-B16F-499F-97AA-C75FBBA4D243}" presName="Name0" presStyleCnt="0">
        <dgm:presLayoutVars>
          <dgm:chMax val="5"/>
          <dgm:chPref val="5"/>
          <dgm:dir/>
          <dgm:animLvl val="lvl"/>
        </dgm:presLayoutVars>
      </dgm:prSet>
      <dgm:spPr/>
      <dgm:t>
        <a:bodyPr/>
        <a:lstStyle/>
        <a:p>
          <a:endParaRPr lang="en-US"/>
        </a:p>
      </dgm:t>
    </dgm:pt>
    <dgm:pt modelId="{4838B7A9-6763-45E0-8A9A-1AB1C8E9F5E8}" type="pres">
      <dgm:prSet presAssocID="{B314A08C-CFFF-40D2-9978-64C5DDC22D4C}" presName="parentText1" presStyleLbl="node1" presStyleIdx="0" presStyleCnt="4">
        <dgm:presLayoutVars>
          <dgm:chMax/>
          <dgm:chPref val="3"/>
          <dgm:bulletEnabled val="1"/>
        </dgm:presLayoutVars>
      </dgm:prSet>
      <dgm:spPr/>
      <dgm:t>
        <a:bodyPr/>
        <a:lstStyle/>
        <a:p>
          <a:endParaRPr lang="en-US"/>
        </a:p>
      </dgm:t>
    </dgm:pt>
    <dgm:pt modelId="{6D2E0FC3-3F2E-4F64-9001-5535E16CE9B1}" type="pres">
      <dgm:prSet presAssocID="{B314A08C-CFFF-40D2-9978-64C5DDC22D4C}" presName="childText1" presStyleLbl="solidAlignAcc1" presStyleIdx="0" presStyleCnt="4">
        <dgm:presLayoutVars>
          <dgm:chMax val="0"/>
          <dgm:chPref val="0"/>
          <dgm:bulletEnabled val="1"/>
        </dgm:presLayoutVars>
      </dgm:prSet>
      <dgm:spPr/>
      <dgm:t>
        <a:bodyPr/>
        <a:lstStyle/>
        <a:p>
          <a:endParaRPr lang="en-US"/>
        </a:p>
      </dgm:t>
    </dgm:pt>
    <dgm:pt modelId="{3C05A0A6-8B01-4015-B68E-8D48B9567005}" type="pres">
      <dgm:prSet presAssocID="{CA24B2A8-05F6-45E8-A725-F097CA0B1C10}" presName="parentText2" presStyleLbl="node1" presStyleIdx="1" presStyleCnt="4">
        <dgm:presLayoutVars>
          <dgm:chMax/>
          <dgm:chPref val="3"/>
          <dgm:bulletEnabled val="1"/>
        </dgm:presLayoutVars>
      </dgm:prSet>
      <dgm:spPr/>
      <dgm:t>
        <a:bodyPr/>
        <a:lstStyle/>
        <a:p>
          <a:endParaRPr lang="en-US"/>
        </a:p>
      </dgm:t>
    </dgm:pt>
    <dgm:pt modelId="{B4AC013E-B08B-434E-BF56-1F2B494B38B5}" type="pres">
      <dgm:prSet presAssocID="{CA24B2A8-05F6-45E8-A725-F097CA0B1C10}" presName="childText2" presStyleLbl="solidAlignAcc1" presStyleIdx="1" presStyleCnt="4">
        <dgm:presLayoutVars>
          <dgm:chMax val="0"/>
          <dgm:chPref val="0"/>
          <dgm:bulletEnabled val="1"/>
        </dgm:presLayoutVars>
      </dgm:prSet>
      <dgm:spPr/>
      <dgm:t>
        <a:bodyPr/>
        <a:lstStyle/>
        <a:p>
          <a:endParaRPr lang="en-US"/>
        </a:p>
      </dgm:t>
    </dgm:pt>
    <dgm:pt modelId="{2B6CDEFE-7B88-404B-8D42-72741C801629}" type="pres">
      <dgm:prSet presAssocID="{D9C5858D-3DA0-4531-BBC6-D4C72D7AABE4}" presName="parentText3" presStyleLbl="node1" presStyleIdx="2" presStyleCnt="4">
        <dgm:presLayoutVars>
          <dgm:chMax/>
          <dgm:chPref val="3"/>
          <dgm:bulletEnabled val="1"/>
        </dgm:presLayoutVars>
      </dgm:prSet>
      <dgm:spPr/>
      <dgm:t>
        <a:bodyPr/>
        <a:lstStyle/>
        <a:p>
          <a:endParaRPr lang="en-US"/>
        </a:p>
      </dgm:t>
    </dgm:pt>
    <dgm:pt modelId="{3D9D93C5-7E9E-4ED1-8861-F8918E428E07}" type="pres">
      <dgm:prSet presAssocID="{D9C5858D-3DA0-4531-BBC6-D4C72D7AABE4}" presName="childText3" presStyleLbl="solidAlignAcc1" presStyleIdx="2" presStyleCnt="4">
        <dgm:presLayoutVars>
          <dgm:chMax val="0"/>
          <dgm:chPref val="0"/>
          <dgm:bulletEnabled val="1"/>
        </dgm:presLayoutVars>
      </dgm:prSet>
      <dgm:spPr/>
      <dgm:t>
        <a:bodyPr/>
        <a:lstStyle/>
        <a:p>
          <a:endParaRPr lang="en-US"/>
        </a:p>
      </dgm:t>
    </dgm:pt>
    <dgm:pt modelId="{41EC2771-8F18-497A-8471-31F3029CF423}" type="pres">
      <dgm:prSet presAssocID="{19E66847-B032-441F-8635-7D405F8B7647}" presName="parentText4" presStyleLbl="node1" presStyleIdx="3" presStyleCnt="4">
        <dgm:presLayoutVars>
          <dgm:chMax/>
          <dgm:chPref val="3"/>
          <dgm:bulletEnabled val="1"/>
        </dgm:presLayoutVars>
      </dgm:prSet>
      <dgm:spPr/>
      <dgm:t>
        <a:bodyPr/>
        <a:lstStyle/>
        <a:p>
          <a:endParaRPr lang="en-US"/>
        </a:p>
      </dgm:t>
    </dgm:pt>
    <dgm:pt modelId="{37F29D5E-49E0-492D-8E17-182119CE2C7F}" type="pres">
      <dgm:prSet presAssocID="{19E66847-B032-441F-8635-7D405F8B7647}" presName="childText4" presStyleLbl="solidAlignAcc1" presStyleIdx="3" presStyleCnt="4">
        <dgm:presLayoutVars>
          <dgm:chMax val="0"/>
          <dgm:chPref val="0"/>
          <dgm:bulletEnabled val="1"/>
        </dgm:presLayoutVars>
      </dgm:prSet>
      <dgm:spPr/>
      <dgm:t>
        <a:bodyPr/>
        <a:lstStyle/>
        <a:p>
          <a:endParaRPr lang="en-US"/>
        </a:p>
      </dgm:t>
    </dgm:pt>
  </dgm:ptLst>
  <dgm:cxnLst>
    <dgm:cxn modelId="{C8E49455-ED83-47B1-A30E-C34656041356}" srcId="{B314A08C-CFFF-40D2-9978-64C5DDC22D4C}" destId="{DEA0776E-23C6-4B02-BE2D-8C5C6D95F742}" srcOrd="0" destOrd="0" parTransId="{59FAD80A-FD63-43DD-A6F0-E9040C7DC937}" sibTransId="{6BFDB1FE-F33E-47E6-A291-BF6C9CBBC33E}"/>
    <dgm:cxn modelId="{B11D9997-BF73-4ABE-98E8-17EB96DF2A77}" type="presOf" srcId="{51C2E123-5FAB-459B-BD79-D47D742BD6AB}" destId="{3D9D93C5-7E9E-4ED1-8861-F8918E428E07}" srcOrd="0" destOrd="0" presId="urn:microsoft.com/office/officeart/2009/3/layout/IncreasingArrowsProcess"/>
    <dgm:cxn modelId="{5CC98C07-582F-41DF-A68F-D18E2F642C11}" srcId="{D481EAF9-B16F-499F-97AA-C75FBBA4D243}" destId="{D9C5858D-3DA0-4531-BBC6-D4C72D7AABE4}" srcOrd="2" destOrd="0" parTransId="{8D5CEAB9-CDE1-4B96-8C71-AEAE7773F342}" sibTransId="{9B39BF9A-6F9B-4369-8D82-96F01C5BB90B}"/>
    <dgm:cxn modelId="{D7449479-6381-4C69-B20B-40D316F7A674}" type="presOf" srcId="{CBCD78FF-08C7-4AB2-9EFC-D24B33F9B587}" destId="{37F29D5E-49E0-492D-8E17-182119CE2C7F}" srcOrd="0" destOrd="0" presId="urn:microsoft.com/office/officeart/2009/3/layout/IncreasingArrowsProcess"/>
    <dgm:cxn modelId="{D958E1AB-7648-480B-A42A-964D24A00B8E}" type="presOf" srcId="{D9C5858D-3DA0-4531-BBC6-D4C72D7AABE4}" destId="{2B6CDEFE-7B88-404B-8D42-72741C801629}" srcOrd="0" destOrd="0" presId="urn:microsoft.com/office/officeart/2009/3/layout/IncreasingArrowsProcess"/>
    <dgm:cxn modelId="{CA6AE724-D089-4EA7-A680-B9B568B59366}" type="presOf" srcId="{1BC3A2A3-EBD0-4150-8200-C77D3C6D1FAD}" destId="{B4AC013E-B08B-434E-BF56-1F2B494B38B5}" srcOrd="0" destOrd="0" presId="urn:microsoft.com/office/officeart/2009/3/layout/IncreasingArrowsProcess"/>
    <dgm:cxn modelId="{39CC2A7F-4A9D-4F82-8DA0-912A51B33061}" srcId="{CA24B2A8-05F6-45E8-A725-F097CA0B1C10}" destId="{1BC3A2A3-EBD0-4150-8200-C77D3C6D1FAD}" srcOrd="0" destOrd="0" parTransId="{427886A5-4DD5-431E-A0CA-F70C89F5349D}" sibTransId="{08A49BA4-53F4-465E-9882-A56A796AD2A2}"/>
    <dgm:cxn modelId="{1EBA834E-7FDD-4D95-8CF8-B5DE1626E357}" type="presOf" srcId="{B314A08C-CFFF-40D2-9978-64C5DDC22D4C}" destId="{4838B7A9-6763-45E0-8A9A-1AB1C8E9F5E8}" srcOrd="0" destOrd="0" presId="urn:microsoft.com/office/officeart/2009/3/layout/IncreasingArrowsProcess"/>
    <dgm:cxn modelId="{9E056B65-2D8B-462A-A091-6E285D9A1082}" type="presOf" srcId="{D481EAF9-B16F-499F-97AA-C75FBBA4D243}" destId="{9BBEA547-780B-4571-A828-BE5B51785CA8}" srcOrd="0" destOrd="0" presId="urn:microsoft.com/office/officeart/2009/3/layout/IncreasingArrowsProcess"/>
    <dgm:cxn modelId="{7AF7ADE5-DF4B-4E88-A08E-08419B339EEA}" srcId="{D481EAF9-B16F-499F-97AA-C75FBBA4D243}" destId="{19E66847-B032-441F-8635-7D405F8B7647}" srcOrd="3" destOrd="0" parTransId="{CB6C34BE-AB0B-403D-9C7C-C4C98C4B7CBF}" sibTransId="{27EF6CFE-6330-4CFD-B454-81D6937B8898}"/>
    <dgm:cxn modelId="{EB8E621B-9B88-4C2A-8114-CFD7BAB4B14F}" type="presOf" srcId="{19E66847-B032-441F-8635-7D405F8B7647}" destId="{41EC2771-8F18-497A-8471-31F3029CF423}" srcOrd="0" destOrd="0" presId="urn:microsoft.com/office/officeart/2009/3/layout/IncreasingArrowsProcess"/>
    <dgm:cxn modelId="{D4C0E31F-7B26-44E4-A37B-80E8BE4490DA}" srcId="{D481EAF9-B16F-499F-97AA-C75FBBA4D243}" destId="{CA24B2A8-05F6-45E8-A725-F097CA0B1C10}" srcOrd="1" destOrd="0" parTransId="{D79D03A5-4B8C-4A7B-9B21-09F5E7D7035D}" sibTransId="{BB3BF8FF-9D50-4A9C-9F5D-5416CC2776A6}"/>
    <dgm:cxn modelId="{E3BB8CD6-51AD-4C81-8195-AA514C9B13E3}" srcId="{D481EAF9-B16F-499F-97AA-C75FBBA4D243}" destId="{B314A08C-CFFF-40D2-9978-64C5DDC22D4C}" srcOrd="0" destOrd="0" parTransId="{1250738A-56E2-41A7-9E65-C1EA057151F2}" sibTransId="{6AE3131B-1926-4EAD-BE71-96C64A60EF70}"/>
    <dgm:cxn modelId="{1A019845-CB48-42C8-96FF-6AEA2FB4A3DD}" type="presOf" srcId="{DEA0776E-23C6-4B02-BE2D-8C5C6D95F742}" destId="{6D2E0FC3-3F2E-4F64-9001-5535E16CE9B1}" srcOrd="0" destOrd="0" presId="urn:microsoft.com/office/officeart/2009/3/layout/IncreasingArrowsProcess"/>
    <dgm:cxn modelId="{228D6BB1-058E-4FD0-9492-4BF3C2D2FE55}" type="presOf" srcId="{CA24B2A8-05F6-45E8-A725-F097CA0B1C10}" destId="{3C05A0A6-8B01-4015-B68E-8D48B9567005}" srcOrd="0" destOrd="0" presId="urn:microsoft.com/office/officeart/2009/3/layout/IncreasingArrowsProcess"/>
    <dgm:cxn modelId="{D6D48969-20BA-45DD-BBF0-C3654D96E2AE}" srcId="{D9C5858D-3DA0-4531-BBC6-D4C72D7AABE4}" destId="{51C2E123-5FAB-459B-BD79-D47D742BD6AB}" srcOrd="0" destOrd="0" parTransId="{CFD87089-A369-4D6B-B5B3-F17622773909}" sibTransId="{87B32E32-5C3C-4A6D-A803-23BF863B8ECC}"/>
    <dgm:cxn modelId="{0DD57B63-F9F3-4819-8787-EDCD810F66AD}" srcId="{19E66847-B032-441F-8635-7D405F8B7647}" destId="{CBCD78FF-08C7-4AB2-9EFC-D24B33F9B587}" srcOrd="0" destOrd="0" parTransId="{1E52CDD2-5B2B-4F58-BDCD-1448ACC88BE6}" sibTransId="{61180C3C-74B0-4280-AAC5-AC5139454AD5}"/>
    <dgm:cxn modelId="{9F5D02BE-262D-4FA4-8068-7C8D9F11192C}" type="presParOf" srcId="{9BBEA547-780B-4571-A828-BE5B51785CA8}" destId="{4838B7A9-6763-45E0-8A9A-1AB1C8E9F5E8}" srcOrd="0" destOrd="0" presId="urn:microsoft.com/office/officeart/2009/3/layout/IncreasingArrowsProcess"/>
    <dgm:cxn modelId="{737B6C00-8B0A-4EF7-9961-55A60DFA4441}" type="presParOf" srcId="{9BBEA547-780B-4571-A828-BE5B51785CA8}" destId="{6D2E0FC3-3F2E-4F64-9001-5535E16CE9B1}" srcOrd="1" destOrd="0" presId="urn:microsoft.com/office/officeart/2009/3/layout/IncreasingArrowsProcess"/>
    <dgm:cxn modelId="{1321D1DA-BD86-4BA0-9170-9A9A40076376}" type="presParOf" srcId="{9BBEA547-780B-4571-A828-BE5B51785CA8}" destId="{3C05A0A6-8B01-4015-B68E-8D48B9567005}" srcOrd="2" destOrd="0" presId="urn:microsoft.com/office/officeart/2009/3/layout/IncreasingArrowsProcess"/>
    <dgm:cxn modelId="{38BFBC35-2A5D-4C25-B1D6-B9DB5411DECB}" type="presParOf" srcId="{9BBEA547-780B-4571-A828-BE5B51785CA8}" destId="{B4AC013E-B08B-434E-BF56-1F2B494B38B5}" srcOrd="3" destOrd="0" presId="urn:microsoft.com/office/officeart/2009/3/layout/IncreasingArrowsProcess"/>
    <dgm:cxn modelId="{DD5A38EB-3637-4DAF-98EE-DFBBF9D5F8AE}" type="presParOf" srcId="{9BBEA547-780B-4571-A828-BE5B51785CA8}" destId="{2B6CDEFE-7B88-404B-8D42-72741C801629}" srcOrd="4" destOrd="0" presId="urn:microsoft.com/office/officeart/2009/3/layout/IncreasingArrowsProcess"/>
    <dgm:cxn modelId="{B491C88A-F6E4-4CC8-9465-5D69F0587277}" type="presParOf" srcId="{9BBEA547-780B-4571-A828-BE5B51785CA8}" destId="{3D9D93C5-7E9E-4ED1-8861-F8918E428E07}" srcOrd="5" destOrd="0" presId="urn:microsoft.com/office/officeart/2009/3/layout/IncreasingArrowsProcess"/>
    <dgm:cxn modelId="{670D4156-5572-4ABE-A770-1247ACF0917D}" type="presParOf" srcId="{9BBEA547-780B-4571-A828-BE5B51785CA8}" destId="{41EC2771-8F18-497A-8471-31F3029CF423}" srcOrd="6" destOrd="0" presId="urn:microsoft.com/office/officeart/2009/3/layout/IncreasingArrowsProcess"/>
    <dgm:cxn modelId="{4623EC6F-3D67-4536-91A8-CA854C5A0F19}" type="presParOf" srcId="{9BBEA547-780B-4571-A828-BE5B51785CA8}" destId="{37F29D5E-49E0-492D-8E17-182119CE2C7F}"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5A0EE-C541-4D87-B9DA-2EFA53E5553A}" type="doc">
      <dgm:prSet loTypeId="urn:microsoft.com/office/officeart/2005/8/layout/pyramid1" loCatId="pyramid" qsTypeId="urn:microsoft.com/office/officeart/2005/8/quickstyle/simple1" qsCatId="simple" csTypeId="urn:microsoft.com/office/officeart/2005/8/colors/colorful1" csCatId="colorful" phldr="1"/>
      <dgm:spPr/>
    </dgm:pt>
    <dgm:pt modelId="{4E45AF8A-73EA-457C-AD7D-A7EC3F330531}">
      <dgm:prSet phldrT="[Text]" custT="1"/>
      <dgm:spPr/>
      <dgm:t>
        <a:bodyPr anchor="b"/>
        <a:lstStyle/>
        <a:p>
          <a:pPr>
            <a:lnSpc>
              <a:spcPct val="100000"/>
            </a:lnSpc>
            <a:spcAft>
              <a:spcPts val="0"/>
            </a:spcAft>
          </a:pPr>
          <a:r>
            <a:rPr lang="en-US" sz="2000" b="0" dirty="0" smtClean="0">
              <a:solidFill>
                <a:srgbClr val="000000"/>
              </a:solidFill>
              <a:latin typeface="+mj-lt"/>
            </a:rPr>
            <a:t>Simply </a:t>
          </a:r>
        </a:p>
        <a:p>
          <a:pPr>
            <a:lnSpc>
              <a:spcPct val="100000"/>
            </a:lnSpc>
            <a:spcAft>
              <a:spcPts val="0"/>
            </a:spcAft>
          </a:pPr>
          <a:r>
            <a:rPr lang="en-US" sz="2000" b="0" dirty="0" smtClean="0">
              <a:solidFill>
                <a:srgbClr val="000000"/>
              </a:solidFill>
              <a:latin typeface="+mj-lt"/>
            </a:rPr>
            <a:t>better </a:t>
          </a:r>
        </a:p>
        <a:p>
          <a:pPr>
            <a:lnSpc>
              <a:spcPct val="100000"/>
            </a:lnSpc>
            <a:spcAft>
              <a:spcPts val="0"/>
            </a:spcAft>
          </a:pPr>
          <a:r>
            <a:rPr lang="en-US" sz="2000" b="0" dirty="0" smtClean="0">
              <a:solidFill>
                <a:srgbClr val="000000"/>
              </a:solidFill>
              <a:latin typeface="+mj-lt"/>
            </a:rPr>
            <a:t>service …</a:t>
          </a:r>
        </a:p>
      </dgm:t>
    </dgm:pt>
    <dgm:pt modelId="{2ED0564F-DF09-48CE-9ADB-A62C1FC2E252}" type="parTrans" cxnId="{43F1DEFB-01E1-4E8A-BD2C-53DA51447B66}">
      <dgm:prSet/>
      <dgm:spPr/>
      <dgm:t>
        <a:bodyPr/>
        <a:lstStyle/>
        <a:p>
          <a:endParaRPr lang="en-US"/>
        </a:p>
      </dgm:t>
    </dgm:pt>
    <dgm:pt modelId="{A21C8280-347D-4DAB-A932-B1D0B1161DE6}" type="sibTrans" cxnId="{43F1DEFB-01E1-4E8A-BD2C-53DA51447B66}">
      <dgm:prSet/>
      <dgm:spPr/>
      <dgm:t>
        <a:bodyPr/>
        <a:lstStyle/>
        <a:p>
          <a:endParaRPr lang="en-US"/>
        </a:p>
      </dgm:t>
    </dgm:pt>
    <dgm:pt modelId="{B7939C5A-70FB-4DCC-A121-32D4F447BAB5}">
      <dgm:prSet phldrT="[Text]" custT="1"/>
      <dgm:spPr/>
      <dgm:t>
        <a:bodyPr anchor="ctr"/>
        <a:lstStyle/>
        <a:p>
          <a:pPr>
            <a:lnSpc>
              <a:spcPct val="100000"/>
            </a:lnSpc>
            <a:spcAft>
              <a:spcPts val="0"/>
            </a:spcAft>
          </a:pPr>
          <a:r>
            <a:rPr lang="en-US" sz="2000" b="0" dirty="0" smtClean="0">
              <a:solidFill>
                <a:srgbClr val="000000"/>
              </a:solidFill>
              <a:latin typeface="+mj-lt"/>
            </a:rPr>
            <a:t>Meet 60 day target in 80% of assigned recruitments </a:t>
          </a:r>
        </a:p>
        <a:p>
          <a:pPr>
            <a:lnSpc>
              <a:spcPct val="100000"/>
            </a:lnSpc>
            <a:spcAft>
              <a:spcPts val="0"/>
            </a:spcAft>
          </a:pPr>
          <a:r>
            <a:rPr lang="en-US" sz="2000" b="0" dirty="0" smtClean="0">
              <a:solidFill>
                <a:srgbClr val="000000"/>
              </a:solidFill>
              <a:latin typeface="+mj-lt"/>
            </a:rPr>
            <a:t>(20 recruitments per employee)</a:t>
          </a:r>
        </a:p>
      </dgm:t>
    </dgm:pt>
    <dgm:pt modelId="{2CBA2782-5E29-491B-AF64-075D73C98259}" type="parTrans" cxnId="{7D77BAE0-9C61-4F64-B378-DBFB825EE85B}">
      <dgm:prSet/>
      <dgm:spPr/>
      <dgm:t>
        <a:bodyPr/>
        <a:lstStyle/>
        <a:p>
          <a:endParaRPr lang="en-US"/>
        </a:p>
      </dgm:t>
    </dgm:pt>
    <dgm:pt modelId="{50CA4DFC-A00A-4176-895F-7BE90AC736CF}" type="sibTrans" cxnId="{7D77BAE0-9C61-4F64-B378-DBFB825EE85B}">
      <dgm:prSet/>
      <dgm:spPr/>
      <dgm:t>
        <a:bodyPr/>
        <a:lstStyle/>
        <a:p>
          <a:endParaRPr lang="en-US"/>
        </a:p>
      </dgm:t>
    </dgm:pt>
    <dgm:pt modelId="{44EA0EE4-3350-4546-87D1-260233C89871}">
      <dgm:prSet custT="1"/>
      <dgm:spPr/>
      <dgm:t>
        <a:bodyPr/>
        <a:lstStyle/>
        <a:p>
          <a:pPr>
            <a:lnSpc>
              <a:spcPct val="100000"/>
            </a:lnSpc>
            <a:spcAft>
              <a:spcPts val="0"/>
            </a:spcAft>
          </a:pPr>
          <a:r>
            <a:rPr lang="en-US" sz="2000" b="0" dirty="0" smtClean="0">
              <a:solidFill>
                <a:srgbClr val="000000"/>
              </a:solidFill>
              <a:latin typeface="+mj-lt"/>
            </a:rPr>
            <a:t>Meet 60 day target in 80% of recruitments (assumes 100 recruitments with 5 employees)</a:t>
          </a:r>
        </a:p>
      </dgm:t>
    </dgm:pt>
    <dgm:pt modelId="{321248A5-BA89-4F6C-9CB6-64604CCCA769}" type="parTrans" cxnId="{A611B653-F416-4D1D-8C94-FDC73B8B8748}">
      <dgm:prSet/>
      <dgm:spPr/>
      <dgm:t>
        <a:bodyPr/>
        <a:lstStyle/>
        <a:p>
          <a:endParaRPr lang="en-US"/>
        </a:p>
      </dgm:t>
    </dgm:pt>
    <dgm:pt modelId="{9A5173B5-5C69-4343-A94A-441E9FE4709C}" type="sibTrans" cxnId="{A611B653-F416-4D1D-8C94-FDC73B8B8748}">
      <dgm:prSet/>
      <dgm:spPr/>
      <dgm:t>
        <a:bodyPr/>
        <a:lstStyle/>
        <a:p>
          <a:endParaRPr lang="en-US"/>
        </a:p>
      </dgm:t>
    </dgm:pt>
    <dgm:pt modelId="{B792A1EF-4833-499E-A961-0AF47D7C8925}">
      <dgm:prSet custT="1"/>
      <dgm:spPr/>
      <dgm:t>
        <a:bodyPr/>
        <a:lstStyle/>
        <a:p>
          <a:r>
            <a:rPr lang="en-US" sz="2000" b="0" dirty="0" smtClean="0">
              <a:solidFill>
                <a:srgbClr val="000000"/>
              </a:solidFill>
              <a:latin typeface="+mj-lt"/>
            </a:rPr>
            <a:t>High-performing organization and work culture</a:t>
          </a:r>
          <a:endParaRPr lang="en-US" sz="2000" b="0" dirty="0">
            <a:solidFill>
              <a:srgbClr val="000000"/>
            </a:solidFill>
            <a:latin typeface="+mj-lt"/>
          </a:endParaRPr>
        </a:p>
      </dgm:t>
    </dgm:pt>
    <dgm:pt modelId="{2A21DEA6-75DD-4D57-A78A-F7C93841900E}" type="parTrans" cxnId="{D82A35BA-7194-4FD2-B994-251900D0F5BD}">
      <dgm:prSet/>
      <dgm:spPr/>
      <dgm:t>
        <a:bodyPr/>
        <a:lstStyle/>
        <a:p>
          <a:endParaRPr lang="en-US"/>
        </a:p>
      </dgm:t>
    </dgm:pt>
    <dgm:pt modelId="{3437F722-D140-4C68-A06A-E340825C87FA}" type="sibTrans" cxnId="{D82A35BA-7194-4FD2-B994-251900D0F5BD}">
      <dgm:prSet/>
      <dgm:spPr/>
      <dgm:t>
        <a:bodyPr/>
        <a:lstStyle/>
        <a:p>
          <a:endParaRPr lang="en-US"/>
        </a:p>
      </dgm:t>
    </dgm:pt>
    <dgm:pt modelId="{6FA91594-06AE-4B58-B75B-684A44147E98}">
      <dgm:prSet phldrT="[Text]" custT="1"/>
      <dgm:spPr/>
      <dgm:t>
        <a:bodyPr anchor="ctr"/>
        <a:lstStyle/>
        <a:p>
          <a:pPr>
            <a:lnSpc>
              <a:spcPct val="100000"/>
            </a:lnSpc>
            <a:spcAft>
              <a:spcPts val="0"/>
            </a:spcAft>
          </a:pPr>
          <a:r>
            <a:rPr lang="en-US" sz="2000" b="0" dirty="0" smtClean="0">
              <a:solidFill>
                <a:srgbClr val="000000"/>
              </a:solidFill>
              <a:latin typeface="+mj-lt"/>
            </a:rPr>
            <a:t>Achieve favorable timeliness rating of 75% for recruitment services</a:t>
          </a:r>
          <a:endParaRPr lang="en-US" sz="2000" b="0" dirty="0">
            <a:solidFill>
              <a:srgbClr val="000000"/>
            </a:solidFill>
            <a:latin typeface="+mj-lt"/>
          </a:endParaRPr>
        </a:p>
      </dgm:t>
    </dgm:pt>
    <dgm:pt modelId="{4444D1C8-0AB6-4A9F-90FB-5F7783F3D7A1}" type="sibTrans" cxnId="{0B34ED42-E3E1-4398-8C6C-53B3FB8E2840}">
      <dgm:prSet/>
      <dgm:spPr/>
      <dgm:t>
        <a:bodyPr/>
        <a:lstStyle/>
        <a:p>
          <a:endParaRPr lang="en-US"/>
        </a:p>
      </dgm:t>
    </dgm:pt>
    <dgm:pt modelId="{81EA2663-6C87-4A52-878D-004B5D070E98}" type="parTrans" cxnId="{0B34ED42-E3E1-4398-8C6C-53B3FB8E2840}">
      <dgm:prSet/>
      <dgm:spPr/>
      <dgm:t>
        <a:bodyPr/>
        <a:lstStyle/>
        <a:p>
          <a:endParaRPr lang="en-US"/>
        </a:p>
      </dgm:t>
    </dgm:pt>
    <dgm:pt modelId="{F168E03B-AB52-4318-99A0-4284CA396499}" type="pres">
      <dgm:prSet presAssocID="{A275A0EE-C541-4D87-B9DA-2EFA53E5553A}" presName="Name0" presStyleCnt="0">
        <dgm:presLayoutVars>
          <dgm:dir/>
          <dgm:animLvl val="lvl"/>
          <dgm:resizeHandles val="exact"/>
        </dgm:presLayoutVars>
      </dgm:prSet>
      <dgm:spPr/>
    </dgm:pt>
    <dgm:pt modelId="{BCC37E0A-80A1-4917-9FD4-D188BA44BD12}" type="pres">
      <dgm:prSet presAssocID="{4E45AF8A-73EA-457C-AD7D-A7EC3F330531}" presName="Name8" presStyleCnt="0"/>
      <dgm:spPr/>
    </dgm:pt>
    <dgm:pt modelId="{3EB53E71-FCC5-4893-99CE-BDAA826A4AAA}" type="pres">
      <dgm:prSet presAssocID="{4E45AF8A-73EA-457C-AD7D-A7EC3F330531}" presName="level" presStyleLbl="node1" presStyleIdx="0" presStyleCnt="5">
        <dgm:presLayoutVars>
          <dgm:chMax val="1"/>
          <dgm:bulletEnabled val="1"/>
        </dgm:presLayoutVars>
      </dgm:prSet>
      <dgm:spPr/>
      <dgm:t>
        <a:bodyPr/>
        <a:lstStyle/>
        <a:p>
          <a:endParaRPr lang="en-US"/>
        </a:p>
      </dgm:t>
    </dgm:pt>
    <dgm:pt modelId="{65AAB384-A4B8-4297-9115-E5F5B44098C9}" type="pres">
      <dgm:prSet presAssocID="{4E45AF8A-73EA-457C-AD7D-A7EC3F330531}" presName="levelTx" presStyleLbl="revTx" presStyleIdx="0" presStyleCnt="0">
        <dgm:presLayoutVars>
          <dgm:chMax val="1"/>
          <dgm:bulletEnabled val="1"/>
        </dgm:presLayoutVars>
      </dgm:prSet>
      <dgm:spPr/>
      <dgm:t>
        <a:bodyPr/>
        <a:lstStyle/>
        <a:p>
          <a:endParaRPr lang="en-US"/>
        </a:p>
      </dgm:t>
    </dgm:pt>
    <dgm:pt modelId="{28C89F33-9C6C-44CC-B431-840F5908B2A6}" type="pres">
      <dgm:prSet presAssocID="{B792A1EF-4833-499E-A961-0AF47D7C8925}" presName="Name8" presStyleCnt="0"/>
      <dgm:spPr/>
    </dgm:pt>
    <dgm:pt modelId="{3275D19C-B728-4CEC-AD11-7DDA3B9EB326}" type="pres">
      <dgm:prSet presAssocID="{B792A1EF-4833-499E-A961-0AF47D7C8925}" presName="level" presStyleLbl="node1" presStyleIdx="1" presStyleCnt="5">
        <dgm:presLayoutVars>
          <dgm:chMax val="1"/>
          <dgm:bulletEnabled val="1"/>
        </dgm:presLayoutVars>
      </dgm:prSet>
      <dgm:spPr/>
      <dgm:t>
        <a:bodyPr/>
        <a:lstStyle/>
        <a:p>
          <a:endParaRPr lang="en-US"/>
        </a:p>
      </dgm:t>
    </dgm:pt>
    <dgm:pt modelId="{AEEC8E2D-6677-47EF-B67A-291325ADE46E}" type="pres">
      <dgm:prSet presAssocID="{B792A1EF-4833-499E-A961-0AF47D7C8925}" presName="levelTx" presStyleLbl="revTx" presStyleIdx="0" presStyleCnt="0">
        <dgm:presLayoutVars>
          <dgm:chMax val="1"/>
          <dgm:bulletEnabled val="1"/>
        </dgm:presLayoutVars>
      </dgm:prSet>
      <dgm:spPr/>
      <dgm:t>
        <a:bodyPr/>
        <a:lstStyle/>
        <a:p>
          <a:endParaRPr lang="en-US"/>
        </a:p>
      </dgm:t>
    </dgm:pt>
    <dgm:pt modelId="{B5BD779A-5D03-416B-A4FF-F30DB8F81EBE}" type="pres">
      <dgm:prSet presAssocID="{6FA91594-06AE-4B58-B75B-684A44147E98}" presName="Name8" presStyleCnt="0"/>
      <dgm:spPr/>
    </dgm:pt>
    <dgm:pt modelId="{18187EBF-9ED5-4785-9CB2-67AB6F6F5597}" type="pres">
      <dgm:prSet presAssocID="{6FA91594-06AE-4B58-B75B-684A44147E98}" presName="level" presStyleLbl="node1" presStyleIdx="2" presStyleCnt="5">
        <dgm:presLayoutVars>
          <dgm:chMax val="1"/>
          <dgm:bulletEnabled val="1"/>
        </dgm:presLayoutVars>
      </dgm:prSet>
      <dgm:spPr/>
      <dgm:t>
        <a:bodyPr/>
        <a:lstStyle/>
        <a:p>
          <a:endParaRPr lang="en-US"/>
        </a:p>
      </dgm:t>
    </dgm:pt>
    <dgm:pt modelId="{589439F9-CF0B-4CC9-8072-EE34C56675B3}" type="pres">
      <dgm:prSet presAssocID="{6FA91594-06AE-4B58-B75B-684A44147E98}" presName="levelTx" presStyleLbl="revTx" presStyleIdx="0" presStyleCnt="0">
        <dgm:presLayoutVars>
          <dgm:chMax val="1"/>
          <dgm:bulletEnabled val="1"/>
        </dgm:presLayoutVars>
      </dgm:prSet>
      <dgm:spPr/>
      <dgm:t>
        <a:bodyPr/>
        <a:lstStyle/>
        <a:p>
          <a:endParaRPr lang="en-US"/>
        </a:p>
      </dgm:t>
    </dgm:pt>
    <dgm:pt modelId="{D43AF33D-78C3-4C1F-9FDE-E40E9EC06F49}" type="pres">
      <dgm:prSet presAssocID="{44EA0EE4-3350-4546-87D1-260233C89871}" presName="Name8" presStyleCnt="0"/>
      <dgm:spPr/>
    </dgm:pt>
    <dgm:pt modelId="{52EFC954-305F-47B1-B2C3-2B8BA990E388}" type="pres">
      <dgm:prSet presAssocID="{44EA0EE4-3350-4546-87D1-260233C89871}" presName="level" presStyleLbl="node1" presStyleIdx="3" presStyleCnt="5">
        <dgm:presLayoutVars>
          <dgm:chMax val="1"/>
          <dgm:bulletEnabled val="1"/>
        </dgm:presLayoutVars>
      </dgm:prSet>
      <dgm:spPr/>
      <dgm:t>
        <a:bodyPr/>
        <a:lstStyle/>
        <a:p>
          <a:endParaRPr lang="en-US"/>
        </a:p>
      </dgm:t>
    </dgm:pt>
    <dgm:pt modelId="{8D7DA7D0-0EB9-4396-BAAC-76275EBB3BC0}" type="pres">
      <dgm:prSet presAssocID="{44EA0EE4-3350-4546-87D1-260233C89871}" presName="levelTx" presStyleLbl="revTx" presStyleIdx="0" presStyleCnt="0">
        <dgm:presLayoutVars>
          <dgm:chMax val="1"/>
          <dgm:bulletEnabled val="1"/>
        </dgm:presLayoutVars>
      </dgm:prSet>
      <dgm:spPr/>
      <dgm:t>
        <a:bodyPr/>
        <a:lstStyle/>
        <a:p>
          <a:endParaRPr lang="en-US"/>
        </a:p>
      </dgm:t>
    </dgm:pt>
    <dgm:pt modelId="{F3DC961E-8C6E-4003-8B29-B54B02AA38E8}" type="pres">
      <dgm:prSet presAssocID="{B7939C5A-70FB-4DCC-A121-32D4F447BAB5}" presName="Name8" presStyleCnt="0"/>
      <dgm:spPr/>
    </dgm:pt>
    <dgm:pt modelId="{856D2B3B-F0CC-4654-8463-325061EBB39F}" type="pres">
      <dgm:prSet presAssocID="{B7939C5A-70FB-4DCC-A121-32D4F447BAB5}" presName="level" presStyleLbl="node1" presStyleIdx="4" presStyleCnt="5">
        <dgm:presLayoutVars>
          <dgm:chMax val="1"/>
          <dgm:bulletEnabled val="1"/>
        </dgm:presLayoutVars>
      </dgm:prSet>
      <dgm:spPr/>
      <dgm:t>
        <a:bodyPr/>
        <a:lstStyle/>
        <a:p>
          <a:endParaRPr lang="en-US"/>
        </a:p>
      </dgm:t>
    </dgm:pt>
    <dgm:pt modelId="{CFA1FC66-5B5D-4CAD-8CE3-C0D849C4B3E3}" type="pres">
      <dgm:prSet presAssocID="{B7939C5A-70FB-4DCC-A121-32D4F447BAB5}" presName="levelTx" presStyleLbl="revTx" presStyleIdx="0" presStyleCnt="0">
        <dgm:presLayoutVars>
          <dgm:chMax val="1"/>
          <dgm:bulletEnabled val="1"/>
        </dgm:presLayoutVars>
      </dgm:prSet>
      <dgm:spPr/>
      <dgm:t>
        <a:bodyPr/>
        <a:lstStyle/>
        <a:p>
          <a:endParaRPr lang="en-US"/>
        </a:p>
      </dgm:t>
    </dgm:pt>
  </dgm:ptLst>
  <dgm:cxnLst>
    <dgm:cxn modelId="{41388BBE-6FBA-437A-BDF5-BD707E94FB86}" type="presOf" srcId="{4E45AF8A-73EA-457C-AD7D-A7EC3F330531}" destId="{3EB53E71-FCC5-4893-99CE-BDAA826A4AAA}" srcOrd="0" destOrd="0" presId="urn:microsoft.com/office/officeart/2005/8/layout/pyramid1"/>
    <dgm:cxn modelId="{E49F2E52-1BA3-40E8-A75F-A24AB6A86A6F}" type="presOf" srcId="{6FA91594-06AE-4B58-B75B-684A44147E98}" destId="{589439F9-CF0B-4CC9-8072-EE34C56675B3}" srcOrd="1" destOrd="0" presId="urn:microsoft.com/office/officeart/2005/8/layout/pyramid1"/>
    <dgm:cxn modelId="{A611B653-F416-4D1D-8C94-FDC73B8B8748}" srcId="{A275A0EE-C541-4D87-B9DA-2EFA53E5553A}" destId="{44EA0EE4-3350-4546-87D1-260233C89871}" srcOrd="3" destOrd="0" parTransId="{321248A5-BA89-4F6C-9CB6-64604CCCA769}" sibTransId="{9A5173B5-5C69-4343-A94A-441E9FE4709C}"/>
    <dgm:cxn modelId="{3C2B948B-9D49-4225-AB3A-C96354ED2184}" type="presOf" srcId="{A275A0EE-C541-4D87-B9DA-2EFA53E5553A}" destId="{F168E03B-AB52-4318-99A0-4284CA396499}" srcOrd="0" destOrd="0" presId="urn:microsoft.com/office/officeart/2005/8/layout/pyramid1"/>
    <dgm:cxn modelId="{0B34ED42-E3E1-4398-8C6C-53B3FB8E2840}" srcId="{A275A0EE-C541-4D87-B9DA-2EFA53E5553A}" destId="{6FA91594-06AE-4B58-B75B-684A44147E98}" srcOrd="2" destOrd="0" parTransId="{81EA2663-6C87-4A52-878D-004B5D070E98}" sibTransId="{4444D1C8-0AB6-4A9F-90FB-5F7783F3D7A1}"/>
    <dgm:cxn modelId="{7D77BAE0-9C61-4F64-B378-DBFB825EE85B}" srcId="{A275A0EE-C541-4D87-B9DA-2EFA53E5553A}" destId="{B7939C5A-70FB-4DCC-A121-32D4F447BAB5}" srcOrd="4" destOrd="0" parTransId="{2CBA2782-5E29-491B-AF64-075D73C98259}" sibTransId="{50CA4DFC-A00A-4176-895F-7BE90AC736CF}"/>
    <dgm:cxn modelId="{DD6ABF43-9994-404C-99BA-E53988733764}" type="presOf" srcId="{B792A1EF-4833-499E-A961-0AF47D7C8925}" destId="{3275D19C-B728-4CEC-AD11-7DDA3B9EB326}" srcOrd="0" destOrd="0" presId="urn:microsoft.com/office/officeart/2005/8/layout/pyramid1"/>
    <dgm:cxn modelId="{B08E44B1-1E12-44DC-B00A-7AC8941FDED3}" type="presOf" srcId="{B792A1EF-4833-499E-A961-0AF47D7C8925}" destId="{AEEC8E2D-6677-47EF-B67A-291325ADE46E}" srcOrd="1" destOrd="0" presId="urn:microsoft.com/office/officeart/2005/8/layout/pyramid1"/>
    <dgm:cxn modelId="{A1B1E396-EE93-452E-BFEE-35B16B226B10}" type="presOf" srcId="{6FA91594-06AE-4B58-B75B-684A44147E98}" destId="{18187EBF-9ED5-4785-9CB2-67AB6F6F5597}" srcOrd="0" destOrd="0" presId="urn:microsoft.com/office/officeart/2005/8/layout/pyramid1"/>
    <dgm:cxn modelId="{43F1DEFB-01E1-4E8A-BD2C-53DA51447B66}" srcId="{A275A0EE-C541-4D87-B9DA-2EFA53E5553A}" destId="{4E45AF8A-73EA-457C-AD7D-A7EC3F330531}" srcOrd="0" destOrd="0" parTransId="{2ED0564F-DF09-48CE-9ADB-A62C1FC2E252}" sibTransId="{A21C8280-347D-4DAB-A932-B1D0B1161DE6}"/>
    <dgm:cxn modelId="{EBDD8D35-7331-4E04-89C6-062D32530F1C}" type="presOf" srcId="{B7939C5A-70FB-4DCC-A121-32D4F447BAB5}" destId="{CFA1FC66-5B5D-4CAD-8CE3-C0D849C4B3E3}" srcOrd="1" destOrd="0" presId="urn:microsoft.com/office/officeart/2005/8/layout/pyramid1"/>
    <dgm:cxn modelId="{D82A35BA-7194-4FD2-B994-251900D0F5BD}" srcId="{A275A0EE-C541-4D87-B9DA-2EFA53E5553A}" destId="{B792A1EF-4833-499E-A961-0AF47D7C8925}" srcOrd="1" destOrd="0" parTransId="{2A21DEA6-75DD-4D57-A78A-F7C93841900E}" sibTransId="{3437F722-D140-4C68-A06A-E340825C87FA}"/>
    <dgm:cxn modelId="{4BF4C2FD-9C6E-4471-BC9A-3FC849750255}" type="presOf" srcId="{B7939C5A-70FB-4DCC-A121-32D4F447BAB5}" destId="{856D2B3B-F0CC-4654-8463-325061EBB39F}" srcOrd="0" destOrd="0" presId="urn:microsoft.com/office/officeart/2005/8/layout/pyramid1"/>
    <dgm:cxn modelId="{E81730A8-81AD-4F9A-B293-55F958C5A32D}" type="presOf" srcId="{44EA0EE4-3350-4546-87D1-260233C89871}" destId="{52EFC954-305F-47B1-B2C3-2B8BA990E388}" srcOrd="0" destOrd="0" presId="urn:microsoft.com/office/officeart/2005/8/layout/pyramid1"/>
    <dgm:cxn modelId="{F60DE120-C8CA-4126-8B51-85247F56E265}" type="presOf" srcId="{4E45AF8A-73EA-457C-AD7D-A7EC3F330531}" destId="{65AAB384-A4B8-4297-9115-E5F5B44098C9}" srcOrd="1" destOrd="0" presId="urn:microsoft.com/office/officeart/2005/8/layout/pyramid1"/>
    <dgm:cxn modelId="{8E4C2930-1AEE-49A5-8F11-60372C31F989}" type="presOf" srcId="{44EA0EE4-3350-4546-87D1-260233C89871}" destId="{8D7DA7D0-0EB9-4396-BAAC-76275EBB3BC0}" srcOrd="1" destOrd="0" presId="urn:microsoft.com/office/officeart/2005/8/layout/pyramid1"/>
    <dgm:cxn modelId="{0E0636F3-BF27-4587-8E67-F7822CD4BF7F}" type="presParOf" srcId="{F168E03B-AB52-4318-99A0-4284CA396499}" destId="{BCC37E0A-80A1-4917-9FD4-D188BA44BD12}" srcOrd="0" destOrd="0" presId="urn:microsoft.com/office/officeart/2005/8/layout/pyramid1"/>
    <dgm:cxn modelId="{0A82EAA0-D68D-4B4C-81EE-B468DC48D7AE}" type="presParOf" srcId="{BCC37E0A-80A1-4917-9FD4-D188BA44BD12}" destId="{3EB53E71-FCC5-4893-99CE-BDAA826A4AAA}" srcOrd="0" destOrd="0" presId="urn:microsoft.com/office/officeart/2005/8/layout/pyramid1"/>
    <dgm:cxn modelId="{59CF7E2B-AD14-46CC-B12A-0D4CA5A0B7F4}" type="presParOf" srcId="{BCC37E0A-80A1-4917-9FD4-D188BA44BD12}" destId="{65AAB384-A4B8-4297-9115-E5F5B44098C9}" srcOrd="1" destOrd="0" presId="urn:microsoft.com/office/officeart/2005/8/layout/pyramid1"/>
    <dgm:cxn modelId="{B97EC90F-B82E-4133-A392-30248A43C830}" type="presParOf" srcId="{F168E03B-AB52-4318-99A0-4284CA396499}" destId="{28C89F33-9C6C-44CC-B431-840F5908B2A6}" srcOrd="1" destOrd="0" presId="urn:microsoft.com/office/officeart/2005/8/layout/pyramid1"/>
    <dgm:cxn modelId="{86781FBA-C1EE-4D06-97E5-0CFBDC515ED8}" type="presParOf" srcId="{28C89F33-9C6C-44CC-B431-840F5908B2A6}" destId="{3275D19C-B728-4CEC-AD11-7DDA3B9EB326}" srcOrd="0" destOrd="0" presId="urn:microsoft.com/office/officeart/2005/8/layout/pyramid1"/>
    <dgm:cxn modelId="{524C40FD-C5AC-4B04-B3D3-8AFC44E1A694}" type="presParOf" srcId="{28C89F33-9C6C-44CC-B431-840F5908B2A6}" destId="{AEEC8E2D-6677-47EF-B67A-291325ADE46E}" srcOrd="1" destOrd="0" presId="urn:microsoft.com/office/officeart/2005/8/layout/pyramid1"/>
    <dgm:cxn modelId="{7C6ED815-2838-46A8-834D-E67DDE450AB0}" type="presParOf" srcId="{F168E03B-AB52-4318-99A0-4284CA396499}" destId="{B5BD779A-5D03-416B-A4FF-F30DB8F81EBE}" srcOrd="2" destOrd="0" presId="urn:microsoft.com/office/officeart/2005/8/layout/pyramid1"/>
    <dgm:cxn modelId="{B9E7CC86-54C9-4FB2-998D-DC0536631475}" type="presParOf" srcId="{B5BD779A-5D03-416B-A4FF-F30DB8F81EBE}" destId="{18187EBF-9ED5-4785-9CB2-67AB6F6F5597}" srcOrd="0" destOrd="0" presId="urn:microsoft.com/office/officeart/2005/8/layout/pyramid1"/>
    <dgm:cxn modelId="{13C1874D-BC69-42EC-A3A1-ABAA8395BA37}" type="presParOf" srcId="{B5BD779A-5D03-416B-A4FF-F30DB8F81EBE}" destId="{589439F9-CF0B-4CC9-8072-EE34C56675B3}" srcOrd="1" destOrd="0" presId="urn:microsoft.com/office/officeart/2005/8/layout/pyramid1"/>
    <dgm:cxn modelId="{0D53E2E5-3247-4198-8602-139A5BF0EB45}" type="presParOf" srcId="{F168E03B-AB52-4318-99A0-4284CA396499}" destId="{D43AF33D-78C3-4C1F-9FDE-E40E9EC06F49}" srcOrd="3" destOrd="0" presId="urn:microsoft.com/office/officeart/2005/8/layout/pyramid1"/>
    <dgm:cxn modelId="{9E0AA6F2-15A6-4543-B31C-DB7908361BD2}" type="presParOf" srcId="{D43AF33D-78C3-4C1F-9FDE-E40E9EC06F49}" destId="{52EFC954-305F-47B1-B2C3-2B8BA990E388}" srcOrd="0" destOrd="0" presId="urn:microsoft.com/office/officeart/2005/8/layout/pyramid1"/>
    <dgm:cxn modelId="{8CA72D13-423A-4E62-BDC6-2A8C7098AC74}" type="presParOf" srcId="{D43AF33D-78C3-4C1F-9FDE-E40E9EC06F49}" destId="{8D7DA7D0-0EB9-4396-BAAC-76275EBB3BC0}" srcOrd="1" destOrd="0" presId="urn:microsoft.com/office/officeart/2005/8/layout/pyramid1"/>
    <dgm:cxn modelId="{7BD73B6E-021E-4494-A074-58B8D1D0410A}" type="presParOf" srcId="{F168E03B-AB52-4318-99A0-4284CA396499}" destId="{F3DC961E-8C6E-4003-8B29-B54B02AA38E8}" srcOrd="4" destOrd="0" presId="urn:microsoft.com/office/officeart/2005/8/layout/pyramid1"/>
    <dgm:cxn modelId="{704EA3E5-3FED-4707-BD4D-31ED3623B04E}" type="presParOf" srcId="{F3DC961E-8C6E-4003-8B29-B54B02AA38E8}" destId="{856D2B3B-F0CC-4654-8463-325061EBB39F}" srcOrd="0" destOrd="0" presId="urn:microsoft.com/office/officeart/2005/8/layout/pyramid1"/>
    <dgm:cxn modelId="{F1FD04F1-7AB4-469D-B774-2009D6225845}" type="presParOf" srcId="{F3DC961E-8C6E-4003-8B29-B54B02AA38E8}" destId="{CFA1FC66-5B5D-4CAD-8CE3-C0D849C4B3E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B86DBA-CCC8-4845-8231-48E6E5D970BB}" type="doc">
      <dgm:prSet loTypeId="urn:microsoft.com/office/officeart/2005/8/layout/venn1" loCatId="relationship" qsTypeId="urn:microsoft.com/office/officeart/2005/8/quickstyle/simple1" qsCatId="simple" csTypeId="urn:microsoft.com/office/officeart/2005/8/colors/colorful1" csCatId="colorful" phldr="1"/>
      <dgm:spPr/>
    </dgm:pt>
    <dgm:pt modelId="{2EB3AE98-1A8A-41FC-B529-CE63332724CA}">
      <dgm:prSet phldrT="[Text]" custT="1"/>
      <dgm:spPr/>
      <dgm:t>
        <a:bodyPr/>
        <a:lstStyle/>
        <a:p>
          <a:r>
            <a:rPr lang="en-US" sz="2400" b="0" dirty="0" smtClean="0">
              <a:solidFill>
                <a:schemeClr val="bg1"/>
              </a:solidFill>
              <a:latin typeface="Tw Cen MT Condensed Extra Bold" panose="020B0803020202020204" pitchFamily="34" charset="0"/>
            </a:rPr>
            <a:t>Learning</a:t>
          </a:r>
          <a:br>
            <a:rPr lang="en-US" sz="2400" b="0" dirty="0" smtClean="0">
              <a:solidFill>
                <a:schemeClr val="bg1"/>
              </a:solidFill>
              <a:latin typeface="Tw Cen MT Condensed Extra Bold" panose="020B0803020202020204" pitchFamily="34" charset="0"/>
            </a:rPr>
          </a:br>
          <a:r>
            <a:rPr lang="en-US" sz="2400" b="0" dirty="0" smtClean="0">
              <a:solidFill>
                <a:schemeClr val="bg1"/>
              </a:solidFill>
              <a:latin typeface="Tw Cen MT Condensed Extra Bold" panose="020B0803020202020204" pitchFamily="34" charset="0"/>
            </a:rPr>
            <a:t>and Growth</a:t>
          </a:r>
          <a:endParaRPr lang="en-US" sz="2400" b="0" dirty="0">
            <a:solidFill>
              <a:schemeClr val="bg1"/>
            </a:solidFill>
            <a:latin typeface="Tw Cen MT Condensed Extra Bold" panose="020B0803020202020204" pitchFamily="34" charset="0"/>
          </a:endParaRPr>
        </a:p>
      </dgm:t>
    </dgm:pt>
    <dgm:pt modelId="{8DE33967-B1FB-425C-B282-F76C6036C328}" type="parTrans" cxnId="{6D3503E9-1A3F-466A-B8F7-229FA4723B23}">
      <dgm:prSet/>
      <dgm:spPr/>
      <dgm:t>
        <a:bodyPr/>
        <a:lstStyle/>
        <a:p>
          <a:endParaRPr lang="en-US"/>
        </a:p>
      </dgm:t>
    </dgm:pt>
    <dgm:pt modelId="{BBC20B5F-E024-4A12-AF84-7BC0081D79C6}" type="sibTrans" cxnId="{6D3503E9-1A3F-466A-B8F7-229FA4723B23}">
      <dgm:prSet/>
      <dgm:spPr/>
      <dgm:t>
        <a:bodyPr/>
        <a:lstStyle/>
        <a:p>
          <a:endParaRPr lang="en-US"/>
        </a:p>
      </dgm:t>
    </dgm:pt>
    <dgm:pt modelId="{72C2A1F8-9B9E-4B9B-9DB7-D9F70ABF5F3A}">
      <dgm:prSet phldrT="[Text]" custT="1"/>
      <dgm:spPr/>
      <dgm:t>
        <a:bodyPr/>
        <a:lstStyle/>
        <a:p>
          <a:endParaRPr lang="en-US" sz="3200" b="0" dirty="0">
            <a:solidFill>
              <a:schemeClr val="bg1"/>
            </a:solidFill>
            <a:latin typeface="Tw Cen MT Condensed Extra Bold" panose="020B0803020202020204" pitchFamily="34" charset="0"/>
          </a:endParaRPr>
        </a:p>
      </dgm:t>
    </dgm:pt>
    <dgm:pt modelId="{042F7661-408F-491C-913B-0478D63EDEDE}" type="parTrans" cxnId="{0BF45B7B-0D9F-4141-9887-027EE6F0579E}">
      <dgm:prSet/>
      <dgm:spPr/>
      <dgm:t>
        <a:bodyPr/>
        <a:lstStyle/>
        <a:p>
          <a:endParaRPr lang="en-US"/>
        </a:p>
      </dgm:t>
    </dgm:pt>
    <dgm:pt modelId="{2C9D1EBF-FD63-466D-B9A1-F7BD70C20B2F}" type="sibTrans" cxnId="{0BF45B7B-0D9F-4141-9887-027EE6F0579E}">
      <dgm:prSet/>
      <dgm:spPr/>
      <dgm:t>
        <a:bodyPr/>
        <a:lstStyle/>
        <a:p>
          <a:endParaRPr lang="en-US"/>
        </a:p>
      </dgm:t>
    </dgm:pt>
    <dgm:pt modelId="{E275EE6C-FD19-46DE-AF99-E6C900344EC9}">
      <dgm:prSet phldrT="[Text]" custT="1"/>
      <dgm:spPr/>
      <dgm:t>
        <a:bodyPr/>
        <a:lstStyle/>
        <a:p>
          <a:endParaRPr lang="en-US" sz="1800" b="0" dirty="0">
            <a:solidFill>
              <a:schemeClr val="bg1"/>
            </a:solidFill>
            <a:latin typeface="Tw Cen MT Condensed Extra Bold" panose="020B0803020202020204" pitchFamily="34" charset="0"/>
          </a:endParaRPr>
        </a:p>
      </dgm:t>
    </dgm:pt>
    <dgm:pt modelId="{D3E0D3F2-8CAE-432E-8AB1-1D156B3E7320}" type="parTrans" cxnId="{0F544BD3-ADA5-4088-B48E-BA29B520715F}">
      <dgm:prSet/>
      <dgm:spPr/>
      <dgm:t>
        <a:bodyPr/>
        <a:lstStyle/>
        <a:p>
          <a:endParaRPr lang="en-US"/>
        </a:p>
      </dgm:t>
    </dgm:pt>
    <dgm:pt modelId="{51BAF223-A76F-458C-A18D-DCA4F2718252}" type="sibTrans" cxnId="{0F544BD3-ADA5-4088-B48E-BA29B520715F}">
      <dgm:prSet/>
      <dgm:spPr/>
      <dgm:t>
        <a:bodyPr/>
        <a:lstStyle/>
        <a:p>
          <a:endParaRPr lang="en-US"/>
        </a:p>
      </dgm:t>
    </dgm:pt>
    <dgm:pt modelId="{9286E5AE-E438-4218-BE26-D1D25585E5B3}">
      <dgm:prSet custT="1"/>
      <dgm:spPr/>
      <dgm:t>
        <a:bodyPr/>
        <a:lstStyle/>
        <a:p>
          <a:r>
            <a:rPr lang="en-US" sz="2400" b="0" dirty="0" smtClean="0">
              <a:solidFill>
                <a:schemeClr val="bg1"/>
              </a:solidFill>
              <a:latin typeface="Tw Cen MT Condensed Extra Bold" panose="020B0803020202020204" pitchFamily="34" charset="0"/>
            </a:rPr>
            <a:t>Innovation </a:t>
          </a:r>
          <a:br>
            <a:rPr lang="en-US" sz="2400" b="0" dirty="0" smtClean="0">
              <a:solidFill>
                <a:schemeClr val="bg1"/>
              </a:solidFill>
              <a:latin typeface="Tw Cen MT Condensed Extra Bold" panose="020B0803020202020204" pitchFamily="34" charset="0"/>
            </a:rPr>
          </a:br>
          <a:r>
            <a:rPr lang="en-US" sz="2400" b="0" dirty="0" smtClean="0">
              <a:solidFill>
                <a:schemeClr val="bg1"/>
              </a:solidFill>
              <a:latin typeface="Tw Cen MT Condensed Extra Bold" panose="020B0803020202020204" pitchFamily="34" charset="0"/>
            </a:rPr>
            <a:t>and Improvement</a:t>
          </a:r>
          <a:endParaRPr lang="en-US" sz="2400" b="0" dirty="0">
            <a:solidFill>
              <a:schemeClr val="bg1"/>
            </a:solidFill>
            <a:latin typeface="Tw Cen MT Condensed Extra Bold" panose="020B0803020202020204" pitchFamily="34" charset="0"/>
          </a:endParaRPr>
        </a:p>
      </dgm:t>
    </dgm:pt>
    <dgm:pt modelId="{83B40E42-940B-4084-AA48-76BBE8EAFA69}" type="parTrans" cxnId="{3FD104FE-3166-4384-8BF4-B671FEE0D151}">
      <dgm:prSet/>
      <dgm:spPr/>
      <dgm:t>
        <a:bodyPr/>
        <a:lstStyle/>
        <a:p>
          <a:endParaRPr lang="en-US"/>
        </a:p>
      </dgm:t>
    </dgm:pt>
    <dgm:pt modelId="{94998B2C-FD8C-43CF-8478-C275CDF55A62}" type="sibTrans" cxnId="{3FD104FE-3166-4384-8BF4-B671FEE0D151}">
      <dgm:prSet/>
      <dgm:spPr/>
      <dgm:t>
        <a:bodyPr/>
        <a:lstStyle/>
        <a:p>
          <a:endParaRPr lang="en-US"/>
        </a:p>
      </dgm:t>
    </dgm:pt>
    <dgm:pt modelId="{60A2272F-4F34-44A9-AD34-17204BD5AE75}" type="pres">
      <dgm:prSet presAssocID="{E2B86DBA-CCC8-4845-8231-48E6E5D970BB}" presName="compositeShape" presStyleCnt="0">
        <dgm:presLayoutVars>
          <dgm:chMax val="7"/>
          <dgm:dir/>
          <dgm:resizeHandles val="exact"/>
        </dgm:presLayoutVars>
      </dgm:prSet>
      <dgm:spPr/>
    </dgm:pt>
    <dgm:pt modelId="{9A1D6578-9498-4914-A5B2-F3D1A4CD50C9}" type="pres">
      <dgm:prSet presAssocID="{2EB3AE98-1A8A-41FC-B529-CE63332724CA}" presName="circ1" presStyleLbl="vennNode1" presStyleIdx="0" presStyleCnt="4"/>
      <dgm:spPr/>
      <dgm:t>
        <a:bodyPr/>
        <a:lstStyle/>
        <a:p>
          <a:endParaRPr lang="en-US"/>
        </a:p>
      </dgm:t>
    </dgm:pt>
    <dgm:pt modelId="{A9A74356-DC6B-4D4B-A983-A6A3EAE6A6B7}" type="pres">
      <dgm:prSet presAssocID="{2EB3AE98-1A8A-41FC-B529-CE63332724CA}" presName="circ1Tx" presStyleLbl="revTx" presStyleIdx="0" presStyleCnt="0">
        <dgm:presLayoutVars>
          <dgm:chMax val="0"/>
          <dgm:chPref val="0"/>
          <dgm:bulletEnabled val="1"/>
        </dgm:presLayoutVars>
      </dgm:prSet>
      <dgm:spPr/>
      <dgm:t>
        <a:bodyPr/>
        <a:lstStyle/>
        <a:p>
          <a:endParaRPr lang="en-US"/>
        </a:p>
      </dgm:t>
    </dgm:pt>
    <dgm:pt modelId="{1960F1CD-C336-4848-9BE2-1D3F7639F360}" type="pres">
      <dgm:prSet presAssocID="{72C2A1F8-9B9E-4B9B-9DB7-D9F70ABF5F3A}" presName="circ2" presStyleLbl="vennNode1" presStyleIdx="1" presStyleCnt="4"/>
      <dgm:spPr/>
      <dgm:t>
        <a:bodyPr/>
        <a:lstStyle/>
        <a:p>
          <a:endParaRPr lang="en-US"/>
        </a:p>
      </dgm:t>
    </dgm:pt>
    <dgm:pt modelId="{E6E12580-BDEB-482B-B525-DE6DF967F6E4}" type="pres">
      <dgm:prSet presAssocID="{72C2A1F8-9B9E-4B9B-9DB7-D9F70ABF5F3A}" presName="circ2Tx" presStyleLbl="revTx" presStyleIdx="0" presStyleCnt="0">
        <dgm:presLayoutVars>
          <dgm:chMax val="0"/>
          <dgm:chPref val="0"/>
          <dgm:bulletEnabled val="1"/>
        </dgm:presLayoutVars>
      </dgm:prSet>
      <dgm:spPr/>
      <dgm:t>
        <a:bodyPr/>
        <a:lstStyle/>
        <a:p>
          <a:endParaRPr lang="en-US"/>
        </a:p>
      </dgm:t>
    </dgm:pt>
    <dgm:pt modelId="{05D58686-524E-4DC0-A66D-8A6051CBE97F}" type="pres">
      <dgm:prSet presAssocID="{9286E5AE-E438-4218-BE26-D1D25585E5B3}" presName="circ3" presStyleLbl="vennNode1" presStyleIdx="2" presStyleCnt="4"/>
      <dgm:spPr/>
      <dgm:t>
        <a:bodyPr/>
        <a:lstStyle/>
        <a:p>
          <a:endParaRPr lang="en-US"/>
        </a:p>
      </dgm:t>
    </dgm:pt>
    <dgm:pt modelId="{0908AB84-E0F0-4C33-A74E-C2B35919F247}" type="pres">
      <dgm:prSet presAssocID="{9286E5AE-E438-4218-BE26-D1D25585E5B3}" presName="circ3Tx" presStyleLbl="revTx" presStyleIdx="0" presStyleCnt="0">
        <dgm:presLayoutVars>
          <dgm:chMax val="0"/>
          <dgm:chPref val="0"/>
          <dgm:bulletEnabled val="1"/>
        </dgm:presLayoutVars>
      </dgm:prSet>
      <dgm:spPr/>
      <dgm:t>
        <a:bodyPr/>
        <a:lstStyle/>
        <a:p>
          <a:endParaRPr lang="en-US"/>
        </a:p>
      </dgm:t>
    </dgm:pt>
    <dgm:pt modelId="{CAA0D75A-7581-4315-BFCA-66228C389FA1}" type="pres">
      <dgm:prSet presAssocID="{E275EE6C-FD19-46DE-AF99-E6C900344EC9}" presName="circ4" presStyleLbl="vennNode1" presStyleIdx="3" presStyleCnt="4" custLinFactNeighborX="-792"/>
      <dgm:spPr/>
      <dgm:t>
        <a:bodyPr/>
        <a:lstStyle/>
        <a:p>
          <a:endParaRPr lang="en-US"/>
        </a:p>
      </dgm:t>
    </dgm:pt>
    <dgm:pt modelId="{10F5D97A-B734-4307-8351-92D9CDE3E5ED}" type="pres">
      <dgm:prSet presAssocID="{E275EE6C-FD19-46DE-AF99-E6C900344EC9}" presName="circ4Tx" presStyleLbl="revTx" presStyleIdx="0" presStyleCnt="0">
        <dgm:presLayoutVars>
          <dgm:chMax val="0"/>
          <dgm:chPref val="0"/>
          <dgm:bulletEnabled val="1"/>
        </dgm:presLayoutVars>
      </dgm:prSet>
      <dgm:spPr/>
      <dgm:t>
        <a:bodyPr/>
        <a:lstStyle/>
        <a:p>
          <a:endParaRPr lang="en-US"/>
        </a:p>
      </dgm:t>
    </dgm:pt>
  </dgm:ptLst>
  <dgm:cxnLst>
    <dgm:cxn modelId="{9CDA281B-12B3-421A-8EF4-13D3AD3DA182}" type="presOf" srcId="{9286E5AE-E438-4218-BE26-D1D25585E5B3}" destId="{0908AB84-E0F0-4C33-A74E-C2B35919F247}" srcOrd="1" destOrd="0" presId="urn:microsoft.com/office/officeart/2005/8/layout/venn1"/>
    <dgm:cxn modelId="{7D33A7B9-2E09-4C51-B372-DA3C59E45EB5}" type="presOf" srcId="{E275EE6C-FD19-46DE-AF99-E6C900344EC9}" destId="{10F5D97A-B734-4307-8351-92D9CDE3E5ED}" srcOrd="1" destOrd="0" presId="urn:microsoft.com/office/officeart/2005/8/layout/venn1"/>
    <dgm:cxn modelId="{0BF45B7B-0D9F-4141-9887-027EE6F0579E}" srcId="{E2B86DBA-CCC8-4845-8231-48E6E5D970BB}" destId="{72C2A1F8-9B9E-4B9B-9DB7-D9F70ABF5F3A}" srcOrd="1" destOrd="0" parTransId="{042F7661-408F-491C-913B-0478D63EDEDE}" sibTransId="{2C9D1EBF-FD63-466D-B9A1-F7BD70C20B2F}"/>
    <dgm:cxn modelId="{0F544BD3-ADA5-4088-B48E-BA29B520715F}" srcId="{E2B86DBA-CCC8-4845-8231-48E6E5D970BB}" destId="{E275EE6C-FD19-46DE-AF99-E6C900344EC9}" srcOrd="3" destOrd="0" parTransId="{D3E0D3F2-8CAE-432E-8AB1-1D156B3E7320}" sibTransId="{51BAF223-A76F-458C-A18D-DCA4F2718252}"/>
    <dgm:cxn modelId="{3FD104FE-3166-4384-8BF4-B671FEE0D151}" srcId="{E2B86DBA-CCC8-4845-8231-48E6E5D970BB}" destId="{9286E5AE-E438-4218-BE26-D1D25585E5B3}" srcOrd="2" destOrd="0" parTransId="{83B40E42-940B-4084-AA48-76BBE8EAFA69}" sibTransId="{94998B2C-FD8C-43CF-8478-C275CDF55A62}"/>
    <dgm:cxn modelId="{3855E0EA-6983-430E-A8B1-C271C15872F6}" type="presOf" srcId="{9286E5AE-E438-4218-BE26-D1D25585E5B3}" destId="{05D58686-524E-4DC0-A66D-8A6051CBE97F}" srcOrd="0" destOrd="0" presId="urn:microsoft.com/office/officeart/2005/8/layout/venn1"/>
    <dgm:cxn modelId="{C3A57529-130D-4147-86CD-02D6E0EBBFEA}" type="presOf" srcId="{72C2A1F8-9B9E-4B9B-9DB7-D9F70ABF5F3A}" destId="{1960F1CD-C336-4848-9BE2-1D3F7639F360}" srcOrd="0" destOrd="0" presId="urn:microsoft.com/office/officeart/2005/8/layout/venn1"/>
    <dgm:cxn modelId="{6734CAEB-DA6F-4882-8BAC-6BDC18F7EE09}" type="presOf" srcId="{2EB3AE98-1A8A-41FC-B529-CE63332724CA}" destId="{9A1D6578-9498-4914-A5B2-F3D1A4CD50C9}" srcOrd="0" destOrd="0" presId="urn:microsoft.com/office/officeart/2005/8/layout/venn1"/>
    <dgm:cxn modelId="{6011EEB0-0091-4040-9A20-028BB1EA3ACB}" type="presOf" srcId="{72C2A1F8-9B9E-4B9B-9DB7-D9F70ABF5F3A}" destId="{E6E12580-BDEB-482B-B525-DE6DF967F6E4}" srcOrd="1" destOrd="0" presId="urn:microsoft.com/office/officeart/2005/8/layout/venn1"/>
    <dgm:cxn modelId="{16A9D8E2-B69B-4B69-BF8B-DD62AEC2B187}" type="presOf" srcId="{E275EE6C-FD19-46DE-AF99-E6C900344EC9}" destId="{CAA0D75A-7581-4315-BFCA-66228C389FA1}" srcOrd="0" destOrd="0" presId="urn:microsoft.com/office/officeart/2005/8/layout/venn1"/>
    <dgm:cxn modelId="{6D3503E9-1A3F-466A-B8F7-229FA4723B23}" srcId="{E2B86DBA-CCC8-4845-8231-48E6E5D970BB}" destId="{2EB3AE98-1A8A-41FC-B529-CE63332724CA}" srcOrd="0" destOrd="0" parTransId="{8DE33967-B1FB-425C-B282-F76C6036C328}" sibTransId="{BBC20B5F-E024-4A12-AF84-7BC0081D79C6}"/>
    <dgm:cxn modelId="{CE06CD0B-064E-4106-A72D-74BF9D7AD6B6}" type="presOf" srcId="{2EB3AE98-1A8A-41FC-B529-CE63332724CA}" destId="{A9A74356-DC6B-4D4B-A983-A6A3EAE6A6B7}" srcOrd="1" destOrd="0" presId="urn:microsoft.com/office/officeart/2005/8/layout/venn1"/>
    <dgm:cxn modelId="{B1FD36FD-5562-4BBC-B029-E811F3A6E4FC}" type="presOf" srcId="{E2B86DBA-CCC8-4845-8231-48E6E5D970BB}" destId="{60A2272F-4F34-44A9-AD34-17204BD5AE75}" srcOrd="0" destOrd="0" presId="urn:microsoft.com/office/officeart/2005/8/layout/venn1"/>
    <dgm:cxn modelId="{14557301-5BF3-469B-98F5-74AD4787E172}" type="presParOf" srcId="{60A2272F-4F34-44A9-AD34-17204BD5AE75}" destId="{9A1D6578-9498-4914-A5B2-F3D1A4CD50C9}" srcOrd="0" destOrd="0" presId="urn:microsoft.com/office/officeart/2005/8/layout/venn1"/>
    <dgm:cxn modelId="{DA7438A0-758F-4FC3-9730-6D6B4F735166}" type="presParOf" srcId="{60A2272F-4F34-44A9-AD34-17204BD5AE75}" destId="{A9A74356-DC6B-4D4B-A983-A6A3EAE6A6B7}" srcOrd="1" destOrd="0" presId="urn:microsoft.com/office/officeart/2005/8/layout/venn1"/>
    <dgm:cxn modelId="{F3246619-CC1E-4668-959B-F0A598B767F3}" type="presParOf" srcId="{60A2272F-4F34-44A9-AD34-17204BD5AE75}" destId="{1960F1CD-C336-4848-9BE2-1D3F7639F360}" srcOrd="2" destOrd="0" presId="urn:microsoft.com/office/officeart/2005/8/layout/venn1"/>
    <dgm:cxn modelId="{40D7D635-DAF3-48D2-9B86-C22649461943}" type="presParOf" srcId="{60A2272F-4F34-44A9-AD34-17204BD5AE75}" destId="{E6E12580-BDEB-482B-B525-DE6DF967F6E4}" srcOrd="3" destOrd="0" presId="urn:microsoft.com/office/officeart/2005/8/layout/venn1"/>
    <dgm:cxn modelId="{DDAFACD3-384A-4FA2-AAE7-C36D10E49191}" type="presParOf" srcId="{60A2272F-4F34-44A9-AD34-17204BD5AE75}" destId="{05D58686-524E-4DC0-A66D-8A6051CBE97F}" srcOrd="4" destOrd="0" presId="urn:microsoft.com/office/officeart/2005/8/layout/venn1"/>
    <dgm:cxn modelId="{7264EE44-48ED-4115-9A66-FE00B6BDD85C}" type="presParOf" srcId="{60A2272F-4F34-44A9-AD34-17204BD5AE75}" destId="{0908AB84-E0F0-4C33-A74E-C2B35919F247}" srcOrd="5" destOrd="0" presId="urn:microsoft.com/office/officeart/2005/8/layout/venn1"/>
    <dgm:cxn modelId="{5A827FB1-674A-441A-A925-5B991FDD1664}" type="presParOf" srcId="{60A2272F-4F34-44A9-AD34-17204BD5AE75}" destId="{CAA0D75A-7581-4315-BFCA-66228C389FA1}" srcOrd="6" destOrd="0" presId="urn:microsoft.com/office/officeart/2005/8/layout/venn1"/>
    <dgm:cxn modelId="{05C3BD5D-65CD-4571-8DDF-F8BDC754B4A8}" type="presParOf" srcId="{60A2272F-4F34-44A9-AD34-17204BD5AE75}" destId="{10F5D97A-B734-4307-8351-92D9CDE3E5E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D6578-9498-4914-A5B2-F3D1A4CD50C9}">
      <dsp:nvSpPr>
        <dsp:cNvPr id="0" name=""/>
        <dsp:cNvSpPr/>
      </dsp:nvSpPr>
      <dsp:spPr>
        <a:xfrm>
          <a:off x="2887980" y="64769"/>
          <a:ext cx="3368040" cy="336804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bg1"/>
              </a:solidFill>
              <a:latin typeface="Tw Cen MT Condensed Extra Bold" panose="020B0803020202020204" pitchFamily="34" charset="0"/>
            </a:rPr>
            <a:t>Learning</a:t>
          </a:r>
          <a:br>
            <a:rPr lang="en-US" sz="2400" b="0" kern="1200" dirty="0" smtClean="0">
              <a:solidFill>
                <a:schemeClr val="bg1"/>
              </a:solidFill>
              <a:latin typeface="Tw Cen MT Condensed Extra Bold" panose="020B0803020202020204" pitchFamily="34" charset="0"/>
            </a:rPr>
          </a:br>
          <a:r>
            <a:rPr lang="en-US" sz="2400" b="0" kern="1200" dirty="0" smtClean="0">
              <a:solidFill>
                <a:schemeClr val="bg1"/>
              </a:solidFill>
              <a:latin typeface="Tw Cen MT Condensed Extra Bold" panose="020B0803020202020204" pitchFamily="34" charset="0"/>
            </a:rPr>
            <a:t>and Growth</a:t>
          </a:r>
          <a:endParaRPr lang="en-US" sz="2400" b="0" kern="1200" dirty="0">
            <a:solidFill>
              <a:schemeClr val="bg1"/>
            </a:solidFill>
            <a:latin typeface="Tw Cen MT Condensed Extra Bold" panose="020B0803020202020204" pitchFamily="34" charset="0"/>
          </a:endParaRPr>
        </a:p>
      </dsp:txBody>
      <dsp:txXfrm>
        <a:off x="3276600" y="518160"/>
        <a:ext cx="2590800" cy="1068705"/>
      </dsp:txXfrm>
    </dsp:sp>
    <dsp:sp modelId="{1960F1CD-C336-4848-9BE2-1D3F7639F360}">
      <dsp:nvSpPr>
        <dsp:cNvPr id="0" name=""/>
        <dsp:cNvSpPr/>
      </dsp:nvSpPr>
      <dsp:spPr>
        <a:xfrm>
          <a:off x="4377690" y="1554479"/>
          <a:ext cx="3368040" cy="336804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b="0" kern="1200" dirty="0">
            <a:solidFill>
              <a:schemeClr val="bg1"/>
            </a:solidFill>
            <a:latin typeface="Tw Cen MT Condensed Extra Bold" panose="020B0803020202020204" pitchFamily="34" charset="0"/>
          </a:endParaRPr>
        </a:p>
      </dsp:txBody>
      <dsp:txXfrm>
        <a:off x="6191250" y="1943100"/>
        <a:ext cx="1295400" cy="2590800"/>
      </dsp:txXfrm>
    </dsp:sp>
    <dsp:sp modelId="{05D58686-524E-4DC0-A66D-8A6051CBE97F}">
      <dsp:nvSpPr>
        <dsp:cNvPr id="0" name=""/>
        <dsp:cNvSpPr/>
      </dsp:nvSpPr>
      <dsp:spPr>
        <a:xfrm>
          <a:off x="2887980" y="3044190"/>
          <a:ext cx="3368040" cy="336804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bg1"/>
              </a:solidFill>
              <a:latin typeface="Tw Cen MT Condensed Extra Bold" panose="020B0803020202020204" pitchFamily="34" charset="0"/>
            </a:rPr>
            <a:t>Innovation </a:t>
          </a:r>
          <a:br>
            <a:rPr lang="en-US" sz="2400" b="0" kern="1200" dirty="0" smtClean="0">
              <a:solidFill>
                <a:schemeClr val="bg1"/>
              </a:solidFill>
              <a:latin typeface="Tw Cen MT Condensed Extra Bold" panose="020B0803020202020204" pitchFamily="34" charset="0"/>
            </a:rPr>
          </a:br>
          <a:r>
            <a:rPr lang="en-US" sz="2400" b="0" kern="1200" dirty="0" smtClean="0">
              <a:solidFill>
                <a:schemeClr val="bg1"/>
              </a:solidFill>
              <a:latin typeface="Tw Cen MT Condensed Extra Bold" panose="020B0803020202020204" pitchFamily="34" charset="0"/>
            </a:rPr>
            <a:t>and Improvement</a:t>
          </a:r>
          <a:endParaRPr lang="en-US" sz="2400" b="0" kern="1200" dirty="0">
            <a:solidFill>
              <a:schemeClr val="bg1"/>
            </a:solidFill>
            <a:latin typeface="Tw Cen MT Condensed Extra Bold" panose="020B0803020202020204" pitchFamily="34" charset="0"/>
          </a:endParaRPr>
        </a:p>
      </dsp:txBody>
      <dsp:txXfrm>
        <a:off x="3276600" y="4890135"/>
        <a:ext cx="2590800" cy="1068705"/>
      </dsp:txXfrm>
    </dsp:sp>
    <dsp:sp modelId="{CAA0D75A-7581-4315-BFCA-66228C389FA1}">
      <dsp:nvSpPr>
        <dsp:cNvPr id="0" name=""/>
        <dsp:cNvSpPr/>
      </dsp:nvSpPr>
      <dsp:spPr>
        <a:xfrm>
          <a:off x="1371595" y="1554479"/>
          <a:ext cx="3368040" cy="336804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dirty="0">
            <a:solidFill>
              <a:schemeClr val="bg1"/>
            </a:solidFill>
            <a:latin typeface="Tw Cen MT Condensed Extra Bold" panose="020B0803020202020204" pitchFamily="34" charset="0"/>
          </a:endParaRPr>
        </a:p>
      </dsp:txBody>
      <dsp:txXfrm>
        <a:off x="1630675" y="1943100"/>
        <a:ext cx="1295400" cy="259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0.31252</cdr:y>
    </cdr:from>
    <cdr:to>
      <cdr:x>0.98958</cdr:x>
      <cdr:y>0.31252</cdr:y>
    </cdr:to>
    <cdr:cxnSp macro="">
      <cdr:nvCxnSpPr>
        <cdr:cNvPr id="3" name="Straight Connector 2"/>
        <cdr:cNvCxnSpPr/>
      </cdr:nvCxnSpPr>
      <cdr:spPr>
        <a:xfrm xmlns:a="http://schemas.openxmlformats.org/drawingml/2006/main" flipH="1">
          <a:off x="-685800" y="1676400"/>
          <a:ext cx="72390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0.38355</cdr:y>
    </cdr:from>
    <cdr:to>
      <cdr:x>1</cdr:x>
      <cdr:y>0.38355</cdr:y>
    </cdr:to>
    <cdr:cxnSp macro="">
      <cdr:nvCxnSpPr>
        <cdr:cNvPr id="5" name="Straight Connector 4"/>
        <cdr:cNvCxnSpPr/>
      </cdr:nvCxnSpPr>
      <cdr:spPr>
        <a:xfrm xmlns:a="http://schemas.openxmlformats.org/drawingml/2006/main" flipH="1">
          <a:off x="0" y="2057400"/>
          <a:ext cx="73152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519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037840" cy="464816"/>
          </a:xfrm>
          <a:prstGeom prst="rect">
            <a:avLst/>
          </a:prstGeom>
          <a:noFill/>
          <a:ln>
            <a:noFill/>
          </a:ln>
        </p:spPr>
        <p:txBody>
          <a:bodyPr vert="horz" wrap="square" lIns="92236" tIns="46122" rIns="92236" bIns="46122" anchor="t" anchorCtr="0" compatLnSpc="1"/>
          <a:lstStyle>
            <a:lvl1pPr marL="0" marR="0" lvl="0" indent="0" algn="l" defTabSz="92263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970933" y="0"/>
            <a:ext cx="3037840" cy="464816"/>
          </a:xfrm>
          <a:prstGeom prst="rect">
            <a:avLst/>
          </a:prstGeom>
          <a:noFill/>
          <a:ln>
            <a:noFill/>
          </a:ln>
        </p:spPr>
        <p:txBody>
          <a:bodyPr vert="horz" wrap="square" lIns="92236" tIns="46122" rIns="92236" bIns="46122" anchor="t" anchorCtr="0" compatLnSpc="1"/>
          <a:lstStyle>
            <a:lvl1pPr marL="0" marR="0" lvl="0" indent="0" algn="r" defTabSz="92263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AD36A1B1-68AD-4F30-91E3-26C15313990A}" type="datetime1">
              <a:rPr lang="en-US"/>
              <a:pPr lvl="0"/>
              <a:t>8/24/2016</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1">
            <a:solidFill>
              <a:srgbClr val="000000"/>
            </a:solidFill>
            <a:prstDash val="solid"/>
          </a:ln>
        </p:spPr>
      </p:sp>
      <p:sp>
        <p:nvSpPr>
          <p:cNvPr id="5" name="Footer Placeholder 5"/>
          <p:cNvSpPr txBox="1">
            <a:spLocks noGrp="1"/>
          </p:cNvSpPr>
          <p:nvPr>
            <p:ph type="ftr" sz="quarter" idx="4"/>
          </p:nvPr>
        </p:nvSpPr>
        <p:spPr>
          <a:xfrm>
            <a:off x="0" y="8829967"/>
            <a:ext cx="3037840" cy="464816"/>
          </a:xfrm>
          <a:prstGeom prst="rect">
            <a:avLst/>
          </a:prstGeom>
          <a:noFill/>
          <a:ln>
            <a:noFill/>
          </a:ln>
        </p:spPr>
        <p:txBody>
          <a:bodyPr vert="horz" wrap="square" lIns="92236" tIns="46122" rIns="92236" bIns="46122" anchor="b" anchorCtr="0" compatLnSpc="1"/>
          <a:lstStyle>
            <a:lvl1pPr marL="0" marR="0" lvl="0" indent="0" algn="l" defTabSz="92263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6" name="Slide Number Placeholder 6"/>
          <p:cNvSpPr txBox="1">
            <a:spLocks noGrp="1"/>
          </p:cNvSpPr>
          <p:nvPr>
            <p:ph type="sldNum" sz="quarter" idx="5"/>
          </p:nvPr>
        </p:nvSpPr>
        <p:spPr>
          <a:xfrm>
            <a:off x="3970933" y="8829967"/>
            <a:ext cx="3037840" cy="464816"/>
          </a:xfrm>
          <a:prstGeom prst="rect">
            <a:avLst/>
          </a:prstGeom>
          <a:noFill/>
          <a:ln>
            <a:noFill/>
          </a:ln>
        </p:spPr>
        <p:txBody>
          <a:bodyPr vert="horz" wrap="square" lIns="92236" tIns="46122" rIns="92236" bIns="46122" anchor="b" anchorCtr="0" compatLnSpc="1"/>
          <a:lstStyle>
            <a:lvl1pPr marL="0" marR="0" lvl="0" indent="0" algn="r" defTabSz="92263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4732D530-1EDC-44B3-AA0B-F03C586979E7}" type="slidenum">
              <a:rPr/>
              <a:pPr lvl="0"/>
              <a:t>‹#›</a:t>
            </a:fld>
            <a:endParaRPr lang="en-US"/>
          </a:p>
        </p:txBody>
      </p:sp>
    </p:spTree>
    <p:extLst>
      <p:ext uri="{BB962C8B-B14F-4D97-AF65-F5344CB8AC3E}">
        <p14:creationId xmlns:p14="http://schemas.microsoft.com/office/powerpoint/2010/main" val="55106791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slide" Target="../slides/slide16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61.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62.xml.rels><?xml version="1.0" encoding="UTF-8" standalone="yes"?>
<Relationships xmlns="http://schemas.openxmlformats.org/package/2006/relationships"><Relationship Id="rId3" Type="http://schemas.openxmlformats.org/officeDocument/2006/relationships/slide" Target="../slides/slide16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63.xml.rels><?xml version="1.0" encoding="UTF-8" standalone="yes"?>
<Relationships xmlns="http://schemas.openxmlformats.org/package/2006/relationships"><Relationship Id="rId3" Type="http://schemas.openxmlformats.org/officeDocument/2006/relationships/slide" Target="../slides/slide16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4.xml.rels><?xml version="1.0" encoding="UTF-8" standalone="yes"?>
<Relationships xmlns="http://schemas.openxmlformats.org/package/2006/relationships"><Relationship Id="rId3" Type="http://schemas.openxmlformats.org/officeDocument/2006/relationships/slide" Target="../slides/slide16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65.xml.rels><?xml version="1.0" encoding="UTF-8" standalone="yes"?>
<Relationships xmlns="http://schemas.openxmlformats.org/package/2006/relationships"><Relationship Id="rId3" Type="http://schemas.openxmlformats.org/officeDocument/2006/relationships/slide" Target="../slides/slide16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66.xml.rels><?xml version="1.0" encoding="UTF-8" standalone="yes"?>
<Relationships xmlns="http://schemas.openxmlformats.org/package/2006/relationships"><Relationship Id="rId3" Type="http://schemas.openxmlformats.org/officeDocument/2006/relationships/slide" Target="../slides/slide166.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67.xml.rels><?xml version="1.0" encoding="UTF-8" standalone="yes"?>
<Relationships xmlns="http://schemas.openxmlformats.org/package/2006/relationships"><Relationship Id="rId3" Type="http://schemas.openxmlformats.org/officeDocument/2006/relationships/slide" Target="../slides/slide16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68.xml.rels><?xml version="1.0" encoding="UTF-8" standalone="yes"?>
<Relationships xmlns="http://schemas.openxmlformats.org/package/2006/relationships"><Relationship Id="rId3" Type="http://schemas.openxmlformats.org/officeDocument/2006/relationships/slide" Target="../slides/slide168.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69.xml.rels><?xml version="1.0" encoding="UTF-8" standalone="yes"?>
<Relationships xmlns="http://schemas.openxmlformats.org/package/2006/relationships"><Relationship Id="rId3" Type="http://schemas.openxmlformats.org/officeDocument/2006/relationships/slide" Target="../slides/slide16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344339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marL="218101" indent="-218101">
              <a:buSzPct val="100000"/>
              <a:buFont typeface="Wingdings" pitchFamily="2"/>
              <a:buChar char="§"/>
            </a:pPr>
            <a:endParaRPr lang="en-US" dirty="0"/>
          </a:p>
        </p:txBody>
      </p:sp>
    </p:spTree>
    <p:extLst>
      <p:ext uri="{BB962C8B-B14F-4D97-AF65-F5344CB8AC3E}">
        <p14:creationId xmlns:p14="http://schemas.microsoft.com/office/powerpoint/2010/main" val="13949332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2847768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39323354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35945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5059458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260111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37360702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668532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3381307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1413" tIns="45706" rIns="91413" bIns="45706"/>
          <a:lstStyle/>
          <a:p>
            <a:endParaRPr lang="en-US" dirty="0"/>
          </a:p>
        </p:txBody>
      </p:sp>
      <p:sp>
        <p:nvSpPr>
          <p:cNvPr id="4" name="Header Placeholder 3"/>
          <p:cNvSpPr>
            <a:spLocks noGrp="1"/>
          </p:cNvSpPr>
          <p:nvPr>
            <p:ph type="hdr" sz="quarter" idx="10"/>
          </p:nvPr>
        </p:nvSpPr>
        <p:spPr/>
        <p:txBody>
          <a:bodyPr/>
          <a:lstStyle/>
          <a:p>
            <a:r>
              <a:rPr lang="fi-FI" smtClean="0">
                <a:solidFill>
                  <a:prstClr val="black"/>
                </a:solidFill>
              </a:rPr>
              <a:t>(855) 877-4183 ID 7890 PIN 5044085</a:t>
            </a:r>
            <a:endParaRPr lang="en-US">
              <a:solidFill>
                <a:prstClr val="black"/>
              </a:solidFill>
            </a:endParaRPr>
          </a:p>
        </p:txBody>
      </p:sp>
    </p:spTree>
    <p:extLst>
      <p:ext uri="{BB962C8B-B14F-4D97-AF65-F5344CB8AC3E}">
        <p14:creationId xmlns:p14="http://schemas.microsoft.com/office/powerpoint/2010/main" val="18855159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268714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26280927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marL="172948" indent="-172948">
              <a:buSzPct val="100000"/>
              <a:buFont typeface="Wingdings" pitchFamily="2"/>
              <a:buChar char="§"/>
            </a:pPr>
            <a:endParaRPr lang="en-US" dirty="0"/>
          </a:p>
        </p:txBody>
      </p:sp>
    </p:spTree>
    <p:extLst>
      <p:ext uri="{BB962C8B-B14F-4D97-AF65-F5344CB8AC3E}">
        <p14:creationId xmlns:p14="http://schemas.microsoft.com/office/powerpoint/2010/main" val="13467779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5791"/>
            <a:ext cx="5608320" cy="4183380"/>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25598264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5383959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1740900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20404864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13406979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18188636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6104856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27575164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1353577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normAutofit/>
          </a:bodyPr>
          <a:lstStyle/>
          <a:p>
            <a:endParaRPr lang="en-US" dirty="0"/>
          </a:p>
        </p:txBody>
      </p:sp>
    </p:spTree>
    <p:extLst>
      <p:ext uri="{BB962C8B-B14F-4D97-AF65-F5344CB8AC3E}">
        <p14:creationId xmlns:p14="http://schemas.microsoft.com/office/powerpoint/2010/main" val="37276806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2851984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685800" y="4415790"/>
            <a:ext cx="5486400" cy="4183380"/>
          </a:xfrm>
          <a:prstGeom prst="rect">
            <a:avLst/>
          </a:prstGeom>
        </p:spPr>
        <p:txBody>
          <a:bodyPr lIns="91390" tIns="45695" rIns="91390" bIns="45695"/>
          <a:lstStyle/>
          <a:p>
            <a:pPr marL="163608" indent="-163608">
              <a:buFont typeface="Wingdings" pitchFamily="2" charset="2"/>
              <a:buChar char="§"/>
            </a:pPr>
            <a:endParaRPr lang="en-US" dirty="0"/>
          </a:p>
        </p:txBody>
      </p:sp>
    </p:spTree>
    <p:extLst>
      <p:ext uri="{BB962C8B-B14F-4D97-AF65-F5344CB8AC3E}">
        <p14:creationId xmlns:p14="http://schemas.microsoft.com/office/powerpoint/2010/main" val="28985944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31171947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7" y="4474508"/>
            <a:ext cx="5607711" cy="3659842"/>
          </a:xfrm>
          <a:prstGeom prst="rect">
            <a:avLst/>
          </a:prstGeom>
        </p:spPr>
        <p:txBody>
          <a:bodyPr lIns="88113" tIns="44058" rIns="88113" bIns="44058"/>
          <a:lstStyle/>
          <a:p>
            <a:pPr defTabSz="914132">
              <a:defRPr/>
            </a:pPr>
            <a:endParaRPr lang="en-US" dirty="0"/>
          </a:p>
        </p:txBody>
      </p:sp>
    </p:spTree>
    <p:extLst>
      <p:ext uri="{BB962C8B-B14F-4D97-AF65-F5344CB8AC3E}">
        <p14:creationId xmlns:p14="http://schemas.microsoft.com/office/powerpoint/2010/main" val="25408454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10162164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8180136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1364281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934300" y="4416270"/>
            <a:ext cx="5141807" cy="4182745"/>
          </a:xfrm>
          <a:prstGeom prst="rect">
            <a:avLst/>
          </a:prstGeom>
        </p:spPr>
        <p:txBody>
          <a:bodyPr wrap="square" lIns="92264" tIns="46131" rIns="92264" bIns="46131" anchor="t" anchorCtr="0">
            <a:normAutofit/>
          </a:bodyPr>
          <a:lstStyle/>
          <a:p>
            <a:endParaRPr lang="en-US" dirty="0"/>
          </a:p>
        </p:txBody>
      </p:sp>
    </p:spTree>
    <p:extLst>
      <p:ext uri="{BB962C8B-B14F-4D97-AF65-F5344CB8AC3E}">
        <p14:creationId xmlns:p14="http://schemas.microsoft.com/office/powerpoint/2010/main" val="11600188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28742209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210371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7377163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575"/>
            <a:ext cx="5608320" cy="3660775"/>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27453136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pPr defTabSz="922632">
              <a:defRPr/>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13675264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pPr defTabSz="905382">
              <a:defRPr/>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815788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pPr defTabSz="922632">
              <a:defRPr/>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28625089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3"/>
            <a:ext cx="5608320" cy="4114800"/>
          </a:xfrm>
          <a:prstGeom prst="rect">
            <a:avLst/>
          </a:prstGeom>
        </p:spPr>
        <p:txBody>
          <a:bodyPr lIns="92264" tIns="46131" rIns="92264" bIns="46131"/>
          <a:lstStyle/>
          <a:p>
            <a:pPr defTabSz="92263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26748890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40" y="4136575"/>
            <a:ext cx="5143501" cy="3918857"/>
          </a:xfrm>
          <a:prstGeom prst="rect">
            <a:avLst/>
          </a:prstGeom>
        </p:spPr>
        <p:txBody>
          <a:bodyPr lIns="86455" tIns="43229" rIns="86455" bIns="43229"/>
          <a:lstStyle/>
          <a:p>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20069622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4899743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pPr defTabSz="90538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6852563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3"/>
            <a:ext cx="5608320" cy="4114800"/>
          </a:xfrm>
          <a:prstGeom prst="rect">
            <a:avLst/>
          </a:prstGeom>
        </p:spPr>
        <p:txBody>
          <a:bodyPr lIns="92264" tIns="46131" rIns="92264" bIns="46131"/>
          <a:lstStyle/>
          <a:p>
            <a:pPr defTabSz="92263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31213924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40" y="4136575"/>
            <a:ext cx="5143501" cy="3918857"/>
          </a:xfrm>
          <a:prstGeom prst="rect">
            <a:avLst/>
          </a:prstGeom>
        </p:spPr>
        <p:txBody>
          <a:bodyPr lIns="86455" tIns="43229" rIns="86455" bIns="43229"/>
          <a:lstStyle/>
          <a:p>
            <a:pPr defTabSz="92263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110973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defTabSz="913905">
              <a:defRPr/>
            </a:pPr>
            <a:endParaRPr lang="en-US" dirty="0"/>
          </a:p>
        </p:txBody>
      </p:sp>
    </p:spTree>
    <p:extLst>
      <p:ext uri="{BB962C8B-B14F-4D97-AF65-F5344CB8AC3E}">
        <p14:creationId xmlns:p14="http://schemas.microsoft.com/office/powerpoint/2010/main" val="17377163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3"/>
            <a:ext cx="5608320" cy="4114800"/>
          </a:xfrm>
          <a:prstGeom prst="rect">
            <a:avLst/>
          </a:prstGeom>
        </p:spPr>
        <p:txBody>
          <a:bodyPr lIns="92264" tIns="46131" rIns="92264" bIns="46131"/>
          <a:lstStyle/>
          <a:p>
            <a:pPr defTabSz="90538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37796617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3"/>
            <a:ext cx="5608320" cy="4114800"/>
          </a:xfrm>
          <a:prstGeom prst="rect">
            <a:avLst/>
          </a:prstGeom>
        </p:spPr>
        <p:txBody>
          <a:bodyPr lIns="92264" tIns="46131" rIns="92264" bIns="46131"/>
          <a:lstStyle/>
          <a:p>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2115392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40" y="4136575"/>
            <a:ext cx="5143501" cy="3918857"/>
          </a:xfrm>
          <a:prstGeom prst="rect">
            <a:avLst/>
          </a:prstGeom>
        </p:spPr>
        <p:txBody>
          <a:bodyPr lIns="86455" tIns="43229" rIns="86455" bIns="43229"/>
          <a:lstStyle/>
          <a:p>
            <a:pPr marL="216136" indent="-216136">
              <a:buFont typeface="+mj-lt"/>
              <a:buAutoNum type="arabicPeriod"/>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36786510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2" y="4381107"/>
            <a:ext cx="5732949" cy="4150519"/>
          </a:xfrm>
          <a:prstGeom prst="rect">
            <a:avLst/>
          </a:prstGeom>
        </p:spPr>
        <p:txBody>
          <a:bodyPr lIns="91840" tIns="45921" rIns="91840" bIns="45921"/>
          <a:lstStyle/>
          <a:p>
            <a:pPr marL="169758" indent="-169758">
              <a:buFont typeface="Wingdings" pitchFamily="2" charset="2"/>
              <a:buChar cha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42680335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40" y="4136575"/>
            <a:ext cx="5143501" cy="3918857"/>
          </a:xfrm>
          <a:prstGeom prst="rect">
            <a:avLst/>
          </a:prstGeom>
        </p:spPr>
        <p:txBody>
          <a:bodyPr lIns="86455" tIns="43229" rIns="86455" bIns="43229"/>
          <a:lstStyle/>
          <a:p>
            <a:pPr marL="216136" indent="-216136">
              <a:buFont typeface="+mj-lt"/>
              <a:buAutoNum type="arabicPeriod"/>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28218307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2240" tIns="46119" rIns="92240" bIns="46119"/>
          <a:lstStyle/>
          <a:p>
            <a:pPr marL="172950" indent="-172950">
              <a:buFont typeface="Wingdings" pitchFamily="2" charset="2"/>
              <a:buChar char="§"/>
            </a:pPr>
            <a:endParaRPr lang="en-US" dirty="0"/>
          </a:p>
        </p:txBody>
      </p:sp>
    </p:spTree>
    <p:extLst>
      <p:ext uri="{BB962C8B-B14F-4D97-AF65-F5344CB8AC3E}">
        <p14:creationId xmlns:p14="http://schemas.microsoft.com/office/powerpoint/2010/main" val="37597835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5790"/>
            <a:ext cx="5608320" cy="4183380"/>
          </a:xfrm>
          <a:prstGeom prst="rect">
            <a:avLst/>
          </a:prstGeom>
        </p:spPr>
        <p:txBody>
          <a:bodyPr lIns="92240" tIns="46119" rIns="92240" bIns="46119"/>
          <a:lstStyle/>
          <a:p>
            <a:pPr marL="172950" indent="-172950" defTabSz="648544">
              <a:buFont typeface="Wingdings" pitchFamily="2" charset="2"/>
              <a:buChar char="§"/>
              <a:defRPr/>
            </a:pPr>
            <a:endParaRPr lang="en-US" dirty="0"/>
          </a:p>
        </p:txBody>
      </p:sp>
    </p:spTree>
    <p:extLst>
      <p:ext uri="{BB962C8B-B14F-4D97-AF65-F5344CB8AC3E}">
        <p14:creationId xmlns:p14="http://schemas.microsoft.com/office/powerpoint/2010/main" val="25076760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5790"/>
            <a:ext cx="5608320" cy="4183380"/>
          </a:xfrm>
          <a:prstGeom prst="rect">
            <a:avLst/>
          </a:prstGeom>
        </p:spPr>
        <p:txBody>
          <a:bodyPr lIns="92240" tIns="46119" rIns="92240" bIns="46119"/>
          <a:lstStyle/>
          <a:p>
            <a:pPr marL="172950" indent="-172950">
              <a:buFont typeface="Wingdings" pitchFamily="2" charset="2"/>
              <a:buChar char="§"/>
            </a:pPr>
            <a:endParaRPr lang="en-US" dirty="0"/>
          </a:p>
        </p:txBody>
      </p:sp>
    </p:spTree>
    <p:extLst>
      <p:ext uri="{BB962C8B-B14F-4D97-AF65-F5344CB8AC3E}">
        <p14:creationId xmlns:p14="http://schemas.microsoft.com/office/powerpoint/2010/main" val="7580980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2240" tIns="46119" rIns="92240" bIns="46119"/>
          <a:lstStyle/>
          <a:p>
            <a:pPr marL="172950" indent="-172950">
              <a:buFont typeface="Wingdings" pitchFamily="2" charset="2"/>
              <a:buChar char="§"/>
            </a:pPr>
            <a:endParaRPr lang="en-US" dirty="0"/>
          </a:p>
        </p:txBody>
      </p:sp>
    </p:spTree>
    <p:extLst>
      <p:ext uri="{BB962C8B-B14F-4D97-AF65-F5344CB8AC3E}">
        <p14:creationId xmlns:p14="http://schemas.microsoft.com/office/powerpoint/2010/main" val="37597835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1" y="4381103"/>
            <a:ext cx="5732949" cy="4150519"/>
          </a:xfrm>
          <a:prstGeom prst="rect">
            <a:avLst/>
          </a:prstGeom>
        </p:spPr>
        <p:txBody>
          <a:bodyPr lIns="92264" tIns="46131" rIns="92264" bIns="46131"/>
          <a:lstStyle/>
          <a:p>
            <a:pPr defTabSz="905382">
              <a:defRPr/>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1150493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6459" y="5895882"/>
            <a:ext cx="4131641" cy="5585562"/>
          </a:xfrm>
          <a:prstGeom prst="rect">
            <a:avLst/>
          </a:prstGeom>
        </p:spPr>
        <p:txBody>
          <a:bodyPr lIns="91695" tIns="45848" rIns="91695" bIns="45848"/>
          <a:lstStyle/>
          <a:p>
            <a:endParaRPr lang="en-US" dirty="0"/>
          </a:p>
        </p:txBody>
      </p:sp>
    </p:spTree>
    <p:extLst>
      <p:ext uri="{BB962C8B-B14F-4D97-AF65-F5344CB8AC3E}">
        <p14:creationId xmlns:p14="http://schemas.microsoft.com/office/powerpoint/2010/main" val="18617871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marL="170475" indent="-170475">
              <a:buSzPct val="100000"/>
              <a:buFont typeface="Wingdings" pitchFamily="2"/>
              <a:buChar char="§"/>
            </a:pPr>
            <a:endParaRPr lang="en-US" dirty="0"/>
          </a:p>
        </p:txBody>
      </p:sp>
    </p:spTree>
    <p:extLst>
      <p:ext uri="{BB962C8B-B14F-4D97-AF65-F5344CB8AC3E}">
        <p14:creationId xmlns:p14="http://schemas.microsoft.com/office/powerpoint/2010/main" val="32980138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2799941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111710557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26348521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8059453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47" tIns="44274" rIns="88547" bIns="44274"/>
          <a:lstStyle/>
          <a:p>
            <a:pPr marL="209365" indent="-209365">
              <a:buFont typeface="Wingdings" pitchFamily="2" charset="2"/>
              <a:buChar char="§"/>
            </a:pPr>
            <a:endParaRPr lang="en-US" dirty="0"/>
          </a:p>
        </p:txBody>
      </p:sp>
    </p:spTree>
    <p:extLst>
      <p:ext uri="{BB962C8B-B14F-4D97-AF65-F5344CB8AC3E}">
        <p14:creationId xmlns:p14="http://schemas.microsoft.com/office/powerpoint/2010/main" val="22374977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01040" y="4473575"/>
            <a:ext cx="5608320" cy="3660775"/>
          </a:xfrm>
          <a:prstGeom prst="rect">
            <a:avLst/>
          </a:prstGeom>
        </p:spPr>
        <p:txBody>
          <a:bodyPr lIns="92250" tIns="46125" rIns="92250" bIns="46125"/>
          <a:lstStyle/>
          <a:p>
            <a:endParaRPr lang="en-US" dirty="0"/>
          </a:p>
        </p:txBody>
      </p:sp>
    </p:spTree>
    <p:extLst>
      <p:ext uri="{BB962C8B-B14F-4D97-AF65-F5344CB8AC3E}">
        <p14:creationId xmlns:p14="http://schemas.microsoft.com/office/powerpoint/2010/main" val="24484607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0377037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9"/>
            <a:ext cx="5486400" cy="4183063"/>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7377163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259146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16899067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pPr marL="3057">
              <a:spcAft>
                <a:spcPts val="1735"/>
              </a:spcAft>
            </a:pPr>
            <a:endParaRPr lang="en-US" dirty="0"/>
          </a:p>
        </p:txBody>
      </p:sp>
    </p:spTree>
    <p:extLst>
      <p:ext uri="{BB962C8B-B14F-4D97-AF65-F5344CB8AC3E}">
        <p14:creationId xmlns:p14="http://schemas.microsoft.com/office/powerpoint/2010/main" val="31485261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19330470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23294105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31710594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327933218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pPr marL="3057">
              <a:spcAft>
                <a:spcPts val="1735"/>
              </a:spcAft>
            </a:pPr>
            <a:endParaRPr lang="en-US" dirty="0"/>
          </a:p>
        </p:txBody>
      </p:sp>
    </p:spTree>
    <p:extLst>
      <p:ext uri="{BB962C8B-B14F-4D97-AF65-F5344CB8AC3E}">
        <p14:creationId xmlns:p14="http://schemas.microsoft.com/office/powerpoint/2010/main" val="31789795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pPr marL="3057">
              <a:spcAft>
                <a:spcPts val="1735"/>
              </a:spcAft>
            </a:pPr>
            <a:endParaRPr lang="en-US" dirty="0"/>
          </a:p>
        </p:txBody>
      </p:sp>
    </p:spTree>
    <p:extLst>
      <p:ext uri="{BB962C8B-B14F-4D97-AF65-F5344CB8AC3E}">
        <p14:creationId xmlns:p14="http://schemas.microsoft.com/office/powerpoint/2010/main" val="29544010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01040" y="4415797"/>
            <a:ext cx="5608320" cy="4183380"/>
          </a:xfrm>
          <a:prstGeom prst="rect">
            <a:avLst/>
          </a:prstGeom>
        </p:spPr>
        <p:txBody>
          <a:bodyPr lIns="92227" tIns="46112" rIns="92227" bIns="46112"/>
          <a:lstStyle/>
          <a:p>
            <a:endParaRPr lang="en-US" dirty="0"/>
          </a:p>
        </p:txBody>
      </p:sp>
    </p:spTree>
    <p:extLst>
      <p:ext uri="{BB962C8B-B14F-4D97-AF65-F5344CB8AC3E}">
        <p14:creationId xmlns:p14="http://schemas.microsoft.com/office/powerpoint/2010/main" val="1258189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01040" y="4415797"/>
            <a:ext cx="5608320" cy="4183380"/>
          </a:xfrm>
          <a:prstGeom prst="rect">
            <a:avLst/>
          </a:prstGeom>
        </p:spPr>
        <p:txBody>
          <a:bodyPr lIns="92227" tIns="46112" rIns="92227" bIns="46112"/>
          <a:lstStyle/>
          <a:p>
            <a:endParaRPr lang="en-US" dirty="0"/>
          </a:p>
        </p:txBody>
      </p:sp>
    </p:spTree>
    <p:extLst>
      <p:ext uri="{BB962C8B-B14F-4D97-AF65-F5344CB8AC3E}">
        <p14:creationId xmlns:p14="http://schemas.microsoft.com/office/powerpoint/2010/main" val="176113149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01040" y="4415797"/>
            <a:ext cx="5608320" cy="4183380"/>
          </a:xfrm>
          <a:prstGeom prst="rect">
            <a:avLst/>
          </a:prstGeom>
        </p:spPr>
        <p:txBody>
          <a:bodyPr lIns="92227" tIns="46112" rIns="92227" bIns="46112"/>
          <a:lstStyle/>
          <a:p>
            <a:endParaRPr lang="en-US" dirty="0"/>
          </a:p>
        </p:txBody>
      </p:sp>
    </p:spTree>
    <p:extLst>
      <p:ext uri="{BB962C8B-B14F-4D97-AF65-F5344CB8AC3E}">
        <p14:creationId xmlns:p14="http://schemas.microsoft.com/office/powerpoint/2010/main" val="159470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395892367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329660292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685800" y="4343407"/>
            <a:ext cx="5486400" cy="4114800"/>
          </a:xfrm>
          <a:prstGeom prst="rect">
            <a:avLst/>
          </a:prstGeom>
        </p:spPr>
        <p:txBody>
          <a:bodyPr lIns="91390" tIns="45695" rIns="91390" bIns="45695"/>
          <a:lstStyle/>
          <a:p>
            <a:pPr marL="3031">
              <a:spcAft>
                <a:spcPts val="1719"/>
              </a:spcAft>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4263590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00238"/>
            <a:ext cx="5485158" cy="3600762"/>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20067741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620250"/>
            <a:ext cx="5852160" cy="3780800"/>
          </a:xfrm>
          <a:prstGeom prst="rect">
            <a:avLst/>
          </a:prstGeom>
        </p:spPr>
        <p:txBody>
          <a:bodyPr lIns="95677" tIns="47838" rIns="95677" bIns="47838"/>
          <a:lstStyle/>
          <a:p>
            <a:endParaRPr lang="en-US" dirty="0"/>
          </a:p>
        </p:txBody>
      </p:sp>
    </p:spTree>
    <p:extLst>
      <p:ext uri="{BB962C8B-B14F-4D97-AF65-F5344CB8AC3E}">
        <p14:creationId xmlns:p14="http://schemas.microsoft.com/office/powerpoint/2010/main" val="4098224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6" y="4620250"/>
            <a:ext cx="5850835" cy="3780800"/>
          </a:xfrm>
          <a:prstGeom prst="rect">
            <a:avLst/>
          </a:prstGeom>
        </p:spPr>
        <p:txBody>
          <a:bodyPr lIns="94809" tIns="47404" rIns="94809" bIns="47404"/>
          <a:lstStyle/>
          <a:p>
            <a:endParaRPr lang="en-US" dirty="0"/>
          </a:p>
        </p:txBody>
      </p:sp>
    </p:spTree>
    <p:extLst>
      <p:ext uri="{BB962C8B-B14F-4D97-AF65-F5344CB8AC3E}">
        <p14:creationId xmlns:p14="http://schemas.microsoft.com/office/powerpoint/2010/main" val="21217652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6" y="4620250"/>
            <a:ext cx="5850835" cy="3780800"/>
          </a:xfrm>
          <a:prstGeom prst="rect">
            <a:avLst/>
          </a:prstGeom>
        </p:spPr>
        <p:txBody>
          <a:bodyPr lIns="94809" tIns="47404" rIns="94809" bIns="47404"/>
          <a:lstStyle/>
          <a:p>
            <a:endParaRPr lang="en-US" dirty="0"/>
          </a:p>
        </p:txBody>
      </p:sp>
    </p:spTree>
    <p:extLst>
      <p:ext uri="{BB962C8B-B14F-4D97-AF65-F5344CB8AC3E}">
        <p14:creationId xmlns:p14="http://schemas.microsoft.com/office/powerpoint/2010/main" val="212176527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6" y="4620250"/>
            <a:ext cx="5850835" cy="3780800"/>
          </a:xfrm>
          <a:prstGeom prst="rect">
            <a:avLst/>
          </a:prstGeom>
        </p:spPr>
        <p:txBody>
          <a:bodyPr lIns="94809" tIns="47404" rIns="94809" bIns="47404"/>
          <a:lstStyle/>
          <a:p>
            <a:endParaRPr lang="en-US" dirty="0"/>
          </a:p>
        </p:txBody>
      </p:sp>
    </p:spTree>
    <p:extLst>
      <p:ext uri="{BB962C8B-B14F-4D97-AF65-F5344CB8AC3E}">
        <p14:creationId xmlns:p14="http://schemas.microsoft.com/office/powerpoint/2010/main" val="44076420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6" y="4620250"/>
            <a:ext cx="5850835" cy="3780800"/>
          </a:xfrm>
          <a:prstGeom prst="rect">
            <a:avLst/>
          </a:prstGeom>
        </p:spPr>
        <p:txBody>
          <a:bodyPr lIns="94809" tIns="47404" rIns="94809" bIns="47404"/>
          <a:lstStyle/>
          <a:p>
            <a:endParaRPr lang="en-US" dirty="0"/>
          </a:p>
        </p:txBody>
      </p:sp>
    </p:spTree>
    <p:extLst>
      <p:ext uri="{BB962C8B-B14F-4D97-AF65-F5344CB8AC3E}">
        <p14:creationId xmlns:p14="http://schemas.microsoft.com/office/powerpoint/2010/main" val="307452480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txBox="1">
            <a:spLocks noGrp="1"/>
          </p:cNvSpPr>
          <p:nvPr>
            <p:ph type="body" sz="quarter" idx="1"/>
          </p:nvPr>
        </p:nvSpPr>
        <p:spPr>
          <a:xfrm>
            <a:off x="701040" y="4416428"/>
            <a:ext cx="5608320" cy="4183063"/>
          </a:xfrm>
          <a:prstGeom prst="rect">
            <a:avLst/>
          </a:prstGeom>
        </p:spPr>
        <p:txBody>
          <a:bodyPr lIns="92264" tIns="46131" rIns="92264" bIns="46131"/>
          <a:lstStyle/>
          <a:p>
            <a:pPr lvl="0"/>
            <a:endParaRPr lang="en-US" dirty="0"/>
          </a:p>
        </p:txBody>
      </p:sp>
    </p:spTree>
    <p:extLst>
      <p:ext uri="{BB962C8B-B14F-4D97-AF65-F5344CB8AC3E}">
        <p14:creationId xmlns:p14="http://schemas.microsoft.com/office/powerpoint/2010/main" val="365877745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txBox="1">
            <a:spLocks noGrp="1"/>
          </p:cNvSpPr>
          <p:nvPr>
            <p:ph type="body" sz="quarter" idx="1"/>
          </p:nvPr>
        </p:nvSpPr>
        <p:spPr>
          <a:xfrm>
            <a:off x="701040" y="4416428"/>
            <a:ext cx="5608320" cy="4183063"/>
          </a:xfrm>
          <a:prstGeom prst="rect">
            <a:avLst/>
          </a:prstGeom>
        </p:spPr>
        <p:txBody>
          <a:bodyPr lIns="92264" tIns="46131" rIns="92264" bIns="46131"/>
          <a:lstStyle/>
          <a:p>
            <a:pPr lvl="0"/>
            <a:endParaRPr lang="en-US" dirty="0"/>
          </a:p>
        </p:txBody>
      </p:sp>
    </p:spTree>
    <p:extLst>
      <p:ext uri="{BB962C8B-B14F-4D97-AF65-F5344CB8AC3E}">
        <p14:creationId xmlns:p14="http://schemas.microsoft.com/office/powerpoint/2010/main" val="3818798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39233720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txBox="1">
            <a:spLocks noGrp="1"/>
          </p:cNvSpPr>
          <p:nvPr>
            <p:ph type="body" sz="quarter" idx="1"/>
          </p:nvPr>
        </p:nvSpPr>
        <p:spPr>
          <a:xfrm>
            <a:off x="701040" y="4416428"/>
            <a:ext cx="5608320" cy="4183063"/>
          </a:xfrm>
          <a:prstGeom prst="rect">
            <a:avLst/>
          </a:prstGeom>
        </p:spPr>
        <p:txBody>
          <a:bodyPr lIns="92264" tIns="46131" rIns="92264" bIns="46131"/>
          <a:lstStyle/>
          <a:p>
            <a:pPr lvl="0"/>
            <a:endParaRPr lang="en-US" dirty="0"/>
          </a:p>
        </p:txBody>
      </p:sp>
    </p:spTree>
    <p:extLst>
      <p:ext uri="{BB962C8B-B14F-4D97-AF65-F5344CB8AC3E}">
        <p14:creationId xmlns:p14="http://schemas.microsoft.com/office/powerpoint/2010/main" val="395463772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6"/>
            <a:ext cx="5852160" cy="4320540"/>
          </a:xfrm>
          <a:prstGeom prst="rect">
            <a:avLst/>
          </a:prstGeom>
        </p:spPr>
        <p:txBody>
          <a:bodyPr lIns="91413" tIns="45706" rIns="91413" bIns="45706"/>
          <a:lstStyle/>
          <a:p>
            <a:pPr marL="171400" indent="-171400">
              <a:buFont typeface="Wingdings" pitchFamily="2" charset="2"/>
              <a:buChar char="§"/>
            </a:pPr>
            <a:endParaRPr lang="en-US" dirty="0"/>
          </a:p>
        </p:txBody>
      </p:sp>
    </p:spTree>
    <p:extLst>
      <p:ext uri="{BB962C8B-B14F-4D97-AF65-F5344CB8AC3E}">
        <p14:creationId xmlns:p14="http://schemas.microsoft.com/office/powerpoint/2010/main" val="40220310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16622" y="4415790"/>
            <a:ext cx="5732949" cy="4183380"/>
          </a:xfrm>
          <a:prstGeom prst="rect">
            <a:avLst/>
          </a:prstGeom>
        </p:spPr>
        <p:txBody>
          <a:bodyPr lIns="92250" tIns="46125" rIns="92250" bIns="46125"/>
          <a:lstStyle/>
          <a:p>
            <a:pPr defTabSz="922497">
              <a:defRPr/>
            </a:pPr>
            <a:endParaRPr lang="en-US" dirty="0"/>
          </a:p>
        </p:txBody>
      </p:sp>
    </p:spTree>
    <p:extLst>
      <p:ext uri="{BB962C8B-B14F-4D97-AF65-F5344CB8AC3E}">
        <p14:creationId xmlns:p14="http://schemas.microsoft.com/office/powerpoint/2010/main" val="401072826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343403"/>
            <a:ext cx="5608320" cy="4114800"/>
          </a:xfrm>
          <a:prstGeom prst="rect">
            <a:avLst/>
          </a:prstGeom>
        </p:spPr>
        <p:txBody>
          <a:bodyPr lIns="92264" tIns="46131" rIns="92264" bIns="46131"/>
          <a:lstStyle/>
          <a:p>
            <a:pPr defTabSz="905382">
              <a:defRPr/>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39047767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560573"/>
            <a:ext cx="5982208" cy="4320540"/>
          </a:xfrm>
          <a:prstGeom prst="rect">
            <a:avLst/>
          </a:prstGeom>
        </p:spPr>
        <p:txBody>
          <a:bodyPr lIns="95667" tIns="47833" rIns="95667" bIns="47833">
            <a:normAutofit/>
          </a:bodyPr>
          <a:lstStyle/>
          <a:p>
            <a:endParaRPr lang="en-US" dirty="0"/>
          </a:p>
        </p:txBody>
      </p:sp>
    </p:spTree>
    <p:extLst>
      <p:ext uri="{BB962C8B-B14F-4D97-AF65-F5344CB8AC3E}">
        <p14:creationId xmlns:p14="http://schemas.microsoft.com/office/powerpoint/2010/main" val="22479719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560573"/>
            <a:ext cx="5982208" cy="4320540"/>
          </a:xfrm>
          <a:prstGeom prst="rect">
            <a:avLst/>
          </a:prstGeom>
        </p:spPr>
        <p:txBody>
          <a:bodyPr lIns="95667" tIns="47833" rIns="95667" bIns="47833">
            <a:normAutofit/>
          </a:bodyPr>
          <a:lstStyle/>
          <a:p>
            <a:endParaRPr lang="en-US" dirty="0"/>
          </a:p>
        </p:txBody>
      </p:sp>
    </p:spTree>
    <p:extLst>
      <p:ext uri="{BB962C8B-B14F-4D97-AF65-F5344CB8AC3E}">
        <p14:creationId xmlns:p14="http://schemas.microsoft.com/office/powerpoint/2010/main" val="345753006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12625913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marL="218101" indent="-218101">
              <a:buSzPct val="100000"/>
              <a:buFont typeface="Wingdings" pitchFamily="2"/>
              <a:buChar char="§"/>
            </a:pPr>
            <a:endParaRPr lang="en-US" dirty="0">
              <a:solidFill>
                <a:srgbClr val="000000"/>
              </a:solidFill>
              <a:latin typeface="Calibri"/>
            </a:endParaRPr>
          </a:p>
        </p:txBody>
      </p:sp>
    </p:spTree>
    <p:extLst>
      <p:ext uri="{BB962C8B-B14F-4D97-AF65-F5344CB8AC3E}">
        <p14:creationId xmlns:p14="http://schemas.microsoft.com/office/powerpoint/2010/main" val="6301727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8202301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normAutofit/>
          </a:bodyPr>
          <a:lstStyle/>
          <a:p>
            <a:endParaRPr lang="en-US" dirty="0"/>
          </a:p>
        </p:txBody>
      </p:sp>
    </p:spTree>
    <p:extLst>
      <p:ext uri="{BB962C8B-B14F-4D97-AF65-F5344CB8AC3E}">
        <p14:creationId xmlns:p14="http://schemas.microsoft.com/office/powerpoint/2010/main" val="30635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342095102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12899485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endParaRPr lang="en-US" dirty="0"/>
          </a:p>
        </p:txBody>
      </p:sp>
    </p:spTree>
    <p:extLst>
      <p:ext uri="{BB962C8B-B14F-4D97-AF65-F5344CB8AC3E}">
        <p14:creationId xmlns:p14="http://schemas.microsoft.com/office/powerpoint/2010/main" val="7038489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232907891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2940" y="4136575"/>
            <a:ext cx="5143501" cy="3918857"/>
          </a:xfrm>
          <a:prstGeom prst="rect">
            <a:avLst/>
          </a:prstGeom>
        </p:spPr>
        <p:txBody>
          <a:bodyPr lIns="86455" tIns="43229" rIns="86455" bIns="43229"/>
          <a:lstStyle/>
          <a:p>
            <a:pPr marL="216136" indent="-216136">
              <a:buFont typeface="+mj-lt"/>
              <a:buAutoNum type="arabicPeriod"/>
            </a:pPr>
            <a:endParaRPr lang="en-US" dirty="0"/>
          </a:p>
        </p:txBody>
      </p:sp>
      <p:sp>
        <p:nvSpPr>
          <p:cNvPr id="5" name="Footer Placeholder 4"/>
          <p:cNvSpPr>
            <a:spLocks noGrp="1"/>
          </p:cNvSpPr>
          <p:nvPr>
            <p:ph type="ftr" sz="quarter" idx="11"/>
          </p:nvPr>
        </p:nvSpPr>
        <p:spPr/>
        <p:txBody>
          <a:bodyPr/>
          <a:lstStyle/>
          <a:p>
            <a:r>
              <a:rPr smtClean="0">
                <a:solidFill>
                  <a:prstClr val="black"/>
                </a:solidFill>
              </a:rPr>
              <a:t>FLEETCON 2015 - REV UP YOUR WRITING</a:t>
            </a:r>
            <a:endParaRPr>
              <a:solidFill>
                <a:prstClr val="black"/>
              </a:solidFill>
            </a:endParaRPr>
          </a:p>
        </p:txBody>
      </p:sp>
    </p:spTree>
    <p:extLst>
      <p:ext uri="{BB962C8B-B14F-4D97-AF65-F5344CB8AC3E}">
        <p14:creationId xmlns:p14="http://schemas.microsoft.com/office/powerpoint/2010/main" val="69088186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pPr marL="3057">
              <a:spcAft>
                <a:spcPts val="1735"/>
              </a:spcAft>
            </a:pPr>
            <a:endParaRPr lang="en-US" dirty="0">
              <a:solidFill>
                <a:srgbClr val="004E95"/>
              </a:solidFill>
            </a:endParaRPr>
          </a:p>
        </p:txBody>
      </p:sp>
    </p:spTree>
    <p:extLst>
      <p:ext uri="{BB962C8B-B14F-4D97-AF65-F5344CB8AC3E}">
        <p14:creationId xmlns:p14="http://schemas.microsoft.com/office/powerpoint/2010/main" val="209568436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301078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5797"/>
            <a:ext cx="5608320" cy="4183380"/>
          </a:xfrm>
          <a:prstGeom prst="rect">
            <a:avLst/>
          </a:prstGeom>
        </p:spPr>
        <p:txBody>
          <a:bodyPr lIns="92240" tIns="46119" rIns="92240" bIns="46119"/>
          <a:lstStyle/>
          <a:p>
            <a:endParaRPr lang="en-US" dirty="0"/>
          </a:p>
        </p:txBody>
      </p:sp>
    </p:spTree>
    <p:extLst>
      <p:ext uri="{BB962C8B-B14F-4D97-AF65-F5344CB8AC3E}">
        <p14:creationId xmlns:p14="http://schemas.microsoft.com/office/powerpoint/2010/main" val="3974809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7" y="4560892"/>
            <a:ext cx="5851526" cy="4319587"/>
          </a:xfrm>
          <a:prstGeom prst="rect">
            <a:avLst/>
          </a:prstGeom>
        </p:spPr>
        <p:txBody>
          <a:bodyPr lIns="91379" tIns="45692" rIns="91379" bIns="45692">
            <a:normAutofit/>
          </a:bodyPr>
          <a:lstStyle/>
          <a:p>
            <a:endParaRPr lang="en-US" dirty="0"/>
          </a:p>
        </p:txBody>
      </p:sp>
    </p:spTree>
    <p:extLst>
      <p:ext uri="{BB962C8B-B14F-4D97-AF65-F5344CB8AC3E}">
        <p14:creationId xmlns:p14="http://schemas.microsoft.com/office/powerpoint/2010/main" val="2862244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904279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33" indent="-163633">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33" indent="-163633">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33" indent="-163633">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33" indent="-163633">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5797"/>
            <a:ext cx="5608320" cy="4183380"/>
          </a:xfrm>
          <a:prstGeom prst="rect">
            <a:avLst/>
          </a:prstGeom>
        </p:spPr>
        <p:txBody>
          <a:bodyPr lIns="92240" tIns="46119" rIns="92240" bIns="46119"/>
          <a:lstStyle/>
          <a:p>
            <a:endParaRPr lang="en-US" dirty="0"/>
          </a:p>
        </p:txBody>
      </p:sp>
    </p:spTree>
    <p:extLst>
      <p:ext uri="{BB962C8B-B14F-4D97-AF65-F5344CB8AC3E}">
        <p14:creationId xmlns:p14="http://schemas.microsoft.com/office/powerpoint/2010/main" val="4237502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33" indent="-163633">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343575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243797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3546771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endParaRPr lang="en-US" dirty="0"/>
          </a:p>
        </p:txBody>
      </p:sp>
    </p:spTree>
    <p:extLst>
      <p:ext uri="{BB962C8B-B14F-4D97-AF65-F5344CB8AC3E}">
        <p14:creationId xmlns:p14="http://schemas.microsoft.com/office/powerpoint/2010/main" val="3650416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47" tIns="44274" rIns="88547" bIns="44274"/>
          <a:lstStyle/>
          <a:p>
            <a:pPr marL="209365" indent="-209365">
              <a:buFont typeface="Wingdings" pitchFamily="2" charset="2"/>
              <a:buChar char="§"/>
            </a:pPr>
            <a:endParaRPr lang="en-US" dirty="0"/>
          </a:p>
        </p:txBody>
      </p:sp>
    </p:spTree>
    <p:extLst>
      <p:ext uri="{BB962C8B-B14F-4D97-AF65-F5344CB8AC3E}">
        <p14:creationId xmlns:p14="http://schemas.microsoft.com/office/powerpoint/2010/main" val="563734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181100" y="696913"/>
            <a:ext cx="4648200" cy="3486150"/>
          </a:xfrm>
        </p:spPr>
      </p:sp>
      <p:sp>
        <p:nvSpPr>
          <p:cNvPr id="4" name="Rectangle 3"/>
          <p:cNvSpPr txBox="1">
            <a:spLocks noGrp="1"/>
          </p:cNvSpPr>
          <p:nvPr>
            <p:ph type="body" sz="quarter" idx="1"/>
          </p:nvPr>
        </p:nvSpPr>
        <p:spPr>
          <a:xfrm>
            <a:off x="702312" y="4416268"/>
            <a:ext cx="5605777" cy="4182749"/>
          </a:xfrm>
          <a:prstGeom prst="rect">
            <a:avLst/>
          </a:prstGeom>
        </p:spPr>
        <p:txBody>
          <a:bodyPr lIns="92264" tIns="46131" rIns="92264" bIns="46131"/>
          <a:lstStyle/>
          <a:p>
            <a:pPr lvl="0"/>
            <a:endParaRPr lang="en-US" dirty="0"/>
          </a:p>
        </p:txBody>
      </p:sp>
    </p:spTree>
    <p:extLst>
      <p:ext uri="{BB962C8B-B14F-4D97-AF65-F5344CB8AC3E}">
        <p14:creationId xmlns:p14="http://schemas.microsoft.com/office/powerpoint/2010/main" val="266134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34" indent="-164434">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custDataLst>
              <p:tags r:id="rId1"/>
            </p:custDataLst>
          </p:nvPr>
        </p:nvSpPr>
        <p:spPr>
          <a:xfrm>
            <a:off x="748108" y="4621216"/>
            <a:ext cx="5981559" cy="3779837"/>
          </a:xfrm>
          <a:prstGeom prst="rect">
            <a:avLst/>
          </a:prstGeom>
        </p:spPr>
        <p:txBody>
          <a:bodyPr lIns="92211" tIns="46105" rIns="92211" bIns="46105"/>
          <a:lstStyle/>
          <a:p>
            <a:endParaRPr lang="en-US" dirty="0"/>
          </a:p>
        </p:txBody>
      </p:sp>
    </p:spTree>
    <p:extLst>
      <p:ext uri="{BB962C8B-B14F-4D97-AF65-F5344CB8AC3E}">
        <p14:creationId xmlns:p14="http://schemas.microsoft.com/office/powerpoint/2010/main" val="898510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705586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154096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4271646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2944589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2772703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42716461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13" indent="-164413">
              <a:buFont typeface="Wingdings" pitchFamily="2" charset="2"/>
              <a:buChar char="§"/>
            </a:pPr>
            <a:endParaRPr lang="en-US" dirty="0"/>
          </a:p>
        </p:txBody>
      </p:sp>
    </p:spTree>
    <p:extLst>
      <p:ext uri="{BB962C8B-B14F-4D97-AF65-F5344CB8AC3E}">
        <p14:creationId xmlns:p14="http://schemas.microsoft.com/office/powerpoint/2010/main" val="134410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3851851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390" tIns="45695" rIns="91390" bIns="45695"/>
          <a:lstStyle/>
          <a:p>
            <a:pPr marL="164357" indent="-164357">
              <a:buFont typeface="Wingdings" pitchFamily="2" charset="2"/>
              <a:buChar char="§"/>
            </a:pPr>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4161039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061455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2453302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7"/>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39748096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193355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23393029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endParaRPr lang="en-US" dirty="0"/>
          </a:p>
        </p:txBody>
      </p:sp>
    </p:spTree>
    <p:extLst>
      <p:ext uri="{BB962C8B-B14F-4D97-AF65-F5344CB8AC3E}">
        <p14:creationId xmlns:p14="http://schemas.microsoft.com/office/powerpoint/2010/main" val="41212747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pPr marL="164434" indent="-164434">
              <a:buFont typeface="Wingdings" pitchFamily="2" charset="2"/>
              <a:buChar char="§"/>
            </a:pPr>
            <a:endParaRPr lang="en-US" dirty="0"/>
          </a:p>
        </p:txBody>
      </p:sp>
    </p:spTree>
    <p:extLst>
      <p:ext uri="{BB962C8B-B14F-4D97-AF65-F5344CB8AC3E}">
        <p14:creationId xmlns:p14="http://schemas.microsoft.com/office/powerpoint/2010/main" val="111421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183380"/>
          </a:xfrm>
          <a:prstGeom prst="rect">
            <a:avLst/>
          </a:prstGeom>
        </p:spPr>
        <p:txBody>
          <a:bodyPr lIns="91390" tIns="45695" rIns="91390" bIns="45695"/>
          <a:lstStyle/>
          <a:p>
            <a:endParaRPr lang="en-US" dirty="0"/>
          </a:p>
        </p:txBody>
      </p:sp>
    </p:spTree>
    <p:extLst>
      <p:ext uri="{BB962C8B-B14F-4D97-AF65-F5344CB8AC3E}">
        <p14:creationId xmlns:p14="http://schemas.microsoft.com/office/powerpoint/2010/main" val="3955617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9" y="4439364"/>
            <a:ext cx="5607711" cy="3631093"/>
          </a:xfrm>
          <a:prstGeom prst="rect">
            <a:avLst/>
          </a:prstGeom>
        </p:spPr>
        <p:txBody>
          <a:bodyPr lIns="87699" tIns="43849" rIns="87699" bIns="43849"/>
          <a:lstStyle/>
          <a:p>
            <a:endParaRPr lang="en-US" dirty="0"/>
          </a:p>
        </p:txBody>
      </p:sp>
    </p:spTree>
    <p:extLst>
      <p:ext uri="{BB962C8B-B14F-4D97-AF65-F5344CB8AC3E}">
        <p14:creationId xmlns:p14="http://schemas.microsoft.com/office/powerpoint/2010/main" val="2456392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7"/>
            <a:ext cx="5486400" cy="4114800"/>
          </a:xfrm>
          <a:prstGeom prst="rect">
            <a:avLst/>
          </a:prstGeom>
        </p:spPr>
        <p:txBody>
          <a:bodyPr lIns="91413" tIns="45706" rIns="91413" bIns="45706"/>
          <a:lstStyle/>
          <a:p>
            <a:endParaRPr lang="en-US"/>
          </a:p>
        </p:txBody>
      </p:sp>
    </p:spTree>
    <p:extLst>
      <p:ext uri="{BB962C8B-B14F-4D97-AF65-F5344CB8AC3E}">
        <p14:creationId xmlns:p14="http://schemas.microsoft.com/office/powerpoint/2010/main" val="39748096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normAutofit/>
          </a:bodyPr>
          <a:lstStyle/>
          <a:p>
            <a:endParaRPr lang="en-US" dirty="0"/>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371746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218031" lvl="2"/>
            <a:endParaRPr lang="en-US" dirty="0"/>
          </a:p>
        </p:txBody>
      </p:sp>
    </p:spTree>
    <p:extLst>
      <p:ext uri="{BB962C8B-B14F-4D97-AF65-F5344CB8AC3E}">
        <p14:creationId xmlns:p14="http://schemas.microsoft.com/office/powerpoint/2010/main" val="3955617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777656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596580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6794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3343360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2605010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27419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1592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12851864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normAutofit/>
          </a:bodyPr>
          <a:lstStyle/>
          <a:p>
            <a:endParaRPr lang="en-US" dirty="0"/>
          </a:p>
        </p:txBody>
      </p:sp>
    </p:spTree>
    <p:extLst>
      <p:ext uri="{BB962C8B-B14F-4D97-AF65-F5344CB8AC3E}">
        <p14:creationId xmlns:p14="http://schemas.microsoft.com/office/powerpoint/2010/main" val="32846371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32846371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32846371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endParaRPr lang="en-US" dirty="0"/>
          </a:p>
        </p:txBody>
      </p:sp>
    </p:spTree>
    <p:extLst>
      <p:ext uri="{BB962C8B-B14F-4D97-AF65-F5344CB8AC3E}">
        <p14:creationId xmlns:p14="http://schemas.microsoft.com/office/powerpoint/2010/main" val="40009125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3" y="4415792"/>
            <a:ext cx="5486400" cy="4183380"/>
          </a:xfrm>
          <a:prstGeom prst="rect">
            <a:avLst/>
          </a:prstGeom>
        </p:spPr>
        <p:txBody>
          <a:bodyPr lIns="91413" tIns="45706" rIns="91413" bIns="45706"/>
          <a:lstStyle/>
          <a:p>
            <a:pPr marL="163612" indent="-163612">
              <a:buFont typeface="Wingdings" pitchFamily="2" charset="2"/>
              <a:buChar char="§"/>
            </a:pPr>
            <a:endParaRPr lang="en-US" dirty="0"/>
          </a:p>
        </p:txBody>
      </p:sp>
    </p:spTree>
    <p:extLst>
      <p:ext uri="{BB962C8B-B14F-4D97-AF65-F5344CB8AC3E}">
        <p14:creationId xmlns:p14="http://schemas.microsoft.com/office/powerpoint/2010/main" val="2675377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200264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31" tIns="47815" rIns="95631" bIns="47815"/>
          <a:lstStyle/>
          <a:p>
            <a:endParaRPr lang="en-US" dirty="0"/>
          </a:p>
        </p:txBody>
      </p:sp>
    </p:spTree>
    <p:extLst>
      <p:ext uri="{BB962C8B-B14F-4D97-AF65-F5344CB8AC3E}">
        <p14:creationId xmlns:p14="http://schemas.microsoft.com/office/powerpoint/2010/main" val="1037703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185863" y="698500"/>
            <a:ext cx="4643437" cy="3482975"/>
          </a:xfrm>
        </p:spPr>
      </p:sp>
      <p:sp>
        <p:nvSpPr>
          <p:cNvPr id="4" name="Rectangle 3"/>
          <p:cNvSpPr txBox="1">
            <a:spLocks noGrp="1"/>
          </p:cNvSpPr>
          <p:nvPr>
            <p:ph type="body" sz="quarter" idx="1"/>
          </p:nvPr>
        </p:nvSpPr>
        <p:spPr>
          <a:xfrm>
            <a:off x="934302" y="4416268"/>
            <a:ext cx="5141810" cy="4182749"/>
          </a:xfrm>
          <a:prstGeom prst="rect">
            <a:avLst/>
          </a:prstGeom>
        </p:spPr>
        <p:txBody>
          <a:bodyPr lIns="92264" tIns="46131" rIns="92264" bIns="46131"/>
          <a:lstStyle/>
          <a:p>
            <a:pPr lvl="0"/>
            <a:endParaRPr lang="en-US" dirty="0"/>
          </a:p>
        </p:txBody>
      </p:sp>
    </p:spTree>
    <p:extLst>
      <p:ext uri="{BB962C8B-B14F-4D97-AF65-F5344CB8AC3E}">
        <p14:creationId xmlns:p14="http://schemas.microsoft.com/office/powerpoint/2010/main" val="18830515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txBox="1">
            <a:spLocks noGrp="1"/>
          </p:cNvSpPr>
          <p:nvPr>
            <p:ph type="body" sz="quarter"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3925151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txBox="1">
            <a:spLocks noGrp="1"/>
          </p:cNvSpPr>
          <p:nvPr>
            <p:ph type="body" sz="quarter"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24016337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3"/>
            <a:ext cx="5486400" cy="4183380"/>
          </a:xfrm>
          <a:prstGeom prst="rect">
            <a:avLst/>
          </a:prstGeom>
        </p:spPr>
        <p:txBody>
          <a:bodyPr lIns="86445" tIns="43225" rIns="86445" bIns="43225"/>
          <a:lstStyle/>
          <a:p>
            <a:endParaRPr lang="en-US" dirty="0"/>
          </a:p>
        </p:txBody>
      </p:sp>
    </p:spTree>
    <p:extLst>
      <p:ext uri="{BB962C8B-B14F-4D97-AF65-F5344CB8AC3E}">
        <p14:creationId xmlns:p14="http://schemas.microsoft.com/office/powerpoint/2010/main" val="31163006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2"/>
            <a:ext cx="5486400" cy="4114800"/>
          </a:xfrm>
          <a:prstGeom prst="rect">
            <a:avLst/>
          </a:prstGeom>
        </p:spPr>
        <p:txBody>
          <a:bodyPr lIns="91413" tIns="45706" rIns="91413" bIns="45706"/>
          <a:lstStyle/>
          <a:p>
            <a:pPr defTabSz="914132">
              <a:defRPr/>
            </a:pPr>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FLEETCON 2015 - REV UP YOUR WRITING</a:t>
            </a:r>
            <a:endParaRPr lang="en-US">
              <a:solidFill>
                <a:prstClr val="black"/>
              </a:solidFill>
            </a:endParaRPr>
          </a:p>
        </p:txBody>
      </p:sp>
    </p:spTree>
    <p:extLst>
      <p:ext uri="{BB962C8B-B14F-4D97-AF65-F5344CB8AC3E}">
        <p14:creationId xmlns:p14="http://schemas.microsoft.com/office/powerpoint/2010/main" val="32926758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4312725"/>
            <a:ext cx="5257800" cy="4085735"/>
          </a:xfrm>
          <a:prstGeom prst="rect">
            <a:avLst/>
          </a:prstGeom>
        </p:spPr>
        <p:txBody>
          <a:bodyPr lIns="88547" tIns="44274" rIns="88547" bIns="44274"/>
          <a:lstStyle/>
          <a:p>
            <a:pPr marL="209365" indent="-209365">
              <a:buFont typeface="Wingdings" pitchFamily="2" charset="2"/>
              <a:buChar char="§"/>
            </a:pPr>
            <a:endParaRPr lang="en-US" dirty="0"/>
          </a:p>
        </p:txBody>
      </p:sp>
    </p:spTree>
    <p:extLst>
      <p:ext uri="{BB962C8B-B14F-4D97-AF65-F5344CB8AC3E}">
        <p14:creationId xmlns:p14="http://schemas.microsoft.com/office/powerpoint/2010/main" val="31945681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p>
        </p:txBody>
      </p:sp>
    </p:spTree>
    <p:extLst>
      <p:ext uri="{BB962C8B-B14F-4D97-AF65-F5344CB8AC3E}">
        <p14:creationId xmlns:p14="http://schemas.microsoft.com/office/powerpoint/2010/main" val="6550060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defTabSz="922632">
              <a:defRPr/>
            </a:pPr>
            <a:endParaRPr lang="en-US" dirty="0"/>
          </a:p>
        </p:txBody>
      </p:sp>
    </p:spTree>
    <p:extLst>
      <p:ext uri="{BB962C8B-B14F-4D97-AF65-F5344CB8AC3E}">
        <p14:creationId xmlns:p14="http://schemas.microsoft.com/office/powerpoint/2010/main" val="40513222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3118236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a:xfrm>
            <a:off x="731520" y="4560572"/>
            <a:ext cx="5852160" cy="4320540"/>
          </a:xfrm>
          <a:prstGeom prst="rect">
            <a:avLst/>
          </a:prstGeom>
        </p:spPr>
        <p:txBody>
          <a:bodyPr lIns="95653" tIns="47825" rIns="95653" bIns="47825"/>
          <a:lstStyle/>
          <a:p>
            <a:endParaRPr lang="en-US" dirty="0"/>
          </a:p>
        </p:txBody>
      </p:sp>
    </p:spTree>
    <p:extLst>
      <p:ext uri="{BB962C8B-B14F-4D97-AF65-F5344CB8AC3E}">
        <p14:creationId xmlns:p14="http://schemas.microsoft.com/office/powerpoint/2010/main" val="2566315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lvl="0"/>
            <a:endParaRPr lang="en-US" dirty="0">
              <a:solidFill>
                <a:srgbClr val="000000"/>
              </a:solidFill>
              <a:latin typeface="Calibri"/>
            </a:endParaRPr>
          </a:p>
        </p:txBody>
      </p:sp>
    </p:spTree>
    <p:extLst>
      <p:ext uri="{BB962C8B-B14F-4D97-AF65-F5344CB8AC3E}">
        <p14:creationId xmlns:p14="http://schemas.microsoft.com/office/powerpoint/2010/main" val="2868759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defTabSz="922632">
              <a:defRPr/>
            </a:pPr>
            <a:endParaRPr lang="en-US" dirty="0"/>
          </a:p>
        </p:txBody>
      </p:sp>
    </p:spTree>
    <p:extLst>
      <p:ext uri="{BB962C8B-B14F-4D97-AF65-F5344CB8AC3E}">
        <p14:creationId xmlns:p14="http://schemas.microsoft.com/office/powerpoint/2010/main" val="7319631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20267920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26911221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30381987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pPr defTabSz="922632">
              <a:defRPr/>
            </a:pPr>
            <a:endParaRPr lang="en-US" dirty="0"/>
          </a:p>
        </p:txBody>
      </p:sp>
    </p:spTree>
    <p:extLst>
      <p:ext uri="{BB962C8B-B14F-4D97-AF65-F5344CB8AC3E}">
        <p14:creationId xmlns:p14="http://schemas.microsoft.com/office/powerpoint/2010/main" val="14402237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1513085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a:xfrm>
            <a:off x="701040" y="4416428"/>
            <a:ext cx="5608320" cy="4183063"/>
          </a:xfrm>
          <a:prstGeom prst="rect">
            <a:avLst/>
          </a:prstGeom>
        </p:spPr>
        <p:txBody>
          <a:bodyPr lIns="92264" tIns="46131" rIns="92264" bIns="46131"/>
          <a:lstStyle/>
          <a:p>
            <a:endParaRPr lang="en-US" dirty="0"/>
          </a:p>
        </p:txBody>
      </p:sp>
    </p:spTree>
    <p:extLst>
      <p:ext uri="{BB962C8B-B14F-4D97-AF65-F5344CB8AC3E}">
        <p14:creationId xmlns:p14="http://schemas.microsoft.com/office/powerpoint/2010/main" val="37122815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defTabSz="922632">
              <a:defRPr/>
            </a:pPr>
            <a:endParaRPr lang="en-US" dirty="0"/>
          </a:p>
        </p:txBody>
      </p:sp>
    </p:spTree>
    <p:extLst>
      <p:ext uri="{BB962C8B-B14F-4D97-AF65-F5344CB8AC3E}">
        <p14:creationId xmlns:p14="http://schemas.microsoft.com/office/powerpoint/2010/main" val="2152447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txBox="1">
            <a:spLocks noGrp="1"/>
          </p:cNvSpPr>
          <p:nvPr>
            <p:ph type="body" idx="1"/>
          </p:nvPr>
        </p:nvSpPr>
        <p:spPr>
          <a:xfrm>
            <a:off x="701040" y="4415793"/>
            <a:ext cx="5608320" cy="4183380"/>
          </a:xfrm>
          <a:prstGeom prst="rect">
            <a:avLst/>
          </a:prstGeom>
          <a:noFill/>
          <a:ln>
            <a:noFill/>
          </a:ln>
        </p:spPr>
        <p:txBody>
          <a:bodyPr vert="horz" wrap="square" lIns="92236" tIns="46122" rIns="92236" bIns="46122" anchor="t" anchorCtr="0" compatLnSpc="1"/>
          <a:lstStyle/>
          <a:p>
            <a:pPr marL="172948" indent="-172948">
              <a:buSzPct val="100000"/>
              <a:buFont typeface="Wingdings" pitchFamily="2"/>
              <a:buChar char="§"/>
            </a:pPr>
            <a:endParaRPr lang="en-US" dirty="0"/>
          </a:p>
        </p:txBody>
      </p:sp>
    </p:spTree>
    <p:extLst>
      <p:ext uri="{BB962C8B-B14F-4D97-AF65-F5344CB8AC3E}">
        <p14:creationId xmlns:p14="http://schemas.microsoft.com/office/powerpoint/2010/main" val="27808931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46" y="4474508"/>
            <a:ext cx="5607711" cy="3659842"/>
          </a:xfrm>
          <a:prstGeom prst="rect">
            <a:avLst/>
          </a:prstGeom>
        </p:spPr>
        <p:txBody>
          <a:bodyPr lIns="88126" tIns="44064" rIns="88126" bIns="44064"/>
          <a:lstStyle/>
          <a:p>
            <a:endParaRPr lang="en-US"/>
          </a:p>
        </p:txBody>
      </p:sp>
    </p:spTree>
    <p:extLst>
      <p:ext uri="{BB962C8B-B14F-4D97-AF65-F5344CB8AC3E}">
        <p14:creationId xmlns:p14="http://schemas.microsoft.com/office/powerpoint/2010/main" val="97502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marL="457200" indent="-457200">
              <a:buFont typeface="Wingdings" pitchFamily="2"/>
              <a:buChar char="§"/>
              <a:defRPr/>
            </a:lvl1pPr>
            <a:lvl2pPr marL="914400" indent="-457200">
              <a:buFont typeface="Wingdings" pitchFamily="2"/>
              <a:buChar char="§"/>
              <a:defRPr/>
            </a:lvl2pPr>
            <a:lvl3pPr marL="1257300" indent="-342900">
              <a:buFont typeface="Wingdings" pitchFamily="2"/>
              <a:buChar char="§"/>
              <a:defRPr/>
            </a:lvl3pPr>
            <a:lvl4pPr marL="1714500" indent="-342900">
              <a:buFont typeface="Wingdings" pitchFamily="2"/>
              <a:buChar char="§"/>
              <a:defRPr/>
            </a:lvl4pPr>
            <a:lvl5pPr marL="2171699" indent="-342900">
              <a:buFont typeface="Wingdings" pitchFamily="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buFont typeface="Wingdings" panose="05000000000000000000" pitchFamily="2" charset="2"/>
              <a:buChar char="§"/>
              <a:defRPr baseline="0">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57200" y="1371600"/>
            <a:ext cx="8229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6858000" y="152400"/>
            <a:ext cx="2133600" cy="365125"/>
          </a:xfrm>
          <a:prstGeom prst="rect">
            <a:avLst/>
          </a:prstGeom>
        </p:spPr>
        <p:txBody>
          <a:bodyPr/>
          <a:lstStyle>
            <a:lvl1pPr>
              <a:defRPr>
                <a:latin typeface="+mn-lt"/>
              </a:defRPr>
            </a:lvl1pPr>
          </a:lstStyle>
          <a:p>
            <a:r>
              <a:rPr lang="en-US" smtClean="0">
                <a:solidFill>
                  <a:srgbClr val="000000"/>
                </a:solidFill>
              </a:rPr>
              <a:t>S </a:t>
            </a:r>
            <a:fld id="{7D0E6CEC-61C6-4D38-A642-FACB01E37C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97836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7B2311-0DD5-4E1E-89E1-8416A008763B}" type="datetimeFigureOut">
              <a:rPr lang="en-US" smtClean="0">
                <a:solidFill>
                  <a:prstClr val="black">
                    <a:tint val="75000"/>
                  </a:prstClr>
                </a:solidFill>
              </a:rPr>
              <a:pPr/>
              <a:t>8/24/2016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0CF4EC-AEEF-46C1-99FD-9095571BAD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83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9088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9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32691"/>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845998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84FD6-C362-47BD-9B73-86664D0E7025}"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2ACB1-420D-49B9-835C-0A6D67275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76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CBEEB1-625A-4646-A870-835B8DA7174E}" type="datetimeFigureOut">
              <a:rPr lang="en-US" smtClean="0">
                <a:solidFill>
                  <a:prstClr val="black">
                    <a:tint val="75000"/>
                  </a:prstClr>
                </a:solidFill>
              </a:rPr>
              <a:pPr/>
              <a:t>8/24/2016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7F5EEE-1408-424A-B728-DC3D62E28A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91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BEEB1-625A-4646-A870-835B8DA7174E}" type="datetimeFigureOut">
              <a:rPr lang="en-US" smtClean="0">
                <a:solidFill>
                  <a:prstClr val="black">
                    <a:tint val="75000"/>
                  </a:prstClr>
                </a:solidFill>
              </a:rPr>
              <a:pPr/>
              <a:t>8/24/2016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7F5EEE-1408-424A-B728-DC3D62E28A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CBEEB1-625A-4646-A870-835B8DA7174E}"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7F5EEE-1408-424A-B728-DC3D62E28A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8679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1219196"/>
            <a:ext cx="8229600" cy="1143000"/>
          </a:xfrm>
          <a:prstGeom prst="rect">
            <a:avLst/>
          </a:prstGeom>
          <a:noFill/>
          <a:ln>
            <a:noFill/>
          </a:ln>
        </p:spPr>
        <p:txBody>
          <a:bodyPr vert="horz" wrap="square" lIns="91440" tIns="45720" rIns="91440" bIns="45720" anchor="ctr" anchorCtr="0" compatLnSpc="1"/>
          <a:lstStyle/>
          <a:p>
            <a:pPr lvl="0"/>
            <a:r>
              <a:rPr lang="en-US" dirty="0"/>
              <a:t>Click to edit Master title style</a:t>
            </a:r>
          </a:p>
        </p:txBody>
      </p:sp>
      <p:sp>
        <p:nvSpPr>
          <p:cNvPr id="3" name="Text Placeholder 2"/>
          <p:cNvSpPr txBox="1">
            <a:spLocks noGrp="1"/>
          </p:cNvSpPr>
          <p:nvPr>
            <p:ph type="body" idx="1"/>
          </p:nvPr>
        </p:nvSpPr>
        <p:spPr>
          <a:xfrm>
            <a:off x="457200" y="2438403"/>
            <a:ext cx="8229600" cy="3687766"/>
          </a:xfrm>
          <a:prstGeom prst="rect">
            <a:avLst/>
          </a:prstGeom>
          <a:noFill/>
          <a:ln>
            <a:noFill/>
          </a:ln>
        </p:spPr>
        <p:txBody>
          <a:bodyPr vert="horz" wrap="square" lIns="91440" tIns="45720" rIns="91440" bIns="45720"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6" r:id="rId1"/>
    <p:sldLayoutId id="2147483696" r:id="rId2"/>
    <p:sldLayoutId id="2147483892" r:id="rId3"/>
    <p:sldLayoutId id="2147483753" r:id="rId4"/>
    <p:sldLayoutId id="2147483896" r:id="rId5"/>
  </p:sldLayoutIdLst>
  <p:transition/>
  <p:timing>
    <p:tnLst>
      <p:par>
        <p:cTn id="1" dur="indefinite" restart="never" nodeType="tmRoot"/>
      </p:par>
    </p:tnLst>
  </p:timing>
  <p:txStyles>
    <p:titleStyle>
      <a:lvl1pPr marL="0" marR="0" lvl="0" indent="0" algn="l" defTabSz="914400" rtl="0" fontAlgn="auto" hangingPunct="1">
        <a:lnSpc>
          <a:spcPct val="100000"/>
        </a:lnSpc>
        <a:spcBef>
          <a:spcPts val="0"/>
        </a:spcBef>
        <a:spcAft>
          <a:spcPts val="0"/>
        </a:spcAft>
        <a:buNone/>
        <a:tabLst/>
        <a:defRPr lang="en-US" sz="4400" b="1" i="0" u="none" strike="noStrike" kern="1200" cap="none" spc="0" baseline="0">
          <a:solidFill>
            <a:srgbClr val="FFFFFF"/>
          </a:solidFill>
          <a:uFillTx/>
          <a:latin typeface="+mj-lt"/>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FFFFFF"/>
          </a:solidFill>
          <a:uFillTx/>
          <a:latin typeface="+mn-lt"/>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FFFFFF"/>
          </a:solidFill>
          <a:uFillTx/>
          <a:latin typeface="+mn-lt"/>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FFFFFF"/>
          </a:solidFill>
          <a:uFillTx/>
          <a:latin typeface="+mn-lt"/>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FFFFFF"/>
          </a:solidFill>
          <a:uFillTx/>
          <a:latin typeface="+mn-lt"/>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FFFFFF"/>
          </a:solidFill>
          <a:uFillTx/>
          <a:latin typeface="+mn-lt"/>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BEEB1-625A-4646-A870-835B8DA7174E}"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F5EEE-1408-424A-B728-DC3D62E28A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92619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33"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6858000" y="152400"/>
            <a:ext cx="2133600" cy="365125"/>
          </a:xfrm>
          <a:prstGeom prst="rect">
            <a:avLst/>
          </a:prstGeom>
        </p:spPr>
        <p:txBody>
          <a:bodyPr/>
          <a:lstStyle>
            <a:lvl1pPr algn="r">
              <a:defRPr sz="1200">
                <a:latin typeface="GillSans"/>
              </a:defRPr>
            </a:lvl1pPr>
          </a:lstStyle>
          <a:p>
            <a:r>
              <a:rPr lang="en-US" dirty="0" smtClean="0">
                <a:solidFill>
                  <a:srgbClr val="000000"/>
                </a:solidFill>
              </a:rPr>
              <a:t>S </a:t>
            </a:r>
            <a:fld id="{7EE7D399-122E-46EB-96EA-C53C71FD601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0868297"/>
      </p:ext>
    </p:extLst>
  </p:cSld>
  <p:clrMap bg1="lt1" tx1="dk1" bg2="lt2" tx2="dk2" accent1="accent1" accent2="accent2" accent3="accent3" accent4="accent4" accent5="accent5" accent6="accent6" hlink="hlink" folHlink="folHlink"/>
  <p:sldLayoutIdLst>
    <p:sldLayoutId id="2147483920"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004E95"/>
          </a:solidFill>
          <a:latin typeface="GillSans" pitchFamily="34" charset="0"/>
          <a:ea typeface="+mj-ea"/>
          <a:cs typeface="+mj-cs"/>
        </a:defRPr>
      </a:lvl1pPr>
    </p:titleStyle>
    <p:bodyStyle>
      <a:lvl1pPr marL="457200" indent="-457200" algn="l" defTabSz="914400" rtl="0" eaLnBrk="1" latinLnBrk="0" hangingPunct="1">
        <a:spcBef>
          <a:spcPct val="20000"/>
        </a:spcBef>
        <a:buClr>
          <a:srgbClr val="004E95"/>
        </a:buClr>
        <a:buFont typeface="Wingdings" panose="05000000000000000000" pitchFamily="2" charset="2"/>
        <a:buChar char="§"/>
        <a:defRPr sz="3200" kern="1200">
          <a:solidFill>
            <a:srgbClr val="000000"/>
          </a:solidFill>
          <a:latin typeface="GillSans" pitchFamily="34" charset="0"/>
          <a:ea typeface="+mn-ea"/>
          <a:cs typeface="+mn-cs"/>
        </a:defRPr>
      </a:lvl1pPr>
      <a:lvl2pPr marL="742950" indent="-285750" algn="l" defTabSz="914400" rtl="0" eaLnBrk="1" latinLnBrk="0" hangingPunct="1">
        <a:spcBef>
          <a:spcPct val="20000"/>
        </a:spcBef>
        <a:buClr>
          <a:srgbClr val="004E95"/>
        </a:buClr>
        <a:buFont typeface="Wingdings" panose="05000000000000000000" pitchFamily="2" charset="2"/>
        <a:buChar char="§"/>
        <a:defRPr sz="2800" kern="1200">
          <a:solidFill>
            <a:srgbClr val="000000"/>
          </a:solidFill>
          <a:latin typeface="GillSans" pitchFamily="34" charset="0"/>
          <a:ea typeface="+mn-ea"/>
          <a:cs typeface="+mn-cs"/>
        </a:defRPr>
      </a:lvl2pPr>
      <a:lvl3pPr marL="1143000" indent="-228600" algn="l" defTabSz="914400" rtl="0" eaLnBrk="1" latinLnBrk="0" hangingPunct="1">
        <a:spcBef>
          <a:spcPct val="20000"/>
        </a:spcBef>
        <a:buClr>
          <a:srgbClr val="004E95"/>
        </a:buClr>
        <a:buFont typeface="Wingdings" panose="05000000000000000000" pitchFamily="2" charset="2"/>
        <a:buChar char="§"/>
        <a:defRPr sz="2400" kern="1200">
          <a:solidFill>
            <a:srgbClr val="000000"/>
          </a:solidFill>
          <a:latin typeface="GillSans" pitchFamily="34" charset="0"/>
          <a:ea typeface="+mn-ea"/>
          <a:cs typeface="+mn-cs"/>
        </a:defRPr>
      </a:lvl3pPr>
      <a:lvl4pPr marL="16002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4pPr>
      <a:lvl5pPr marL="2057400" indent="-228600" algn="l" defTabSz="914400" rtl="0" eaLnBrk="1" latinLnBrk="0" hangingPunct="1">
        <a:spcBef>
          <a:spcPct val="20000"/>
        </a:spcBef>
        <a:buClr>
          <a:srgbClr val="004E95"/>
        </a:buClr>
        <a:buFont typeface="Wingdings" panose="05000000000000000000" pitchFamily="2" charset="2"/>
        <a:buChar char="§"/>
        <a:defRPr sz="2000" kern="1200">
          <a:solidFill>
            <a:srgbClr val="000000"/>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B2311-0DD5-4E1E-89E1-8416A008763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CF4EC-AEEF-46C1-99FD-9095571BAD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52641"/>
      </p:ext>
    </p:extLst>
  </p:cSld>
  <p:clrMap bg1="lt1" tx1="dk1" bg2="lt2" tx2="dk2" accent1="accent1" accent2="accent2" accent3="accent3" accent4="accent4" accent5="accent5" accent6="accent6" hlink="hlink" folHlink="folHlink"/>
  <p:sldLayoutIdLst>
    <p:sldLayoutId id="21474839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mailto:Bstockwell@ScottsdaleAZ.gov"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gif"/></Relationships>
</file>

<file path=ppt/slides/_rels/slide1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3.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1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16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6.png"/><Relationship Id="rId4" Type="http://schemas.microsoft.com/office/2007/relationships/hdphoto" Target="../media/hdphoto1.wdp"/></Relationships>
</file>

<file path=ppt/slides/_rels/slide1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8.jpeg"/><Relationship Id="rId7" Type="http://schemas.microsoft.com/office/2007/relationships/hdphoto" Target="../media/hdphoto2.wdp"/><Relationship Id="rId2" Type="http://schemas.openxmlformats.org/officeDocument/2006/relationships/notesSlide" Target="../notesSlides/notesSlide164.xml"/><Relationship Id="rId1" Type="http://schemas.openxmlformats.org/officeDocument/2006/relationships/slideLayout" Target="../slideLayouts/slideLayout3.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 Id="rId9" Type="http://schemas.microsoft.com/office/2007/relationships/hdphoto" Target="../media/hdphoto3.wdp"/></Relationships>
</file>

<file path=ppt/slides/_rels/slide16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16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6.png"/><Relationship Id="rId4" Type="http://schemas.microsoft.com/office/2007/relationships/hdphoto" Target="../media/hdphoto1.wdp"/></Relationships>
</file>

<file path=ppt/slides/_rels/slide16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16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6.png"/><Relationship Id="rId4" Type="http://schemas.microsoft.com/office/2007/relationships/hdphoto" Target="../media/hdphoto1.wdp"/></Relationships>
</file>

<file path=ppt/slides/_rels/slide16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9.jpeg"/><Relationship Id="rId7" Type="http://schemas.microsoft.com/office/2007/relationships/hdphoto" Target="../media/hdphoto2.wdp"/><Relationship Id="rId2" Type="http://schemas.openxmlformats.org/officeDocument/2006/relationships/notesSlide" Target="../notesSlides/notesSlide167.xml"/><Relationship Id="rId1" Type="http://schemas.openxmlformats.org/officeDocument/2006/relationships/slideLayout" Target="../slideLayouts/slideLayout3.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 Id="rId9" Type="http://schemas.microsoft.com/office/2007/relationships/hdphoto" Target="../media/hdphoto3.wdp"/></Relationships>
</file>

<file path=ppt/slides/_rels/slide16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9.jpeg"/><Relationship Id="rId7" Type="http://schemas.microsoft.com/office/2007/relationships/hdphoto" Target="../media/hdphoto2.wdp"/><Relationship Id="rId2" Type="http://schemas.openxmlformats.org/officeDocument/2006/relationships/notesSlide" Target="../notesSlides/notesSlide168.xml"/><Relationship Id="rId1" Type="http://schemas.openxmlformats.org/officeDocument/2006/relationships/slideLayout" Target="../slideLayouts/slideLayout3.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 Id="rId9" Type="http://schemas.microsoft.com/office/2007/relationships/hdphoto" Target="../media/hdphoto3.wdp"/></Relationships>
</file>

<file path=ppt/slides/_rels/slide16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9.jpeg"/><Relationship Id="rId7" Type="http://schemas.microsoft.com/office/2007/relationships/hdphoto" Target="../media/hdphoto2.wdp"/><Relationship Id="rId2" Type="http://schemas.openxmlformats.org/officeDocument/2006/relationships/notesSlide" Target="../notesSlides/notesSlide169.xml"/><Relationship Id="rId1" Type="http://schemas.openxmlformats.org/officeDocument/2006/relationships/slideLayout" Target="../slideLayouts/slideLayout3.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1.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8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19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6.png"/><Relationship Id="rId4" Type="http://schemas.microsoft.com/office/2007/relationships/hdphoto" Target="../media/hdphoto1.wdp"/></Relationships>
</file>

<file path=ppt/slides/_rels/slide1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mailto:Bstockwell@ScottsdaleAZ.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LKctERpDpCs" TargetMode="Externa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90800"/>
            <a:ext cx="9144000" cy="13716000"/>
          </a:xfrm>
          <a:prstGeom prst="rect">
            <a:avLst/>
          </a:prstGeom>
        </p:spPr>
      </p:pic>
      <p:sp>
        <p:nvSpPr>
          <p:cNvPr id="2" name="TextBox 1"/>
          <p:cNvSpPr txBox="1"/>
          <p:nvPr/>
        </p:nvSpPr>
        <p:spPr>
          <a:xfrm>
            <a:off x="1066800" y="381000"/>
            <a:ext cx="6553200" cy="1354217"/>
          </a:xfrm>
          <a:prstGeom prst="rect">
            <a:avLst/>
          </a:prstGeom>
          <a:noFill/>
        </p:spPr>
        <p:txBody>
          <a:bodyPr wrap="square" rtlCol="0">
            <a:spAutoFit/>
          </a:bodyPr>
          <a:lstStyle/>
          <a:p>
            <a:r>
              <a:rPr lang="en-US" sz="5400" dirty="0" smtClean="0">
                <a:solidFill>
                  <a:schemeClr val="bg1"/>
                </a:solidFill>
                <a:latin typeface="+mj-lt"/>
              </a:rPr>
              <a:t>Accomplishing Results</a:t>
            </a:r>
          </a:p>
          <a:p>
            <a:r>
              <a:rPr lang="en-US" sz="2800" dirty="0" smtClean="0">
                <a:solidFill>
                  <a:schemeClr val="bg1"/>
                </a:solidFill>
                <a:latin typeface="+mj-lt"/>
              </a:rPr>
              <a:t>Aligning measures with mission and goals</a:t>
            </a:r>
            <a:endParaRPr lang="en-US" sz="2800" dirty="0">
              <a:solidFill>
                <a:schemeClr val="bg1"/>
              </a:solidFill>
              <a:latin typeface="+mj-lt"/>
            </a:endParaRPr>
          </a:p>
        </p:txBody>
      </p:sp>
      <p:sp>
        <p:nvSpPr>
          <p:cNvPr id="6" name="TextBox 5"/>
          <p:cNvSpPr txBox="1"/>
          <p:nvPr/>
        </p:nvSpPr>
        <p:spPr>
          <a:xfrm rot="16200000">
            <a:off x="7707056" y="1022189"/>
            <a:ext cx="2047355" cy="307777"/>
          </a:xfrm>
          <a:prstGeom prst="rect">
            <a:avLst/>
          </a:prstGeom>
          <a:noFill/>
        </p:spPr>
        <p:txBody>
          <a:bodyPr wrap="none" rtlCol="0">
            <a:spAutoFit/>
          </a:bodyPr>
          <a:lstStyle/>
          <a:p>
            <a:r>
              <a:rPr lang="en-US" sz="1400" dirty="0" smtClean="0">
                <a:solidFill>
                  <a:srgbClr val="333333"/>
                </a:solidFill>
              </a:rPr>
              <a:t>Photo by Scott </a:t>
            </a:r>
            <a:r>
              <a:rPr lang="en-US" sz="1400" dirty="0" err="1" smtClean="0">
                <a:solidFill>
                  <a:srgbClr val="333333"/>
                </a:solidFill>
              </a:rPr>
              <a:t>Amonson</a:t>
            </a:r>
            <a:endParaRPr lang="en-US" sz="1400" dirty="0">
              <a:solidFill>
                <a:srgbClr val="333333"/>
              </a:solidFill>
            </a:endParaRPr>
          </a:p>
        </p:txBody>
      </p:sp>
      <p:sp>
        <p:nvSpPr>
          <p:cNvPr id="7" name="TextBox 7"/>
          <p:cNvSpPr txBox="1">
            <a:spLocks noChangeArrowheads="1"/>
          </p:cNvSpPr>
          <p:nvPr/>
        </p:nvSpPr>
        <p:spPr bwMode="auto">
          <a:xfrm>
            <a:off x="3657600" y="5715000"/>
            <a:ext cx="5257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r">
              <a:spcBef>
                <a:spcPct val="0"/>
              </a:spcBef>
              <a:buFontTx/>
              <a:buNone/>
            </a:pPr>
            <a:r>
              <a:rPr lang="en-US" altLang="en-US" sz="2400" dirty="0" smtClean="0">
                <a:solidFill>
                  <a:srgbClr val="FFFFFF"/>
                </a:solidFill>
                <a:latin typeface="Tw Cen MT Condensed Extra Bold" panose="020B0803020202020204" pitchFamily="34" charset="0"/>
                <a:ea typeface="Segoe UI Black" pitchFamily="34" charset="0"/>
                <a:cs typeface="Segoe UI Black" pitchFamily="34" charset="0"/>
              </a:rPr>
              <a:t>M. Brent Stockwell | Asst. City Manager</a:t>
            </a:r>
            <a:endParaRPr lang="en-US" altLang="en-US" sz="2000" dirty="0" smtClean="0">
              <a:solidFill>
                <a:srgbClr val="FFFFFF"/>
              </a:solidFill>
              <a:latin typeface="Tw Cen MT Condensed" panose="020B0606020104020203" pitchFamily="34" charset="0"/>
              <a:ea typeface="Segoe UI Black" pitchFamily="34" charset="0"/>
              <a:cs typeface="Segoe UI Black" pitchFamily="34" charset="0"/>
            </a:endParaRPr>
          </a:p>
          <a:p>
            <a:pPr algn="r">
              <a:spcBef>
                <a:spcPct val="0"/>
              </a:spcBef>
              <a:buFontTx/>
              <a:buNone/>
            </a:pP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rPr>
              <a:t>480-312-7288 | </a:t>
            </a: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hlinkClick r:id="rId4"/>
              </a:rPr>
              <a:t>Bstockwell@ScottsdaleAZ.gov</a:t>
            </a:r>
            <a:endParaRPr lang="en-US" altLang="en-US" sz="2000" dirty="0" smtClean="0">
              <a:solidFill>
                <a:srgbClr val="FFFFFF"/>
              </a:solidFill>
              <a:latin typeface="Tw Cen MT Condensed" panose="020B0606020104020203" pitchFamily="34" charset="0"/>
              <a:ea typeface="Segoe UI Black" pitchFamily="34" charset="0"/>
              <a:cs typeface="Segoe UI Black" pitchFamily="34" charset="0"/>
            </a:endParaRPr>
          </a:p>
          <a:p>
            <a:pPr algn="r">
              <a:spcBef>
                <a:spcPct val="0"/>
              </a:spcBef>
              <a:buFontTx/>
              <a:buNone/>
            </a:pP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rPr>
              <a:t>go to ScottsdaleAZ.gov search “about”</a:t>
            </a:r>
            <a:endParaRPr lang="en-US" altLang="en-US" sz="2400" dirty="0" smtClean="0">
              <a:solidFill>
                <a:srgbClr val="FFFFFF"/>
              </a:solidFill>
              <a:latin typeface="Tw Cen MT Condensed Extra Bold" panose="020B0803020202020204" pitchFamily="34" charset="0"/>
              <a:ea typeface="Segoe UI Black" pitchFamily="34" charset="0"/>
              <a:cs typeface="Segoe UI Black" pitchFamily="34" charset="0"/>
            </a:endParaRPr>
          </a:p>
        </p:txBody>
      </p:sp>
      <p:pic>
        <p:nvPicPr>
          <p:cNvPr id="8"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 y="4953000"/>
            <a:ext cx="336042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23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106007715"/>
              </p:ext>
            </p:extLst>
          </p:nvPr>
        </p:nvGraphicFramePr>
        <p:xfrm>
          <a:off x="0" y="228601"/>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90600" y="2895600"/>
            <a:ext cx="2971800" cy="1200329"/>
          </a:xfrm>
          <a:prstGeom prst="rect">
            <a:avLst/>
          </a:prstGeom>
          <a:noFill/>
        </p:spPr>
        <p:txBody>
          <a:bodyPr wrap="square" rtlCol="0">
            <a:spAutoFit/>
          </a:bodyPr>
          <a:lstStyle/>
          <a:p>
            <a:pPr algn="ctr"/>
            <a:r>
              <a:rPr lang="en-US" sz="2400" dirty="0">
                <a:solidFill>
                  <a:schemeClr val="bg1"/>
                </a:solidFill>
                <a:latin typeface="Tw Cen MT Condensed Extra Bold" panose="020B0803020202020204" pitchFamily="34" charset="0"/>
              </a:rPr>
              <a:t>Accountability </a:t>
            </a:r>
            <a:endParaRPr lang="en-US" sz="2400" dirty="0" smtClean="0">
              <a:solidFill>
                <a:schemeClr val="bg1"/>
              </a:solidFill>
              <a:latin typeface="Tw Cen MT Condensed Extra Bold" panose="020B0803020202020204" pitchFamily="34" charset="0"/>
            </a:endParaRPr>
          </a:p>
          <a:p>
            <a:pPr algn="ctr"/>
            <a:r>
              <a:rPr lang="en-US" sz="2400" dirty="0" smtClean="0">
                <a:solidFill>
                  <a:schemeClr val="bg1"/>
                </a:solidFill>
                <a:latin typeface="Tw Cen MT Condensed Extra Bold" panose="020B0803020202020204" pitchFamily="34" charset="0"/>
              </a:rPr>
              <a:t>and Transparency</a:t>
            </a:r>
            <a:endParaRPr lang="en-US" sz="2400" dirty="0">
              <a:solidFill>
                <a:schemeClr val="bg1"/>
              </a:solidFill>
              <a:latin typeface="Tw Cen MT Condensed Extra Bold" panose="020B0803020202020204" pitchFamily="34" charset="0"/>
            </a:endParaRPr>
          </a:p>
          <a:p>
            <a:pPr algn="ctr"/>
            <a:endParaRPr lang="en-US" sz="2400" dirty="0"/>
          </a:p>
        </p:txBody>
      </p:sp>
      <p:sp>
        <p:nvSpPr>
          <p:cNvPr id="10" name="TextBox 9"/>
          <p:cNvSpPr txBox="1"/>
          <p:nvPr/>
        </p:nvSpPr>
        <p:spPr>
          <a:xfrm>
            <a:off x="5257800" y="2895600"/>
            <a:ext cx="2971800" cy="830997"/>
          </a:xfrm>
          <a:prstGeom prst="rect">
            <a:avLst/>
          </a:prstGeom>
          <a:noFill/>
        </p:spPr>
        <p:txBody>
          <a:bodyPr wrap="square" rtlCol="0">
            <a:spAutoFit/>
          </a:bodyPr>
          <a:lstStyle/>
          <a:p>
            <a:pPr algn="ctr"/>
            <a:r>
              <a:rPr lang="en-US" sz="2400" dirty="0" smtClean="0">
                <a:solidFill>
                  <a:schemeClr val="bg1"/>
                </a:solidFill>
                <a:latin typeface="Tw Cen MT Condensed Extra Bold" panose="020B0803020202020204" pitchFamily="34" charset="0"/>
              </a:rPr>
              <a:t>Budgeting and</a:t>
            </a:r>
          </a:p>
          <a:p>
            <a:pPr algn="ctr"/>
            <a:r>
              <a:rPr lang="en-US" sz="2400" dirty="0" smtClean="0">
                <a:solidFill>
                  <a:schemeClr val="bg1"/>
                </a:solidFill>
                <a:latin typeface="Tw Cen MT Condensed Extra Bold" panose="020B0803020202020204" pitchFamily="34" charset="0"/>
              </a:rPr>
              <a:t>Decision-making</a:t>
            </a:r>
            <a:endParaRPr lang="en-US" sz="2400" dirty="0"/>
          </a:p>
        </p:txBody>
      </p:sp>
    </p:spTree>
    <p:extLst>
      <p:ext uri="{BB962C8B-B14F-4D97-AF65-F5344CB8AC3E}">
        <p14:creationId xmlns:p14="http://schemas.microsoft.com/office/powerpoint/2010/main" val="4066536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3886200"/>
            <a:ext cx="6324600" cy="3532992"/>
          </a:xfrm>
          <a:prstGeom prst="rect">
            <a:avLst/>
          </a:prstGeom>
        </p:spPr>
      </p:pic>
      <p:sp>
        <p:nvSpPr>
          <p:cNvPr id="5" name="Rectangle 4"/>
          <p:cNvSpPr/>
          <p:nvPr/>
        </p:nvSpPr>
        <p:spPr>
          <a:xfrm>
            <a:off x="914400" y="533400"/>
            <a:ext cx="7315200" cy="2308324"/>
          </a:xfrm>
          <a:prstGeom prst="rect">
            <a:avLst/>
          </a:prstGeom>
        </p:spPr>
        <p:txBody>
          <a:bodyPr wrap="square">
            <a:spAutoFit/>
          </a:bodyPr>
          <a:lstStyle/>
          <a:p>
            <a:r>
              <a:rPr lang="en-US" sz="4800" dirty="0">
                <a:solidFill>
                  <a:srgbClr val="040308"/>
                </a:solidFill>
                <a:latin typeface="+mj-lt"/>
              </a:rPr>
              <a:t>The key question should be: </a:t>
            </a:r>
          </a:p>
          <a:p>
            <a:pPr marL="231775" indent="0">
              <a:buNone/>
            </a:pPr>
            <a:r>
              <a:rPr lang="en-US" sz="4800" dirty="0">
                <a:solidFill>
                  <a:srgbClr val="040308"/>
                </a:solidFill>
                <a:latin typeface="+mj-lt"/>
              </a:rPr>
              <a:t>			</a:t>
            </a:r>
            <a:endParaRPr lang="en-US" sz="4800" dirty="0" smtClean="0">
              <a:solidFill>
                <a:srgbClr val="040308"/>
              </a:solidFill>
              <a:latin typeface="+mj-lt"/>
            </a:endParaRPr>
          </a:p>
          <a:p>
            <a:pPr marL="231775" indent="0" algn="ctr">
              <a:buNone/>
            </a:pPr>
            <a:r>
              <a:rPr lang="en-US" sz="4800" dirty="0" smtClean="0">
                <a:solidFill>
                  <a:srgbClr val="040308"/>
                </a:solidFill>
                <a:latin typeface="+mj-lt"/>
              </a:rPr>
              <a:t>“</a:t>
            </a:r>
            <a:r>
              <a:rPr lang="en-US" sz="4800" dirty="0">
                <a:solidFill>
                  <a:srgbClr val="040308"/>
                </a:solidFill>
                <a:latin typeface="+mj-lt"/>
              </a:rPr>
              <a:t>Compared to what?”</a:t>
            </a:r>
          </a:p>
        </p:txBody>
      </p:sp>
    </p:spTree>
    <p:extLst>
      <p:ext uri="{BB962C8B-B14F-4D97-AF65-F5344CB8AC3E}">
        <p14:creationId xmlns:p14="http://schemas.microsoft.com/office/powerpoint/2010/main" val="222670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914400"/>
          </a:xfrm>
        </p:spPr>
        <p:txBody>
          <a:bodyPr/>
          <a:lstStyle/>
          <a:p>
            <a:r>
              <a:rPr lang="en-US" b="0" dirty="0" smtClean="0">
                <a:solidFill>
                  <a:srgbClr val="040308"/>
                </a:solidFill>
              </a:rPr>
              <a:t>What you don’t know</a:t>
            </a:r>
            <a:endParaRPr lang="en-US" b="0" dirty="0">
              <a:solidFill>
                <a:srgbClr val="040308"/>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3886200"/>
            <a:ext cx="6324600" cy="3532992"/>
          </a:xfrm>
          <a:prstGeom prst="rect">
            <a:avLst/>
          </a:prstGeom>
        </p:spPr>
      </p:pic>
      <p:sp>
        <p:nvSpPr>
          <p:cNvPr id="3" name="Content Placeholder 2"/>
          <p:cNvSpPr>
            <a:spLocks noGrp="1"/>
          </p:cNvSpPr>
          <p:nvPr>
            <p:ph idx="4294967295"/>
          </p:nvPr>
        </p:nvSpPr>
        <p:spPr>
          <a:xfrm>
            <a:off x="914400" y="1600200"/>
            <a:ext cx="7772400" cy="3973513"/>
          </a:xfrm>
        </p:spPr>
        <p:txBody>
          <a:bodyPr/>
          <a:lstStyle/>
          <a:p>
            <a:pPr>
              <a:buFont typeface="Wingdings" panose="05000000000000000000" pitchFamily="2" charset="2"/>
              <a:buChar char="§"/>
            </a:pPr>
            <a:r>
              <a:rPr lang="en-US" dirty="0" smtClean="0">
                <a:solidFill>
                  <a:srgbClr val="040308"/>
                </a:solidFill>
              </a:rPr>
              <a:t>You don’t know what you don’t know</a:t>
            </a:r>
          </a:p>
          <a:p>
            <a:pPr>
              <a:buFont typeface="Wingdings" panose="05000000000000000000" pitchFamily="2" charset="2"/>
              <a:buChar char="§"/>
            </a:pPr>
            <a:r>
              <a:rPr lang="en-US" dirty="0" smtClean="0">
                <a:solidFill>
                  <a:srgbClr val="040308"/>
                </a:solidFill>
              </a:rPr>
              <a:t>Have no explanation for variation</a:t>
            </a:r>
          </a:p>
          <a:p>
            <a:pPr>
              <a:buFont typeface="Wingdings" panose="05000000000000000000" pitchFamily="2" charset="2"/>
              <a:buChar char="§"/>
            </a:pPr>
            <a:r>
              <a:rPr lang="en-US" dirty="0">
                <a:solidFill>
                  <a:srgbClr val="040308"/>
                </a:solidFill>
              </a:rPr>
              <a:t>R</a:t>
            </a:r>
            <a:r>
              <a:rPr lang="en-US" dirty="0" smtClean="0">
                <a:solidFill>
                  <a:srgbClr val="040308"/>
                </a:solidFill>
              </a:rPr>
              <a:t>easons why you got the results</a:t>
            </a:r>
          </a:p>
          <a:p>
            <a:pPr>
              <a:buFont typeface="Wingdings" panose="05000000000000000000" pitchFamily="2" charset="2"/>
              <a:buChar char="§"/>
            </a:pPr>
            <a:r>
              <a:rPr lang="en-US" dirty="0" smtClean="0">
                <a:solidFill>
                  <a:srgbClr val="040308"/>
                </a:solidFill>
              </a:rPr>
              <a:t>Reliability / validity of data</a:t>
            </a:r>
            <a:endParaRPr lang="en-US" dirty="0">
              <a:solidFill>
                <a:srgbClr val="040308"/>
              </a:solidFill>
            </a:endParaRPr>
          </a:p>
        </p:txBody>
      </p:sp>
    </p:spTree>
    <p:extLst>
      <p:ext uri="{BB962C8B-B14F-4D97-AF65-F5344CB8AC3E}">
        <p14:creationId xmlns:p14="http://schemas.microsoft.com/office/powerpoint/2010/main" val="68241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3886200"/>
            <a:ext cx="6324600" cy="3532992"/>
          </a:xfrm>
          <a:prstGeom prst="rect">
            <a:avLst/>
          </a:prstGeom>
        </p:spPr>
      </p:pic>
      <p:sp>
        <p:nvSpPr>
          <p:cNvPr id="2" name="Title 1"/>
          <p:cNvSpPr>
            <a:spLocks noGrp="1"/>
          </p:cNvSpPr>
          <p:nvPr>
            <p:ph type="title" idx="4294967295"/>
          </p:nvPr>
        </p:nvSpPr>
        <p:spPr>
          <a:xfrm>
            <a:off x="914400" y="685800"/>
            <a:ext cx="7772400" cy="914400"/>
          </a:xfrm>
        </p:spPr>
        <p:txBody>
          <a:bodyPr/>
          <a:lstStyle/>
          <a:p>
            <a:r>
              <a:rPr lang="en-US" b="0" dirty="0" smtClean="0">
                <a:solidFill>
                  <a:srgbClr val="040308"/>
                </a:solidFill>
              </a:rPr>
              <a:t>How networks can help</a:t>
            </a:r>
            <a:endParaRPr lang="en-US" b="0" dirty="0">
              <a:solidFill>
                <a:srgbClr val="040308"/>
              </a:solidFill>
            </a:endParaRPr>
          </a:p>
        </p:txBody>
      </p:sp>
      <p:sp>
        <p:nvSpPr>
          <p:cNvPr id="3" name="Content Placeholder 2"/>
          <p:cNvSpPr>
            <a:spLocks noGrp="1"/>
          </p:cNvSpPr>
          <p:nvPr>
            <p:ph idx="4294967295"/>
          </p:nvPr>
        </p:nvSpPr>
        <p:spPr>
          <a:xfrm>
            <a:off x="914400" y="1600200"/>
            <a:ext cx="7772400" cy="4525963"/>
          </a:xfrm>
        </p:spPr>
        <p:txBody>
          <a:bodyPr/>
          <a:lstStyle/>
          <a:p>
            <a:pPr>
              <a:buFont typeface="Wingdings" panose="05000000000000000000" pitchFamily="2" charset="2"/>
              <a:buChar char="§"/>
            </a:pPr>
            <a:r>
              <a:rPr lang="en-US" dirty="0" smtClean="0">
                <a:solidFill>
                  <a:srgbClr val="040308"/>
                </a:solidFill>
              </a:rPr>
              <a:t>Discussions to </a:t>
            </a:r>
            <a:r>
              <a:rPr lang="en-US" dirty="0">
                <a:solidFill>
                  <a:srgbClr val="040308"/>
                </a:solidFill>
              </a:rPr>
              <a:t>gain understanding</a:t>
            </a:r>
          </a:p>
          <a:p>
            <a:pPr>
              <a:buFont typeface="Wingdings" panose="05000000000000000000" pitchFamily="2" charset="2"/>
              <a:buChar char="§"/>
            </a:pPr>
            <a:r>
              <a:rPr lang="en-US" dirty="0" smtClean="0">
                <a:solidFill>
                  <a:srgbClr val="040308"/>
                </a:solidFill>
              </a:rPr>
              <a:t>Identify </a:t>
            </a:r>
            <a:r>
              <a:rPr lang="en-US" dirty="0">
                <a:solidFill>
                  <a:srgbClr val="040308"/>
                </a:solidFill>
              </a:rPr>
              <a:t>best practices </a:t>
            </a:r>
            <a:r>
              <a:rPr lang="en-US" dirty="0" smtClean="0">
                <a:solidFill>
                  <a:srgbClr val="040308"/>
                </a:solidFill>
              </a:rPr>
              <a:t>and improve </a:t>
            </a:r>
            <a:r>
              <a:rPr lang="en-US" dirty="0">
                <a:solidFill>
                  <a:srgbClr val="040308"/>
                </a:solidFill>
              </a:rPr>
              <a:t>the services we provide</a:t>
            </a:r>
          </a:p>
          <a:p>
            <a:pPr>
              <a:buFont typeface="Wingdings" panose="05000000000000000000" pitchFamily="2" charset="2"/>
              <a:buChar char="§"/>
            </a:pPr>
            <a:r>
              <a:rPr lang="en-US" dirty="0" smtClean="0">
                <a:solidFill>
                  <a:srgbClr val="040308"/>
                </a:solidFill>
              </a:rPr>
              <a:t>Track progress and trends</a:t>
            </a:r>
          </a:p>
          <a:p>
            <a:pPr>
              <a:buFont typeface="Wingdings" panose="05000000000000000000" pitchFamily="2" charset="2"/>
              <a:buChar char="§"/>
            </a:pPr>
            <a:r>
              <a:rPr lang="en-US" dirty="0">
                <a:solidFill>
                  <a:srgbClr val="040308"/>
                </a:solidFill>
              </a:rPr>
              <a:t>Improve </a:t>
            </a:r>
            <a:r>
              <a:rPr lang="en-US" dirty="0" smtClean="0">
                <a:solidFill>
                  <a:srgbClr val="040308"/>
                </a:solidFill>
              </a:rPr>
              <a:t>accuracy</a:t>
            </a:r>
            <a:endParaRPr lang="en-US" dirty="0">
              <a:solidFill>
                <a:srgbClr val="040308"/>
              </a:solidFill>
            </a:endParaRPr>
          </a:p>
          <a:p>
            <a:pPr>
              <a:buClr>
                <a:schemeClr val="bg1"/>
              </a:buClr>
            </a:pPr>
            <a:endParaRPr lang="en-US" dirty="0">
              <a:solidFill>
                <a:srgbClr val="040308"/>
              </a:solidFill>
            </a:endParaRPr>
          </a:p>
        </p:txBody>
      </p:sp>
    </p:spTree>
    <p:extLst>
      <p:ext uri="{BB962C8B-B14F-4D97-AF65-F5344CB8AC3E}">
        <p14:creationId xmlns:p14="http://schemas.microsoft.com/office/powerpoint/2010/main" val="84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6" name="Content Placeholder 4"/>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914400" y="685800"/>
            <a:ext cx="7364929" cy="5029200"/>
          </a:xfrm>
          <a:prstGeom prst="rect">
            <a:avLst/>
          </a:prstGeom>
        </p:spPr>
      </p:pic>
    </p:spTree>
    <p:extLst>
      <p:ext uri="{BB962C8B-B14F-4D97-AF65-F5344CB8AC3E}">
        <p14:creationId xmlns:p14="http://schemas.microsoft.com/office/powerpoint/2010/main" val="878264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3" name="Content Placeholder 4"/>
          <p:cNvPicPr>
            <a:picLocks noGrp="1" noChangeAspect="1"/>
          </p:cNvPicPr>
          <p:nvPr>
            <p:ph sz="quarter" idx="4294967295"/>
          </p:nvPr>
        </p:nvPicPr>
        <p:blipFill>
          <a:blip r:embed="rId3">
            <a:extLst>
              <a:ext uri="{28A0092B-C50C-407E-A947-70E740481C1C}">
                <a14:useLocalDpi xmlns:a14="http://schemas.microsoft.com/office/drawing/2010/main"/>
              </a:ext>
            </a:extLst>
          </a:blip>
          <a:stretch>
            <a:fillRect/>
          </a:stretch>
        </p:blipFill>
        <p:spPr>
          <a:xfrm>
            <a:off x="609600" y="685800"/>
            <a:ext cx="8069262" cy="5445125"/>
          </a:xfrm>
          <a:prstGeom prst="rect">
            <a:avLst/>
          </a:prstGeom>
        </p:spPr>
      </p:pic>
    </p:spTree>
    <p:extLst>
      <p:ext uri="{BB962C8B-B14F-4D97-AF65-F5344CB8AC3E}">
        <p14:creationId xmlns:p14="http://schemas.microsoft.com/office/powerpoint/2010/main" val="377111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143000" y="479425"/>
            <a:ext cx="8001000" cy="685800"/>
          </a:xfrm>
        </p:spPr>
        <p:txBody>
          <a:bodyPr>
            <a:noAutofit/>
          </a:bodyPr>
          <a:lstStyle/>
          <a:p>
            <a:r>
              <a:rPr lang="en-US" sz="2800" b="0" dirty="0" smtClean="0">
                <a:solidFill>
                  <a:schemeClr val="tx1"/>
                </a:solidFill>
              </a:rPr>
              <a:t>Permitting expenditures per permit (in $)</a:t>
            </a:r>
            <a:endParaRPr lang="en-US" sz="2800" b="0" dirty="0">
              <a:solidFill>
                <a:schemeClr val="tx1"/>
              </a:solidFill>
            </a:endParaRPr>
          </a:p>
        </p:txBody>
      </p:sp>
      <p:graphicFrame>
        <p:nvGraphicFramePr>
          <p:cNvPr id="8" name="Chart 7"/>
          <p:cNvGraphicFramePr/>
          <p:nvPr>
            <p:extLst>
              <p:ext uri="{D42A27DB-BD31-4B8C-83A1-F6EECF244321}">
                <p14:modId xmlns:p14="http://schemas.microsoft.com/office/powerpoint/2010/main" val="3933806988"/>
              </p:ext>
            </p:extLst>
          </p:nvPr>
        </p:nvGraphicFramePr>
        <p:xfrm>
          <a:off x="304800" y="1066800"/>
          <a:ext cx="84582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904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143000" y="522288"/>
            <a:ext cx="8001000" cy="685800"/>
          </a:xfrm>
        </p:spPr>
        <p:txBody>
          <a:bodyPr>
            <a:noAutofit/>
          </a:bodyPr>
          <a:lstStyle/>
          <a:p>
            <a:r>
              <a:rPr lang="en-US" sz="2800" b="0" dirty="0" smtClean="0">
                <a:solidFill>
                  <a:schemeClr val="tx1"/>
                </a:solidFill>
              </a:rPr>
              <a:t>Permitting expenditures per permit (in $)</a:t>
            </a:r>
            <a:endParaRPr lang="en-US" sz="2800" b="0" dirty="0">
              <a:solidFill>
                <a:schemeClr val="tx1"/>
              </a:solidFill>
            </a:endParaRPr>
          </a:p>
        </p:txBody>
      </p:sp>
      <p:graphicFrame>
        <p:nvGraphicFramePr>
          <p:cNvPr id="4" name="Chart 3"/>
          <p:cNvGraphicFramePr/>
          <p:nvPr>
            <p:extLst>
              <p:ext uri="{D42A27DB-BD31-4B8C-83A1-F6EECF244321}">
                <p14:modId xmlns:p14="http://schemas.microsoft.com/office/powerpoint/2010/main" val="2686964634"/>
              </p:ext>
            </p:extLst>
          </p:nvPr>
        </p:nvGraphicFramePr>
        <p:xfrm>
          <a:off x="304800" y="1066800"/>
          <a:ext cx="84582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287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143000" y="469900"/>
            <a:ext cx="8001000" cy="685800"/>
          </a:xfrm>
        </p:spPr>
        <p:txBody>
          <a:bodyPr>
            <a:noAutofit/>
          </a:bodyPr>
          <a:lstStyle/>
          <a:p>
            <a:r>
              <a:rPr lang="en-US" sz="2800" b="0" dirty="0" smtClean="0">
                <a:solidFill>
                  <a:schemeClr val="tx1"/>
                </a:solidFill>
              </a:rPr>
              <a:t>Permitting expenditures per permit (in $)</a:t>
            </a:r>
            <a:endParaRPr lang="en-US" sz="2800" b="0" dirty="0">
              <a:solidFill>
                <a:schemeClr val="tx1"/>
              </a:solidFill>
            </a:endParaRPr>
          </a:p>
        </p:txBody>
      </p:sp>
      <p:graphicFrame>
        <p:nvGraphicFramePr>
          <p:cNvPr id="5" name="Chart 4"/>
          <p:cNvGraphicFramePr/>
          <p:nvPr>
            <p:extLst>
              <p:ext uri="{D42A27DB-BD31-4B8C-83A1-F6EECF244321}">
                <p14:modId xmlns:p14="http://schemas.microsoft.com/office/powerpoint/2010/main" val="4154312747"/>
              </p:ext>
            </p:extLst>
          </p:nvPr>
        </p:nvGraphicFramePr>
        <p:xfrm>
          <a:off x="304800" y="1066800"/>
          <a:ext cx="84582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48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143000" y="469900"/>
            <a:ext cx="8001000" cy="685800"/>
          </a:xfrm>
        </p:spPr>
        <p:txBody>
          <a:bodyPr>
            <a:noAutofit/>
          </a:bodyPr>
          <a:lstStyle/>
          <a:p>
            <a:r>
              <a:rPr lang="en-US" sz="2800" b="0" dirty="0" smtClean="0">
                <a:solidFill>
                  <a:schemeClr val="tx1"/>
                </a:solidFill>
              </a:rPr>
              <a:t>Permitting expenditures per permit (in $)</a:t>
            </a:r>
            <a:endParaRPr lang="en-US" sz="2800" b="0" dirty="0">
              <a:solidFill>
                <a:schemeClr val="tx1"/>
              </a:solidFill>
            </a:endParaRPr>
          </a:p>
        </p:txBody>
      </p:sp>
      <p:graphicFrame>
        <p:nvGraphicFramePr>
          <p:cNvPr id="4" name="Chart 3"/>
          <p:cNvGraphicFramePr/>
          <p:nvPr>
            <p:extLst>
              <p:ext uri="{D42A27DB-BD31-4B8C-83A1-F6EECF244321}">
                <p14:modId xmlns:p14="http://schemas.microsoft.com/office/powerpoint/2010/main" val="2146535905"/>
              </p:ext>
            </p:extLst>
          </p:nvPr>
        </p:nvGraphicFramePr>
        <p:xfrm>
          <a:off x="304800" y="1066800"/>
          <a:ext cx="84582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03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825571367"/>
              </p:ext>
            </p:extLst>
          </p:nvPr>
        </p:nvGraphicFramePr>
        <p:xfrm>
          <a:off x="0" y="122829"/>
          <a:ext cx="9684326" cy="54828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634502" y="228600"/>
            <a:ext cx="4415321" cy="461665"/>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b="1" dirty="0">
                <a:solidFill>
                  <a:srgbClr val="040308"/>
                </a:solidFill>
              </a:rPr>
              <a:t>Property Crime Clearance Rates</a:t>
            </a:r>
          </a:p>
        </p:txBody>
      </p:sp>
      <p:sp>
        <p:nvSpPr>
          <p:cNvPr id="4" name="Rectangle 3"/>
          <p:cNvSpPr/>
          <p:nvPr/>
        </p:nvSpPr>
        <p:spPr>
          <a:xfrm>
            <a:off x="913046" y="5605680"/>
            <a:ext cx="9047747" cy="1107996"/>
          </a:xfrm>
          <a:prstGeom prst="rect">
            <a:avLst/>
          </a:prstGeom>
        </p:spPr>
        <p:txBody>
          <a:bodyPr wrap="square">
            <a:spAutoFit/>
          </a:bodyPr>
          <a:lstStyle/>
          <a:p>
            <a:pPr marL="214313" indent="-214313">
              <a:buFont typeface="Arial" panose="020B0604020202020204" pitchFamily="34" charset="0"/>
              <a:buChar char="•"/>
            </a:pPr>
            <a:r>
              <a:rPr lang="en-US" sz="1100" dirty="0">
                <a:solidFill>
                  <a:prstClr val="black"/>
                </a:solidFill>
              </a:rPr>
              <a:t>Glendale: Clearance Rates include cases “Cleared by Arrest” or “Submitted to Prosecutor” and cases “Cleared Exceptional”</a:t>
            </a:r>
          </a:p>
          <a:p>
            <a:pPr marL="214313" indent="-214313">
              <a:buFont typeface="Arial" panose="020B0604020202020204" pitchFamily="34" charset="0"/>
              <a:buChar char="•"/>
            </a:pPr>
            <a:r>
              <a:rPr lang="en-US" sz="1100" dirty="0">
                <a:solidFill>
                  <a:prstClr val="black"/>
                </a:solidFill>
              </a:rPr>
              <a:t>Tempe: Tracks “Adult” and “Juvenile” clearance rates, reporting aggregate rate. Arson data is unavailable and not included in</a:t>
            </a:r>
          </a:p>
          <a:p>
            <a:r>
              <a:rPr lang="en-US" sz="1100" dirty="0" smtClean="0">
                <a:solidFill>
                  <a:prstClr val="black"/>
                </a:solidFill>
              </a:rPr>
              <a:t>       property </a:t>
            </a:r>
            <a:r>
              <a:rPr lang="en-US" sz="1100" dirty="0">
                <a:solidFill>
                  <a:prstClr val="black"/>
                </a:solidFill>
              </a:rPr>
              <a:t>crime totals.</a:t>
            </a:r>
          </a:p>
          <a:p>
            <a:pPr marL="214313" indent="-214313">
              <a:buFont typeface="Arial" panose="020B0604020202020204" pitchFamily="34" charset="0"/>
              <a:buChar char="•"/>
            </a:pPr>
            <a:r>
              <a:rPr lang="en-US" sz="1100" dirty="0">
                <a:solidFill>
                  <a:prstClr val="black"/>
                </a:solidFill>
              </a:rPr>
              <a:t>A clearance rate is calculated by dividing the number of crimes that are “cleared” via a charge being assessed by the total number of</a:t>
            </a:r>
          </a:p>
          <a:p>
            <a:r>
              <a:rPr lang="en-US" sz="1100" dirty="0" smtClean="0">
                <a:solidFill>
                  <a:prstClr val="black"/>
                </a:solidFill>
              </a:rPr>
              <a:t>      crimes </a:t>
            </a:r>
            <a:r>
              <a:rPr lang="en-US" sz="1100" dirty="0">
                <a:solidFill>
                  <a:prstClr val="black"/>
                </a:solidFill>
              </a:rPr>
              <a:t>recorded in a given year. Considering the special complexity of some cases, some charges will be included outside of the</a:t>
            </a:r>
          </a:p>
          <a:p>
            <a:r>
              <a:rPr lang="en-US" sz="1100" dirty="0" smtClean="0">
                <a:solidFill>
                  <a:prstClr val="black"/>
                </a:solidFill>
              </a:rPr>
              <a:t>      year </a:t>
            </a:r>
            <a:r>
              <a:rPr lang="en-US" sz="1100" dirty="0">
                <a:solidFill>
                  <a:prstClr val="black"/>
                </a:solidFill>
              </a:rPr>
              <a:t>when the crime occurred.</a:t>
            </a:r>
          </a:p>
        </p:txBody>
      </p:sp>
      <p:sp>
        <p:nvSpPr>
          <p:cNvPr id="6" name="TextBox 5"/>
          <p:cNvSpPr txBox="1"/>
          <p:nvPr/>
        </p:nvSpPr>
        <p:spPr>
          <a:xfrm>
            <a:off x="8612372" y="6550223"/>
            <a:ext cx="531628" cy="307777"/>
          </a:xfrm>
          <a:prstGeom prst="rect">
            <a:avLst/>
          </a:prstGeom>
          <a:noFill/>
        </p:spPr>
        <p:txBody>
          <a:bodyPr wrap="square" rtlCol="0">
            <a:spAutoFit/>
          </a:bodyPr>
          <a:lstStyle/>
          <a:p>
            <a:r>
              <a:rPr lang="en-US" sz="1400" dirty="0" smtClean="0">
                <a:solidFill>
                  <a:prstClr val="black"/>
                </a:solidFill>
              </a:rPr>
              <a:t>14</a:t>
            </a:r>
            <a:endParaRPr lang="en-US" sz="1400" dirty="0">
              <a:solidFill>
                <a:prstClr val="black"/>
              </a:solidFill>
            </a:endParaRPr>
          </a:p>
        </p:txBody>
      </p:sp>
    </p:spTree>
    <p:extLst>
      <p:ext uri="{BB962C8B-B14F-4D97-AF65-F5344CB8AC3E}">
        <p14:creationId xmlns:p14="http://schemas.microsoft.com/office/powerpoint/2010/main" val="392184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4" name="Group 3"/>
          <p:cNvGrpSpPr/>
          <p:nvPr/>
        </p:nvGrpSpPr>
        <p:grpSpPr>
          <a:xfrm>
            <a:off x="76202" y="-2"/>
            <a:ext cx="9144000" cy="6858001"/>
            <a:chOff x="76202" y="-2"/>
            <a:chExt cx="9144000" cy="6858001"/>
          </a:xfrm>
        </p:grpSpPr>
        <p:pic>
          <p:nvPicPr>
            <p:cNvPr id="88" name="Picture 8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89" name="Rectangle 88"/>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6202" y="-4"/>
            <a:ext cx="9144001" cy="6858001"/>
            <a:chOff x="76202" y="-4"/>
            <a:chExt cx="9144001" cy="6858001"/>
          </a:xfrm>
        </p:grpSpPr>
        <p:pic>
          <p:nvPicPr>
            <p:cNvPr id="93" name="Picture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2" y="-4"/>
              <a:ext cx="9144001" cy="6858001"/>
            </a:xfrm>
            <a:prstGeom prst="rect">
              <a:avLst/>
            </a:prstGeom>
          </p:spPr>
        </p:pic>
        <p:sp>
          <p:nvSpPr>
            <p:cNvPr id="94" name="Rectangle 93"/>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2745984" y="1981203"/>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DEFINE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96" name="TextBox 95"/>
            <p:cNvSpPr txBox="1"/>
            <p:nvPr/>
          </p:nvSpPr>
          <p:spPr>
            <a:xfrm>
              <a:off x="5181600" y="1600200"/>
              <a:ext cx="914400" cy="762000"/>
            </a:xfrm>
            <a:prstGeom prst="rect">
              <a:avLst/>
            </a:prstGeom>
            <a:solidFill>
              <a:srgbClr val="E9EAEB"/>
            </a:solidFill>
            <a:ln>
              <a:noFill/>
            </a:ln>
          </p:spPr>
          <p:txBody>
            <a:bodyPr wrap="square" rtlCol="0">
              <a:spAutoFit/>
            </a:bodyPr>
            <a:lstStyle/>
            <a:p>
              <a:endParaRPr lang="en-US" dirty="0"/>
            </a:p>
          </p:txBody>
        </p:sp>
        <p:sp>
          <p:nvSpPr>
            <p:cNvPr id="97" name="TextBox 96"/>
            <p:cNvSpPr txBox="1"/>
            <p:nvPr/>
          </p:nvSpPr>
          <p:spPr>
            <a:xfrm>
              <a:off x="5205662" y="3581404"/>
              <a:ext cx="1652337" cy="762000"/>
            </a:xfrm>
            <a:prstGeom prst="rect">
              <a:avLst/>
            </a:prstGeom>
            <a:solidFill>
              <a:srgbClr val="E9EAEB"/>
            </a:solidFill>
            <a:ln>
              <a:noFill/>
            </a:ln>
          </p:spPr>
          <p:txBody>
            <a:bodyPr wrap="square" rtlCol="0">
              <a:spAutoFit/>
            </a:bodyPr>
            <a:lstStyle/>
            <a:p>
              <a:endParaRPr lang="en-US" dirty="0"/>
            </a:p>
          </p:txBody>
        </p:sp>
        <p:sp>
          <p:nvSpPr>
            <p:cNvPr id="98" name="TextBox 97"/>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grpSp>
      <p:grpSp>
        <p:nvGrpSpPr>
          <p:cNvPr id="99" name="Group 98"/>
          <p:cNvGrpSpPr/>
          <p:nvPr/>
        </p:nvGrpSpPr>
        <p:grpSpPr>
          <a:xfrm>
            <a:off x="76200" y="-1"/>
            <a:ext cx="9144001" cy="6858001"/>
            <a:chOff x="76200" y="-1"/>
            <a:chExt cx="9144001" cy="6858001"/>
          </a:xfrm>
        </p:grpSpPr>
        <p:grpSp>
          <p:nvGrpSpPr>
            <p:cNvPr id="100" name="Group 99"/>
            <p:cNvGrpSpPr/>
            <p:nvPr/>
          </p:nvGrpSpPr>
          <p:grpSpPr>
            <a:xfrm>
              <a:off x="76200" y="-1"/>
              <a:ext cx="9144001" cy="6858001"/>
              <a:chOff x="76200" y="-1"/>
              <a:chExt cx="9144001" cy="6858001"/>
            </a:xfrm>
          </p:grpSpPr>
          <p:pic>
            <p:nvPicPr>
              <p:cNvPr id="102" name="Picture 10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 y="-1"/>
                <a:ext cx="9144001" cy="6858001"/>
              </a:xfrm>
              <a:prstGeom prst="rect">
                <a:avLst/>
              </a:prstGeom>
            </p:spPr>
          </p:pic>
          <p:sp>
            <p:nvSpPr>
              <p:cNvPr id="103" name="Rectangle 102"/>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5205662" y="3581404"/>
                <a:ext cx="1652337" cy="762000"/>
              </a:xfrm>
              <a:prstGeom prst="rect">
                <a:avLst/>
              </a:prstGeom>
              <a:solidFill>
                <a:srgbClr val="E9EAEB"/>
              </a:solidFill>
              <a:ln>
                <a:noFill/>
              </a:ln>
            </p:spPr>
            <p:txBody>
              <a:bodyPr wrap="square" rtlCol="0">
                <a:spAutoFit/>
              </a:bodyPr>
              <a:lstStyle/>
              <a:p>
                <a:endParaRPr lang="en-US" dirty="0"/>
              </a:p>
            </p:txBody>
          </p:sp>
          <p:sp>
            <p:nvSpPr>
              <p:cNvPr id="105" name="TextBox 104"/>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sp>
            <p:nvSpPr>
              <p:cNvPr id="106" name="Rectangle 105"/>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4868986" y="1981203"/>
              <a:ext cx="1333570"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ACHIEVE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07" name="Group 106"/>
          <p:cNvGrpSpPr/>
          <p:nvPr/>
        </p:nvGrpSpPr>
        <p:grpSpPr>
          <a:xfrm>
            <a:off x="76200" y="-4"/>
            <a:ext cx="9144001" cy="6858001"/>
            <a:chOff x="76201" y="-3"/>
            <a:chExt cx="9144001" cy="6858001"/>
          </a:xfrm>
        </p:grpSpPr>
        <p:pic>
          <p:nvPicPr>
            <p:cNvPr id="108" name="Picture 1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1" y="-3"/>
              <a:ext cx="9144001" cy="6858001"/>
            </a:xfrm>
            <a:prstGeom prst="rect">
              <a:avLst/>
            </a:prstGeom>
          </p:spPr>
        </p:pic>
        <p:sp>
          <p:nvSpPr>
            <p:cNvPr id="109" name="TextBox 108"/>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sp>
          <p:nvSpPr>
            <p:cNvPr id="110" name="Rectangle 109"/>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868986" y="3889234"/>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ASSESS</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21" name="Group 120"/>
          <p:cNvGrpSpPr/>
          <p:nvPr/>
        </p:nvGrpSpPr>
        <p:grpSpPr>
          <a:xfrm>
            <a:off x="76200" y="0"/>
            <a:ext cx="9144000" cy="6858001"/>
            <a:chOff x="76202" y="-2"/>
            <a:chExt cx="9144000" cy="6858001"/>
          </a:xfrm>
        </p:grpSpPr>
        <p:pic>
          <p:nvPicPr>
            <p:cNvPr id="122" name="Picture 1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123" name="Rectangle 122"/>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2713900" y="3856250"/>
              <a:ext cx="147033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IMPROVE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28" name="Group 127"/>
          <p:cNvGrpSpPr/>
          <p:nvPr/>
        </p:nvGrpSpPr>
        <p:grpSpPr>
          <a:xfrm>
            <a:off x="76206" y="0"/>
            <a:ext cx="9144000" cy="6858000"/>
            <a:chOff x="76206" y="0"/>
            <a:chExt cx="9144000" cy="6858000"/>
          </a:xfrm>
        </p:grpSpPr>
        <p:grpSp>
          <p:nvGrpSpPr>
            <p:cNvPr id="129" name="Group 128"/>
            <p:cNvGrpSpPr/>
            <p:nvPr/>
          </p:nvGrpSpPr>
          <p:grpSpPr>
            <a:xfrm>
              <a:off x="76206" y="0"/>
              <a:ext cx="9144000" cy="6858000"/>
              <a:chOff x="76206" y="0"/>
              <a:chExt cx="9144000" cy="6858000"/>
            </a:xfrm>
          </p:grpSpPr>
          <p:pic>
            <p:nvPicPr>
              <p:cNvPr id="134"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6" y="0"/>
                <a:ext cx="9144000" cy="6858000"/>
              </a:xfrm>
              <a:prstGeom prst="rect">
                <a:avLst/>
              </a:prstGeom>
              <a:noFill/>
              <a:ln>
                <a:noFill/>
              </a:ln>
            </p:spPr>
          </p:pic>
          <p:sp>
            <p:nvSpPr>
              <p:cNvPr id="135" name="Rectangle 134"/>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TextBox 129"/>
            <p:cNvSpPr txBox="1"/>
            <p:nvPr/>
          </p:nvSpPr>
          <p:spPr>
            <a:xfrm>
              <a:off x="2745984" y="1981203"/>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DEFINE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1" name="TextBox 130"/>
            <p:cNvSpPr txBox="1"/>
            <p:nvPr/>
          </p:nvSpPr>
          <p:spPr>
            <a:xfrm>
              <a:off x="4868986" y="1981203"/>
              <a:ext cx="1333570"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ACHIEVE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2" name="TextBox 131"/>
            <p:cNvSpPr txBox="1"/>
            <p:nvPr/>
          </p:nvSpPr>
          <p:spPr>
            <a:xfrm>
              <a:off x="4868986" y="3889234"/>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ASSESS</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3" name="TextBox 132"/>
            <p:cNvSpPr txBox="1"/>
            <p:nvPr/>
          </p:nvSpPr>
          <p:spPr>
            <a:xfrm>
              <a:off x="2713900" y="3856250"/>
              <a:ext cx="147033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IMPROVE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spTree>
    <p:extLst>
      <p:ext uri="{BB962C8B-B14F-4D97-AF65-F5344CB8AC3E}">
        <p14:creationId xmlns:p14="http://schemas.microsoft.com/office/powerpoint/2010/main" val="403696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99"/>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107"/>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121"/>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4" descr="http://blog.yehnung.com/wp-content/uploads/2013/12/branding.jpg"/>
          <p:cNvPicPr>
            <a:picLocks noChangeAspect="1"/>
          </p:cNvPicPr>
          <p:nvPr/>
        </p:nvPicPr>
        <p:blipFill>
          <a:blip r:embed="rId3" cstate="print"/>
          <a:srcRect/>
          <a:stretch>
            <a:fillRect/>
          </a:stretch>
        </p:blipFill>
        <p:spPr>
          <a:xfrm>
            <a:off x="20756" y="777267"/>
            <a:ext cx="9046936" cy="6080732"/>
          </a:xfrm>
          <a:prstGeom prst="rect">
            <a:avLst/>
          </a:prstGeom>
          <a:noFill/>
          <a:ln>
            <a:noFill/>
          </a:ln>
        </p:spPr>
      </p:pic>
      <p:sp>
        <p:nvSpPr>
          <p:cNvPr id="3" name="Title 1"/>
          <p:cNvSpPr txBox="1"/>
          <p:nvPr/>
        </p:nvSpPr>
        <p:spPr>
          <a:xfrm>
            <a:off x="0" y="4617710"/>
            <a:ext cx="9144000" cy="1783089"/>
          </a:xfrm>
          <a:prstGeom prst="rect">
            <a:avLst/>
          </a:prstGeom>
          <a:solidFill>
            <a:srgbClr val="000000">
              <a:alpha val="66000"/>
            </a:srgbClr>
          </a:solidFill>
          <a:ln>
            <a:noFill/>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r>
              <a:rPr lang="en-US" sz="2800" dirty="0">
                <a:solidFill>
                  <a:srgbClr val="FFFFFF"/>
                </a:solidFill>
                <a:latin typeface="+mj-lt"/>
              </a:rPr>
              <a:t>“Evidence suggests that improved performance </a:t>
            </a:r>
          </a:p>
          <a:p>
            <a:pPr algn="ctr">
              <a:defRPr sz="1800" b="0" i="0" u="none" strike="noStrike" kern="0" cap="none" spc="0" baseline="0">
                <a:solidFill>
                  <a:srgbClr val="000000"/>
                </a:solidFill>
                <a:uFillTx/>
              </a:defRPr>
            </a:pPr>
            <a:r>
              <a:rPr lang="en-US" sz="2800" dirty="0">
                <a:solidFill>
                  <a:srgbClr val="FFFFFF"/>
                </a:solidFill>
                <a:latin typeface="+mj-lt"/>
              </a:rPr>
              <a:t>occurs at a much greater rate when </a:t>
            </a:r>
          </a:p>
          <a:p>
            <a:pPr algn="ctr">
              <a:defRPr sz="1800" b="0" i="0" u="none" strike="noStrike" kern="0" cap="none" spc="0" baseline="0">
                <a:solidFill>
                  <a:srgbClr val="000000"/>
                </a:solidFill>
                <a:uFillTx/>
              </a:defRPr>
            </a:pPr>
            <a:r>
              <a:rPr lang="en-US" sz="2800" dirty="0">
                <a:solidFill>
                  <a:srgbClr val="FFFFFF"/>
                </a:solidFill>
                <a:latin typeface="+mj-lt"/>
              </a:rPr>
              <a:t>performance measures are compared.” </a:t>
            </a:r>
          </a:p>
          <a:p>
            <a:pPr algn="ctr">
              <a:defRPr sz="1800" b="0" i="0" u="none" strike="noStrike" kern="0" cap="none" spc="0" baseline="0">
                <a:solidFill>
                  <a:srgbClr val="000000"/>
                </a:solidFill>
                <a:uFillTx/>
              </a:defRPr>
            </a:pPr>
            <a:r>
              <a:rPr lang="en-US" sz="2800" dirty="0">
                <a:solidFill>
                  <a:srgbClr val="FFFFFF"/>
                </a:solidFill>
                <a:latin typeface="+mj-lt"/>
              </a:rPr>
              <a:t>Smith and Cheng, 2004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6427"/>
            <a:ext cx="10691949" cy="6884427"/>
          </a:xfrm>
          <a:prstGeom prst="rect">
            <a:avLst/>
          </a:prstGeom>
        </p:spPr>
      </p:pic>
      <p:sp>
        <p:nvSpPr>
          <p:cNvPr id="4" name="TextBox 3"/>
          <p:cNvSpPr txBox="1"/>
          <p:nvPr/>
        </p:nvSpPr>
        <p:spPr>
          <a:xfrm>
            <a:off x="962056" y="1752600"/>
            <a:ext cx="5719836" cy="1200329"/>
          </a:xfrm>
          <a:prstGeom prst="rect">
            <a:avLst/>
          </a:prstGeom>
          <a:solidFill>
            <a:srgbClr val="FFFFFF">
              <a:alpha val="69804"/>
            </a:srgbClr>
          </a:solidFill>
        </p:spPr>
        <p:txBody>
          <a:bodyPr wrap="none" rtlCol="0">
            <a:spAutoFit/>
          </a:bodyPr>
          <a:lstStyle/>
          <a:p>
            <a:r>
              <a:rPr lang="en-US" sz="3600" dirty="0" smtClean="0">
                <a:solidFill>
                  <a:srgbClr val="000000"/>
                </a:solidFill>
                <a:latin typeface="+mj-lt"/>
              </a:rPr>
              <a:t>Analyzing Measures in Context:</a:t>
            </a:r>
          </a:p>
          <a:p>
            <a:r>
              <a:rPr lang="en-US" sz="3600" dirty="0" smtClean="0">
                <a:solidFill>
                  <a:srgbClr val="000000"/>
                </a:solidFill>
                <a:latin typeface="+mj-lt"/>
              </a:rPr>
              <a:t>Using Charts and Graphs</a:t>
            </a:r>
            <a:endParaRPr lang="en-US" sz="3600" dirty="0">
              <a:solidFill>
                <a:srgbClr val="000000"/>
              </a:solidFill>
              <a:latin typeface="+mj-lt"/>
            </a:endParaRPr>
          </a:p>
        </p:txBody>
      </p:sp>
    </p:spTree>
    <p:extLst>
      <p:ext uri="{BB962C8B-B14F-4D97-AF65-F5344CB8AC3E}">
        <p14:creationId xmlns:p14="http://schemas.microsoft.com/office/powerpoint/2010/main" val="341095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0"/>
            <a:ext cx="10809457" cy="6858000"/>
          </a:xfrm>
          <a:prstGeom prst="rect">
            <a:avLst/>
          </a:prstGeom>
        </p:spPr>
      </p:pic>
      <p:sp>
        <p:nvSpPr>
          <p:cNvPr id="3" name="Content Placeholder 3"/>
          <p:cNvSpPr txBox="1">
            <a:spLocks/>
          </p:cNvSpPr>
          <p:nvPr/>
        </p:nvSpPr>
        <p:spPr>
          <a:xfrm rot="16200004">
            <a:off x="-190496" y="1409703"/>
            <a:ext cx="6400800" cy="4800600"/>
          </a:xfrm>
          <a:prstGeom prst="rect">
            <a:avLst/>
          </a:prstGeom>
        </p:spPr>
        <p:txBody>
          <a:bodyPr vert="eaVert"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85800" lvl="2">
              <a:spcBef>
                <a:spcPts val="800"/>
              </a:spcBef>
              <a:buFont typeface="Arial" panose="020B0604020202020204" pitchFamily="34" charset="0"/>
              <a:buNone/>
            </a:pPr>
            <a:r>
              <a:rPr lang="en-US" sz="4400" dirty="0" smtClean="0">
                <a:solidFill>
                  <a:schemeClr val="bg1"/>
                </a:solidFill>
                <a:effectLst>
                  <a:outerShdw blurRad="38100" dist="38100" dir="2700000" algn="tl">
                    <a:srgbClr val="000000">
                      <a:alpha val="43137"/>
                    </a:srgbClr>
                  </a:outerShdw>
                </a:effectLst>
                <a:latin typeface="+mj-lt"/>
                <a:cs typeface="Aharoni" pitchFamily="2"/>
              </a:rPr>
              <a:t>Exercise</a:t>
            </a:r>
            <a:endParaRPr lang="en-US" sz="36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4497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a:stretch>
            <a:fillRect/>
          </a:stretch>
        </p:blipFill>
        <p:spPr>
          <a:xfrm>
            <a:off x="0" y="0"/>
            <a:ext cx="9144000" cy="6858000"/>
          </a:xfrm>
          <a:prstGeom prst="rect">
            <a:avLst/>
          </a:prstGeom>
          <a:noFill/>
          <a:ln>
            <a:noFill/>
          </a:ln>
        </p:spPr>
      </p:pic>
      <p:sp>
        <p:nvSpPr>
          <p:cNvPr id="3" name="Title 3"/>
          <p:cNvSpPr txBox="1">
            <a:spLocks noGrp="1"/>
          </p:cNvSpPr>
          <p:nvPr>
            <p:ph type="title" idx="4294967295"/>
          </p:nvPr>
        </p:nvSpPr>
        <p:spPr>
          <a:xfrm>
            <a:off x="0" y="2133600"/>
            <a:ext cx="8504238" cy="639763"/>
          </a:xfrm>
          <a:prstGeom prst="rect">
            <a:avLst/>
          </a:prstGeom>
          <a:noFill/>
          <a:ln>
            <a:noFill/>
          </a:ln>
        </p:spPr>
        <p:txBody>
          <a:bodyPr vert="horz" wrap="square" lIns="91440" tIns="45720" rIns="91440" bIns="45720" anchor="t" anchorCtr="1" compatLnSpc="1"/>
          <a:lstStyle/>
          <a:p>
            <a:pPr lvl="0"/>
            <a:r>
              <a:rPr lang="en-US" sz="3600">
                <a:solidFill>
                  <a:srgbClr val="0070C0"/>
                </a:solidFill>
                <a:latin typeface="Segoe Print" pitchFamily="2"/>
                <a:cs typeface="Segoe UI" pitchFamily="34"/>
              </a:rPr>
              <a:t>Why did it happen?</a:t>
            </a:r>
          </a:p>
        </p:txBody>
      </p:sp>
      <p:sp>
        <p:nvSpPr>
          <p:cNvPr id="4" name="Title 3"/>
          <p:cNvSpPr txBox="1"/>
          <p:nvPr/>
        </p:nvSpPr>
        <p:spPr>
          <a:xfrm>
            <a:off x="311526" y="2788920"/>
            <a:ext cx="8503920" cy="640080"/>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a:solidFill>
                  <a:srgbClr val="C0504D"/>
                </a:solidFill>
                <a:latin typeface="Segoe Print" pitchFamily="2"/>
                <a:ea typeface="Segoe UI" pitchFamily="34"/>
                <a:cs typeface="Segoe UI" pitchFamily="34"/>
              </a:rPr>
              <a:t>How did it happen?</a:t>
            </a:r>
          </a:p>
        </p:txBody>
      </p:sp>
      <p:sp>
        <p:nvSpPr>
          <p:cNvPr id="5" name="Title 3"/>
          <p:cNvSpPr txBox="1"/>
          <p:nvPr/>
        </p:nvSpPr>
        <p:spPr>
          <a:xfrm>
            <a:off x="316675" y="3474720"/>
            <a:ext cx="8503920" cy="640080"/>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dirty="0">
                <a:solidFill>
                  <a:srgbClr val="9BBB59"/>
                </a:solidFill>
                <a:latin typeface="Segoe Print" pitchFamily="2"/>
                <a:ea typeface="Segoe UI" pitchFamily="34"/>
                <a:cs typeface="Segoe UI" pitchFamily="34"/>
              </a:rPr>
              <a:t>Was this the most efficient use of resources?</a:t>
            </a:r>
          </a:p>
        </p:txBody>
      </p:sp>
      <p:sp>
        <p:nvSpPr>
          <p:cNvPr id="6" name="Title 3"/>
          <p:cNvSpPr txBox="1"/>
          <p:nvPr/>
        </p:nvSpPr>
        <p:spPr>
          <a:xfrm>
            <a:off x="304796" y="4617720"/>
            <a:ext cx="8503920" cy="640080"/>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a:solidFill>
                  <a:srgbClr val="0070C0"/>
                </a:solidFill>
                <a:latin typeface="Segoe Print" pitchFamily="2"/>
                <a:ea typeface="Segoe UI" pitchFamily="34"/>
                <a:cs typeface="Segoe UI" pitchFamily="34"/>
              </a:rPr>
              <a:t>How effective was the effort?</a:t>
            </a:r>
          </a:p>
        </p:txBody>
      </p:sp>
      <p:sp>
        <p:nvSpPr>
          <p:cNvPr id="7" name="Title 3"/>
          <p:cNvSpPr txBox="1"/>
          <p:nvPr/>
        </p:nvSpPr>
        <p:spPr>
          <a:xfrm>
            <a:off x="316675" y="5303520"/>
            <a:ext cx="8503920" cy="640080"/>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a:solidFill>
                  <a:srgbClr val="F79646"/>
                </a:solidFill>
                <a:latin typeface="Segoe Print" pitchFamily="2"/>
                <a:ea typeface="Segoe UI" pitchFamily="34"/>
                <a:cs typeface="Segoe UI" pitchFamily="34"/>
              </a:rPr>
              <a:t>How can we improve on the result?</a:t>
            </a:r>
          </a:p>
        </p:txBody>
      </p:sp>
      <p:sp>
        <p:nvSpPr>
          <p:cNvPr id="8" name="Title 3"/>
          <p:cNvSpPr txBox="1"/>
          <p:nvPr/>
        </p:nvSpPr>
        <p:spPr>
          <a:xfrm>
            <a:off x="304796" y="761996"/>
            <a:ext cx="8503920" cy="640080"/>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a:solidFill>
                  <a:srgbClr val="000000"/>
                </a:solidFill>
                <a:latin typeface="Segoe Print" pitchFamily="2"/>
                <a:ea typeface="Segoe UI" pitchFamily="34"/>
                <a:cs typeface="Segoe UI" pitchFamily="34"/>
              </a:rPr>
              <a:t>Questions for evaluation:</a:t>
            </a:r>
          </a:p>
        </p:txBody>
      </p:sp>
      <p:sp>
        <p:nvSpPr>
          <p:cNvPr id="9" name="Title 3"/>
          <p:cNvSpPr txBox="1"/>
          <p:nvPr/>
        </p:nvSpPr>
        <p:spPr>
          <a:xfrm>
            <a:off x="315038" y="1493836"/>
            <a:ext cx="8504240" cy="639759"/>
          </a:xfrm>
          <a:prstGeom prst="rect">
            <a:avLst/>
          </a:prstGeom>
          <a:noFill/>
          <a:ln>
            <a:noFill/>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3600">
                <a:solidFill>
                  <a:srgbClr val="A97C50"/>
                </a:solidFill>
                <a:latin typeface="Segoe Print" pitchFamily="2"/>
                <a:ea typeface="Segoe UI" pitchFamily="34"/>
                <a:cs typeface="Segoe UI" pitchFamily="34"/>
              </a:rPr>
              <a:t>What happened?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Pct val="1000000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201"/>
                            </p:stCondLst>
                            <p:childTnLst>
                              <p:par>
                                <p:cTn id="8" presetID="1" presetClass="entr" presetSubtype="0" fill="hold" grpId="0" nodeType="afterEffect">
                                  <p:stCondLst>
                                    <p:cond delay="0"/>
                                  </p:stCondLst>
                                  <p:iterate type="lt">
                                    <p:tmPct val="10000000"/>
                                  </p:iterate>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602"/>
                            </p:stCondLst>
                            <p:childTnLst>
                              <p:par>
                                <p:cTn id="11" presetID="1" presetClass="entr" presetSubtype="0" fill="hold" grpId="0" nodeType="afterEffect">
                                  <p:stCondLst>
                                    <p:cond delay="0"/>
                                  </p:stCondLst>
                                  <p:iterate type="lt">
                                    <p:tmPct val="10000000"/>
                                  </p:iterate>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4003"/>
                            </p:stCondLst>
                            <p:childTnLst>
                              <p:par>
                                <p:cTn id="14" presetID="1" presetClass="entr" presetSubtype="0" fill="hold" grpId="0" nodeType="afterEffect">
                                  <p:stCondLst>
                                    <p:cond delay="0"/>
                                  </p:stCondLst>
                                  <p:iterate type="lt">
                                    <p:tmPct val="10000000"/>
                                  </p:iterate>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7704"/>
                            </p:stCondLst>
                            <p:childTnLst>
                              <p:par>
                                <p:cTn id="17" presetID="1" presetClass="entr" presetSubtype="0" fill="hold" grpId="0" nodeType="afterEffect">
                                  <p:stCondLst>
                                    <p:cond delay="0"/>
                                  </p:stCondLst>
                                  <p:iterate type="lt">
                                    <p:tmPct val="10000000"/>
                                  </p:iterate>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0105"/>
                            </p:stCondLst>
                            <p:childTnLst>
                              <p:par>
                                <p:cTn id="20" presetID="1" presetClass="entr" presetSubtype="0" fill="hold" grpId="0" nodeType="afterEffect">
                                  <p:stCondLst>
                                    <p:cond delay="0"/>
                                  </p:stCondLst>
                                  <p:iterate type="lt">
                                    <p:tmPct val="10000000"/>
                                  </p:iterate>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9200"/>
            <a:ext cx="8229600" cy="1143000"/>
          </a:xfrm>
        </p:spPr>
        <p:txBody>
          <a:bodyPr>
            <a:normAutofit fontScale="90000"/>
          </a:bodyPr>
          <a:lstStyle/>
          <a:p>
            <a:pPr algn="ctr"/>
            <a:r>
              <a:rPr lang="en-US" b="0" dirty="0" smtClean="0">
                <a:solidFill>
                  <a:srgbClr val="000000"/>
                </a:solidFill>
              </a:rPr>
              <a:t>With performance measures: </a:t>
            </a:r>
            <a:br>
              <a:rPr lang="en-US" b="0" dirty="0" smtClean="0">
                <a:solidFill>
                  <a:srgbClr val="000000"/>
                </a:solidFill>
              </a:rPr>
            </a:br>
            <a:r>
              <a:rPr lang="en-US" b="0" dirty="0" smtClean="0">
                <a:solidFill>
                  <a:srgbClr val="000000"/>
                </a:solidFill>
              </a:rPr>
              <a:t>look for patterns, </a:t>
            </a:r>
            <a:br>
              <a:rPr lang="en-US" b="0" dirty="0" smtClean="0">
                <a:solidFill>
                  <a:srgbClr val="000000"/>
                </a:solidFill>
              </a:rPr>
            </a:br>
            <a:r>
              <a:rPr lang="en-US" b="0" dirty="0" smtClean="0">
                <a:solidFill>
                  <a:srgbClr val="000000"/>
                </a:solidFill>
              </a:rPr>
              <a:t>not points</a:t>
            </a:r>
            <a:endParaRPr lang="en-US" b="0" dirty="0">
              <a:solidFill>
                <a:srgbClr val="0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2895600"/>
            <a:ext cx="7253180"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87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1363827188"/>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05859" y="5181600"/>
            <a:ext cx="936475" cy="369332"/>
          </a:xfrm>
          <a:prstGeom prst="rect">
            <a:avLst/>
          </a:prstGeom>
          <a:noFill/>
        </p:spPr>
        <p:txBody>
          <a:bodyPr wrap="none" rtlCol="0">
            <a:spAutoFit/>
          </a:bodyPr>
          <a:lstStyle/>
          <a:p>
            <a:r>
              <a:rPr lang="en-US" dirty="0" smtClean="0">
                <a:solidFill>
                  <a:schemeClr val="bg1"/>
                </a:solidFill>
                <a:latin typeface="+mj-lt"/>
              </a:rPr>
              <a:t>Measure</a:t>
            </a:r>
            <a:endParaRPr lang="en-US" dirty="0">
              <a:solidFill>
                <a:schemeClr val="bg1"/>
              </a:solidFill>
              <a:latin typeface="+mj-lt"/>
            </a:endParaRPr>
          </a:p>
        </p:txBody>
      </p:sp>
    </p:spTree>
    <p:extLst>
      <p:ext uri="{BB962C8B-B14F-4D97-AF65-F5344CB8AC3E}">
        <p14:creationId xmlns:p14="http://schemas.microsoft.com/office/powerpoint/2010/main" val="597466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4232993724"/>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05859" y="5181600"/>
            <a:ext cx="936475" cy="369332"/>
          </a:xfrm>
          <a:prstGeom prst="rect">
            <a:avLst/>
          </a:prstGeom>
          <a:noFill/>
        </p:spPr>
        <p:txBody>
          <a:bodyPr wrap="none" rtlCol="0">
            <a:spAutoFit/>
          </a:bodyPr>
          <a:lstStyle/>
          <a:p>
            <a:r>
              <a:rPr lang="en-US" dirty="0" smtClean="0">
                <a:solidFill>
                  <a:schemeClr val="bg1"/>
                </a:solidFill>
                <a:latin typeface="+mj-lt"/>
              </a:rPr>
              <a:t>Measure</a:t>
            </a:r>
            <a:endParaRPr lang="en-US" dirty="0">
              <a:solidFill>
                <a:schemeClr val="bg1"/>
              </a:solidFill>
              <a:latin typeface="+mj-lt"/>
            </a:endParaRPr>
          </a:p>
        </p:txBody>
      </p:sp>
    </p:spTree>
    <p:extLst>
      <p:ext uri="{BB962C8B-B14F-4D97-AF65-F5344CB8AC3E}">
        <p14:creationId xmlns:p14="http://schemas.microsoft.com/office/powerpoint/2010/main" val="584400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1158207586"/>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05859" y="5181600"/>
            <a:ext cx="936475" cy="369332"/>
          </a:xfrm>
          <a:prstGeom prst="rect">
            <a:avLst/>
          </a:prstGeom>
          <a:noFill/>
        </p:spPr>
        <p:txBody>
          <a:bodyPr wrap="none" rtlCol="0">
            <a:spAutoFit/>
          </a:bodyPr>
          <a:lstStyle/>
          <a:p>
            <a:r>
              <a:rPr lang="en-US" dirty="0" smtClean="0">
                <a:solidFill>
                  <a:schemeClr val="bg1"/>
                </a:solidFill>
                <a:latin typeface="+mj-lt"/>
              </a:rPr>
              <a:t>Measure</a:t>
            </a:r>
            <a:endParaRPr lang="en-US" dirty="0">
              <a:solidFill>
                <a:schemeClr val="bg1"/>
              </a:solidFill>
              <a:latin typeface="+mj-lt"/>
            </a:endParaRPr>
          </a:p>
        </p:txBody>
      </p:sp>
    </p:spTree>
    <p:extLst>
      <p:ext uri="{BB962C8B-B14F-4D97-AF65-F5344CB8AC3E}">
        <p14:creationId xmlns:p14="http://schemas.microsoft.com/office/powerpoint/2010/main" val="406365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3396676478"/>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81000" y="1219200"/>
            <a:ext cx="1819922" cy="369332"/>
          </a:xfrm>
          <a:prstGeom prst="rect">
            <a:avLst/>
          </a:prstGeom>
          <a:noFill/>
        </p:spPr>
        <p:txBody>
          <a:bodyPr wrap="none" rtlCol="0">
            <a:spAutoFit/>
          </a:bodyPr>
          <a:lstStyle/>
          <a:p>
            <a:r>
              <a:rPr lang="en-US" dirty="0" smtClean="0">
                <a:solidFill>
                  <a:schemeClr val="bg1"/>
                </a:solidFill>
                <a:latin typeface="+mj-lt"/>
              </a:rPr>
              <a:t>Target or Standard</a:t>
            </a:r>
            <a:endParaRPr lang="en-US" dirty="0">
              <a:solidFill>
                <a:schemeClr val="bg1"/>
              </a:solidFill>
              <a:latin typeface="+mj-lt"/>
            </a:endParaRPr>
          </a:p>
        </p:txBody>
      </p:sp>
      <p:sp>
        <p:nvSpPr>
          <p:cNvPr id="5" name="TextBox 4"/>
          <p:cNvSpPr txBox="1"/>
          <p:nvPr/>
        </p:nvSpPr>
        <p:spPr>
          <a:xfrm>
            <a:off x="1005859" y="5181600"/>
            <a:ext cx="936475" cy="369332"/>
          </a:xfrm>
          <a:prstGeom prst="rect">
            <a:avLst/>
          </a:prstGeom>
          <a:noFill/>
        </p:spPr>
        <p:txBody>
          <a:bodyPr wrap="none" rtlCol="0">
            <a:spAutoFit/>
          </a:bodyPr>
          <a:lstStyle/>
          <a:p>
            <a:r>
              <a:rPr lang="en-US" dirty="0" smtClean="0">
                <a:solidFill>
                  <a:schemeClr val="bg1"/>
                </a:solidFill>
                <a:latin typeface="+mj-lt"/>
              </a:rPr>
              <a:t>Measure</a:t>
            </a:r>
            <a:endParaRPr lang="en-US" dirty="0">
              <a:solidFill>
                <a:schemeClr val="bg1"/>
              </a:solidFill>
              <a:latin typeface="+mj-lt"/>
            </a:endParaRPr>
          </a:p>
        </p:txBody>
      </p:sp>
    </p:spTree>
    <p:extLst>
      <p:ext uri="{BB962C8B-B14F-4D97-AF65-F5344CB8AC3E}">
        <p14:creationId xmlns:p14="http://schemas.microsoft.com/office/powerpoint/2010/main" val="257222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2266311134"/>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8600" y="3352800"/>
            <a:ext cx="1819922" cy="369332"/>
          </a:xfrm>
          <a:prstGeom prst="rect">
            <a:avLst/>
          </a:prstGeom>
          <a:noFill/>
        </p:spPr>
        <p:txBody>
          <a:bodyPr wrap="none" rtlCol="0">
            <a:spAutoFit/>
          </a:bodyPr>
          <a:lstStyle/>
          <a:p>
            <a:r>
              <a:rPr lang="en-US" dirty="0" smtClean="0">
                <a:solidFill>
                  <a:schemeClr val="bg1"/>
                </a:solidFill>
                <a:latin typeface="+mj-lt"/>
              </a:rPr>
              <a:t>Target or Standard</a:t>
            </a:r>
            <a:endParaRPr lang="en-US" dirty="0">
              <a:solidFill>
                <a:schemeClr val="bg1"/>
              </a:solidFill>
              <a:latin typeface="+mj-lt"/>
            </a:endParaRPr>
          </a:p>
        </p:txBody>
      </p:sp>
      <p:sp>
        <p:nvSpPr>
          <p:cNvPr id="5" name="TextBox 4"/>
          <p:cNvSpPr txBox="1"/>
          <p:nvPr/>
        </p:nvSpPr>
        <p:spPr>
          <a:xfrm>
            <a:off x="1005859" y="5181600"/>
            <a:ext cx="936475" cy="369332"/>
          </a:xfrm>
          <a:prstGeom prst="rect">
            <a:avLst/>
          </a:prstGeom>
          <a:noFill/>
        </p:spPr>
        <p:txBody>
          <a:bodyPr wrap="none" rtlCol="0">
            <a:spAutoFit/>
          </a:bodyPr>
          <a:lstStyle/>
          <a:p>
            <a:r>
              <a:rPr lang="en-US" dirty="0" smtClean="0">
                <a:solidFill>
                  <a:schemeClr val="bg1"/>
                </a:solidFill>
                <a:latin typeface="+mj-lt"/>
              </a:rPr>
              <a:t>Measure</a:t>
            </a:r>
            <a:endParaRPr lang="en-US" dirty="0">
              <a:solidFill>
                <a:schemeClr val="bg1"/>
              </a:solidFill>
              <a:latin typeface="+mj-lt"/>
            </a:endParaRPr>
          </a:p>
        </p:txBody>
      </p:sp>
    </p:spTree>
    <p:extLst>
      <p:ext uri="{BB962C8B-B14F-4D97-AF65-F5344CB8AC3E}">
        <p14:creationId xmlns:p14="http://schemas.microsoft.com/office/powerpoint/2010/main" val="279869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Oval 20"/>
          <p:cNvSpPr/>
          <p:nvPr/>
        </p:nvSpPr>
        <p:spPr>
          <a:xfrm>
            <a:off x="2209800" y="685800"/>
            <a:ext cx="4733856" cy="4733856"/>
          </a:xfrm>
          <a:prstGeom prst="ellipse">
            <a:avLst/>
          </a:prstGeom>
          <a:solidFill>
            <a:schemeClr val="accent3">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20" name="Oval 19"/>
          <p:cNvSpPr/>
          <p:nvPr/>
        </p:nvSpPr>
        <p:spPr>
          <a:xfrm>
            <a:off x="3067969" y="1461612"/>
            <a:ext cx="3043644" cy="3043644"/>
          </a:xfrm>
          <a:prstGeom prst="ellipse">
            <a:avLst/>
          </a:prstGeom>
          <a:solidFill>
            <a:schemeClr val="accent3">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2" name="Oval 1"/>
          <p:cNvSpPr/>
          <p:nvPr/>
        </p:nvSpPr>
        <p:spPr>
          <a:xfrm>
            <a:off x="3891244" y="2219572"/>
            <a:ext cx="1370968" cy="1370968"/>
          </a:xfrm>
          <a:prstGeom prst="ellipse">
            <a:avLst/>
          </a:prstGeom>
          <a:solidFill>
            <a:schemeClr val="accent3">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662328" y="2551113"/>
            <a:ext cx="1828799" cy="707886"/>
          </a:xfrm>
          <a:prstGeom prst="rect">
            <a:avLst/>
          </a:prstGeom>
          <a:noFill/>
        </p:spPr>
        <p:txBody>
          <a:bodyPr wrap="square" rtlCol="0">
            <a:spAutoFit/>
          </a:bodyPr>
          <a:lstStyle/>
          <a:p>
            <a:pPr algn="ctr"/>
            <a:r>
              <a:rPr lang="en-US" sz="4000" dirty="0" smtClean="0">
                <a:solidFill>
                  <a:schemeClr val="bg1"/>
                </a:solidFill>
                <a:latin typeface="+mj-lt"/>
              </a:rPr>
              <a:t>WHY</a:t>
            </a:r>
            <a:endParaRPr lang="en-US" sz="4000" dirty="0">
              <a:solidFill>
                <a:schemeClr val="bg1"/>
              </a:solidFill>
              <a:latin typeface="+mj-lt"/>
            </a:endParaRPr>
          </a:p>
        </p:txBody>
      </p:sp>
      <p:sp>
        <p:nvSpPr>
          <p:cNvPr id="4" name="Rectangle 3"/>
          <p:cNvSpPr/>
          <p:nvPr/>
        </p:nvSpPr>
        <p:spPr>
          <a:xfrm>
            <a:off x="2758813" y="3590856"/>
            <a:ext cx="3657600" cy="707886"/>
          </a:xfrm>
          <a:prstGeom prst="rect">
            <a:avLst/>
          </a:prstGeom>
        </p:spPr>
        <p:txBody>
          <a:bodyPr wrap="square">
            <a:spAutoFit/>
          </a:bodyPr>
          <a:lstStyle/>
          <a:p>
            <a:pPr algn="ctr"/>
            <a:r>
              <a:rPr lang="en-US" sz="4000" dirty="0" smtClean="0">
                <a:solidFill>
                  <a:schemeClr val="bg1"/>
                </a:solidFill>
                <a:latin typeface="+mj-lt"/>
              </a:rPr>
              <a:t>HOW</a:t>
            </a:r>
            <a:endParaRPr lang="en-US" sz="4000" dirty="0">
              <a:solidFill>
                <a:schemeClr val="bg1"/>
              </a:solidFill>
              <a:latin typeface="+mj-lt"/>
            </a:endParaRPr>
          </a:p>
        </p:txBody>
      </p:sp>
      <p:sp>
        <p:nvSpPr>
          <p:cNvPr id="13" name="Rectangle 12"/>
          <p:cNvSpPr/>
          <p:nvPr/>
        </p:nvSpPr>
        <p:spPr>
          <a:xfrm>
            <a:off x="2758813" y="4559370"/>
            <a:ext cx="3657599" cy="707886"/>
          </a:xfrm>
          <a:prstGeom prst="rect">
            <a:avLst/>
          </a:prstGeom>
        </p:spPr>
        <p:txBody>
          <a:bodyPr wrap="square">
            <a:spAutoFit/>
          </a:bodyPr>
          <a:lstStyle/>
          <a:p>
            <a:pPr algn="ctr"/>
            <a:r>
              <a:rPr lang="en-US" sz="4000" dirty="0" smtClean="0">
                <a:solidFill>
                  <a:schemeClr val="bg1"/>
                </a:solidFill>
                <a:latin typeface="+mj-lt"/>
              </a:rPr>
              <a:t>WHAT</a:t>
            </a:r>
            <a:endParaRPr lang="en-US" sz="4000" dirty="0">
              <a:solidFill>
                <a:schemeClr val="bg1"/>
              </a:solidFill>
              <a:latin typeface="+mj-lt"/>
            </a:endParaRPr>
          </a:p>
        </p:txBody>
      </p:sp>
      <p:sp>
        <p:nvSpPr>
          <p:cNvPr id="8" name="TextBox 7"/>
          <p:cNvSpPr txBox="1"/>
          <p:nvPr/>
        </p:nvSpPr>
        <p:spPr>
          <a:xfrm>
            <a:off x="590698" y="673100"/>
            <a:ext cx="1238102" cy="1938992"/>
          </a:xfrm>
          <a:prstGeom prst="rect">
            <a:avLst/>
          </a:prstGeom>
          <a:noFill/>
        </p:spPr>
        <p:txBody>
          <a:bodyPr wrap="square" rtlCol="0">
            <a:spAutoFit/>
          </a:bodyPr>
          <a:lstStyle/>
          <a:p>
            <a:r>
              <a:rPr lang="en-US" sz="4000" dirty="0" smtClean="0">
                <a:solidFill>
                  <a:schemeClr val="bg1"/>
                </a:solidFill>
                <a:latin typeface="Tw Cen MT Condensed Extra Bold" panose="020B0803020202020204" pitchFamily="34" charset="0"/>
              </a:rPr>
              <a:t>Start</a:t>
            </a:r>
          </a:p>
          <a:p>
            <a:r>
              <a:rPr lang="en-US" sz="4000" dirty="0" smtClean="0">
                <a:solidFill>
                  <a:schemeClr val="bg1"/>
                </a:solidFill>
                <a:latin typeface="Tw Cen MT Condensed Extra Bold" panose="020B0803020202020204" pitchFamily="34" charset="0"/>
              </a:rPr>
              <a:t>with</a:t>
            </a:r>
          </a:p>
          <a:p>
            <a:r>
              <a:rPr lang="en-US" sz="4000" dirty="0" smtClean="0">
                <a:solidFill>
                  <a:schemeClr val="bg1"/>
                </a:solidFill>
                <a:latin typeface="Tw Cen MT Condensed Extra Bold" panose="020B0803020202020204" pitchFamily="34" charset="0"/>
              </a:rPr>
              <a:t>Why</a:t>
            </a:r>
            <a:endParaRPr lang="en-US" sz="4000" dirty="0">
              <a:solidFill>
                <a:schemeClr val="bg1"/>
              </a:solidFill>
              <a:latin typeface="Tw Cen MT Condensed Extra Bold" panose="020B0803020202020204" pitchFamily="34" charset="0"/>
            </a:endParaRPr>
          </a:p>
        </p:txBody>
      </p:sp>
      <p:sp>
        <p:nvSpPr>
          <p:cNvPr id="9" name="TextBox 8"/>
          <p:cNvSpPr txBox="1"/>
          <p:nvPr/>
        </p:nvSpPr>
        <p:spPr>
          <a:xfrm>
            <a:off x="4800600" y="6324844"/>
            <a:ext cx="4495801" cy="276999"/>
          </a:xfrm>
          <a:prstGeom prst="rect">
            <a:avLst/>
          </a:prstGeom>
          <a:noFill/>
        </p:spPr>
        <p:txBody>
          <a:bodyPr wrap="square" rtlCol="0">
            <a:spAutoFit/>
          </a:bodyPr>
          <a:lstStyle/>
          <a:p>
            <a:r>
              <a:rPr lang="en-US" sz="1200" dirty="0" smtClean="0">
                <a:solidFill>
                  <a:schemeClr val="bg1"/>
                </a:solidFill>
              </a:rPr>
              <a:t>Adapted from The Golden Circle,  Simon Sinek,  Start with Why</a:t>
            </a:r>
            <a:endParaRPr lang="en-US" sz="1200" dirty="0">
              <a:solidFill>
                <a:schemeClr val="bg1"/>
              </a:solidFill>
            </a:endParaRPr>
          </a:p>
        </p:txBody>
      </p:sp>
    </p:spTree>
    <p:extLst>
      <p:ext uri="{BB962C8B-B14F-4D97-AF65-F5344CB8AC3E}">
        <p14:creationId xmlns:p14="http://schemas.microsoft.com/office/powerpoint/2010/main" val="240047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par>
                                <p:cTn id="26" presetID="26" presetClass="emph" presetSubtype="0" fill="hold" grpId="1" nodeType="with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 grpId="0" animBg="1"/>
      <p:bldP spid="2" grpId="1" animBg="1"/>
      <p:bldP spid="3" grpId="0"/>
      <p:bldP spid="3" grpId="1"/>
      <p:bldP spid="4" grpId="0"/>
      <p:bldP spid="13" grpId="0"/>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2581209751"/>
              </p:ext>
            </p:extLst>
          </p:nvPr>
        </p:nvGraphicFramePr>
        <p:xfrm>
          <a:off x="914400" y="685800"/>
          <a:ext cx="7315200" cy="5440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6178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2"/>
          <p:cNvGraphicFramePr>
            <a:graphicFrameLocks noGrp="1"/>
          </p:cNvGraphicFramePr>
          <p:nvPr>
            <p:ph idx="4294967295"/>
            <p:extLst>
              <p:ext uri="{D42A27DB-BD31-4B8C-83A1-F6EECF244321}">
                <p14:modId xmlns:p14="http://schemas.microsoft.com/office/powerpoint/2010/main" val="1378800917"/>
              </p:ext>
            </p:extLst>
          </p:nvPr>
        </p:nvGraphicFramePr>
        <p:xfrm>
          <a:off x="914400" y="762000"/>
          <a:ext cx="7315200" cy="5364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44634" y="2153192"/>
            <a:ext cx="1399166" cy="369332"/>
          </a:xfrm>
          <a:prstGeom prst="rect">
            <a:avLst/>
          </a:prstGeom>
          <a:noFill/>
        </p:spPr>
        <p:txBody>
          <a:bodyPr wrap="none" rtlCol="0">
            <a:spAutoFit/>
          </a:bodyPr>
          <a:lstStyle/>
          <a:p>
            <a:r>
              <a:rPr lang="en-US" dirty="0" smtClean="0">
                <a:solidFill>
                  <a:schemeClr val="bg1"/>
                </a:solidFill>
                <a:latin typeface="+mj-lt"/>
              </a:rPr>
              <a:t>2015 Average</a:t>
            </a:r>
            <a:endParaRPr lang="en-US" dirty="0">
              <a:solidFill>
                <a:schemeClr val="bg1"/>
              </a:solidFill>
              <a:latin typeface="+mj-lt"/>
            </a:endParaRPr>
          </a:p>
        </p:txBody>
      </p:sp>
      <p:sp>
        <p:nvSpPr>
          <p:cNvPr id="4" name="TextBox 3"/>
          <p:cNvSpPr txBox="1"/>
          <p:nvPr/>
        </p:nvSpPr>
        <p:spPr>
          <a:xfrm>
            <a:off x="2743200" y="2526268"/>
            <a:ext cx="1399166" cy="369332"/>
          </a:xfrm>
          <a:prstGeom prst="rect">
            <a:avLst/>
          </a:prstGeom>
          <a:noFill/>
        </p:spPr>
        <p:txBody>
          <a:bodyPr wrap="none" rtlCol="0">
            <a:spAutoFit/>
          </a:bodyPr>
          <a:lstStyle/>
          <a:p>
            <a:r>
              <a:rPr lang="en-US" dirty="0" smtClean="0">
                <a:solidFill>
                  <a:schemeClr val="bg1"/>
                </a:solidFill>
                <a:latin typeface="+mj-lt"/>
              </a:rPr>
              <a:t>2016 Average</a:t>
            </a:r>
            <a:endParaRPr lang="en-US" dirty="0">
              <a:solidFill>
                <a:schemeClr val="bg1"/>
              </a:solidFill>
              <a:latin typeface="+mj-lt"/>
            </a:endParaRPr>
          </a:p>
        </p:txBody>
      </p:sp>
      <p:sp>
        <p:nvSpPr>
          <p:cNvPr id="5" name="TextBox 4"/>
          <p:cNvSpPr txBox="1"/>
          <p:nvPr/>
        </p:nvSpPr>
        <p:spPr>
          <a:xfrm>
            <a:off x="1143000" y="5181600"/>
            <a:ext cx="639919" cy="369332"/>
          </a:xfrm>
          <a:prstGeom prst="rect">
            <a:avLst/>
          </a:prstGeom>
          <a:noFill/>
        </p:spPr>
        <p:txBody>
          <a:bodyPr wrap="none" rtlCol="0">
            <a:spAutoFit/>
          </a:bodyPr>
          <a:lstStyle/>
          <a:p>
            <a:r>
              <a:rPr lang="en-US" dirty="0" smtClean="0">
                <a:solidFill>
                  <a:schemeClr val="bg1"/>
                </a:solidFill>
                <a:latin typeface="+mj-lt"/>
              </a:rPr>
              <a:t>2015</a:t>
            </a:r>
            <a:endParaRPr lang="en-US" dirty="0">
              <a:solidFill>
                <a:schemeClr val="bg1"/>
              </a:solidFill>
              <a:latin typeface="+mj-lt"/>
            </a:endParaRPr>
          </a:p>
        </p:txBody>
      </p:sp>
      <p:sp>
        <p:nvSpPr>
          <p:cNvPr id="6" name="TextBox 5"/>
          <p:cNvSpPr txBox="1"/>
          <p:nvPr/>
        </p:nvSpPr>
        <p:spPr>
          <a:xfrm>
            <a:off x="1725034" y="5181600"/>
            <a:ext cx="639919" cy="369332"/>
          </a:xfrm>
          <a:prstGeom prst="rect">
            <a:avLst/>
          </a:prstGeom>
          <a:noFill/>
        </p:spPr>
        <p:txBody>
          <a:bodyPr wrap="none" rtlCol="0">
            <a:spAutoFit/>
          </a:bodyPr>
          <a:lstStyle/>
          <a:p>
            <a:r>
              <a:rPr lang="en-US" dirty="0" smtClean="0">
                <a:solidFill>
                  <a:schemeClr val="bg1"/>
                </a:solidFill>
                <a:latin typeface="+mj-lt"/>
              </a:rPr>
              <a:t>2016</a:t>
            </a:r>
            <a:endParaRPr lang="en-US" dirty="0">
              <a:solidFill>
                <a:schemeClr val="bg1"/>
              </a:solidFill>
              <a:latin typeface="+mj-lt"/>
            </a:endParaRPr>
          </a:p>
        </p:txBody>
      </p:sp>
    </p:spTree>
    <p:extLst>
      <p:ext uri="{BB962C8B-B14F-4D97-AF65-F5344CB8AC3E}">
        <p14:creationId xmlns:p14="http://schemas.microsoft.com/office/powerpoint/2010/main" val="871226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print"/>
          <a:stretch>
            <a:fillRect/>
          </a:stretch>
        </p:blipFill>
        <p:spPr>
          <a:xfrm>
            <a:off x="4157758" y="0"/>
            <a:ext cx="4986241" cy="6858000"/>
          </a:xfrm>
          <a:prstGeom prst="rect">
            <a:avLst/>
          </a:prstGeom>
          <a:noFill/>
          <a:ln>
            <a:noFill/>
          </a:ln>
        </p:spPr>
      </p:pic>
      <p:sp>
        <p:nvSpPr>
          <p:cNvPr id="3" name="Content Placeholder 4"/>
          <p:cNvSpPr txBox="1">
            <a:spLocks noGrp="1"/>
          </p:cNvSpPr>
          <p:nvPr>
            <p:ph idx="4294967295"/>
          </p:nvPr>
        </p:nvSpPr>
        <p:spPr>
          <a:xfrm>
            <a:off x="0" y="685800"/>
            <a:ext cx="4157758" cy="5943600"/>
          </a:xfrm>
        </p:spPr>
        <p:txBody>
          <a:bodyPr anchorCtr="1"/>
          <a:lstStyle/>
          <a:p>
            <a:pPr marL="0" lvl="0" indent="0" algn="ctr">
              <a:spcBef>
                <a:spcPts val="700"/>
              </a:spcBef>
              <a:buNone/>
            </a:pPr>
            <a:r>
              <a:rPr lang="en-US" sz="4400" dirty="0">
                <a:solidFill>
                  <a:schemeClr val="bg1"/>
                </a:solidFill>
                <a:effectLst>
                  <a:outerShdw blurRad="38100" dist="38100" dir="2700000" algn="tl">
                    <a:srgbClr val="000000">
                      <a:alpha val="43137"/>
                    </a:srgbClr>
                  </a:outerShdw>
                </a:effectLst>
                <a:latin typeface="+mj-lt"/>
              </a:rPr>
              <a:t>“We must understand variation.”</a:t>
            </a:r>
          </a:p>
          <a:p>
            <a:pPr marL="0" lvl="0" indent="0" algn="ctr">
              <a:spcBef>
                <a:spcPts val="700"/>
              </a:spcBef>
              <a:buNone/>
            </a:pPr>
            <a:endParaRPr lang="en-US" sz="2800" dirty="0">
              <a:solidFill>
                <a:schemeClr val="bg1"/>
              </a:solidFill>
              <a:effectLst>
                <a:outerShdw blurRad="38100" dist="38100" dir="2700000" algn="tl">
                  <a:srgbClr val="000000">
                    <a:alpha val="43137"/>
                  </a:srgbClr>
                </a:outerShdw>
              </a:effectLst>
              <a:latin typeface="+mj-lt"/>
            </a:endParaRPr>
          </a:p>
          <a:p>
            <a:pPr marL="0" lvl="0" indent="0" algn="ctr">
              <a:spcBef>
                <a:spcPts val="700"/>
              </a:spcBef>
              <a:buNone/>
            </a:pPr>
            <a:r>
              <a:rPr lang="en-US" sz="2800" dirty="0" smtClean="0">
                <a:solidFill>
                  <a:schemeClr val="bg1"/>
                </a:solidFill>
                <a:effectLst>
                  <a:outerShdw blurRad="38100" dist="38100" dir="2700000" algn="tl">
                    <a:srgbClr val="000000">
                      <a:alpha val="43137"/>
                    </a:srgbClr>
                  </a:outerShdw>
                </a:effectLst>
                <a:latin typeface="+mj-lt"/>
              </a:rPr>
              <a:t>(</a:t>
            </a:r>
            <a:r>
              <a:rPr lang="en-US" sz="2800" dirty="0">
                <a:solidFill>
                  <a:schemeClr val="bg1"/>
                </a:solidFill>
                <a:effectLst>
                  <a:outerShdw blurRad="38100" dist="38100" dir="2700000" algn="tl">
                    <a:srgbClr val="000000">
                      <a:alpha val="43137"/>
                    </a:srgbClr>
                  </a:outerShdw>
                </a:effectLst>
                <a:latin typeface="+mj-lt"/>
              </a:rPr>
              <a:t>avoid management tampering)</a:t>
            </a:r>
          </a:p>
          <a:p>
            <a:pPr marL="0" lvl="0" indent="0" algn="ctr">
              <a:spcBef>
                <a:spcPts val="700"/>
              </a:spcBef>
              <a:buNone/>
            </a:pPr>
            <a:endParaRPr lang="en-US" sz="2800" dirty="0">
              <a:solidFill>
                <a:schemeClr val="bg1"/>
              </a:solidFill>
              <a:effectLst>
                <a:outerShdw blurRad="38100" dist="38100" dir="2700000" algn="tl">
                  <a:srgbClr val="000000">
                    <a:alpha val="43137"/>
                  </a:srgbClr>
                </a:outerShdw>
              </a:effectLst>
              <a:latin typeface="+mj-lt"/>
            </a:endParaRPr>
          </a:p>
          <a:p>
            <a:pPr marL="0" lvl="0" indent="0" algn="ctr">
              <a:spcBef>
                <a:spcPts val="700"/>
              </a:spcBef>
              <a:buNone/>
            </a:pPr>
            <a:endParaRPr lang="en-US" sz="2800" dirty="0">
              <a:solidFill>
                <a:schemeClr val="bg1"/>
              </a:solidFill>
              <a:effectLst>
                <a:outerShdw blurRad="38100" dist="38100" dir="2700000" algn="tl">
                  <a:srgbClr val="000000">
                    <a:alpha val="43137"/>
                  </a:srgbClr>
                </a:outerShdw>
              </a:effectLst>
              <a:latin typeface="+mj-lt"/>
            </a:endParaRPr>
          </a:p>
          <a:p>
            <a:pPr marL="0" lvl="0" indent="0" algn="ctr">
              <a:spcBef>
                <a:spcPts val="700"/>
              </a:spcBef>
              <a:buNone/>
            </a:pPr>
            <a:endParaRPr lang="en-US" sz="2800" dirty="0">
              <a:solidFill>
                <a:schemeClr val="bg1"/>
              </a:solidFill>
              <a:effectLst>
                <a:outerShdw blurRad="38100" dist="38100" dir="2700000" algn="tl">
                  <a:srgbClr val="000000">
                    <a:alpha val="43137"/>
                  </a:srgbClr>
                </a:outerShdw>
              </a:effectLst>
              <a:latin typeface="+mj-lt"/>
            </a:endParaRPr>
          </a:p>
          <a:p>
            <a:pPr marL="0" lvl="0" indent="0" algn="ctr">
              <a:spcBef>
                <a:spcPts val="700"/>
              </a:spcBef>
              <a:buNone/>
            </a:pPr>
            <a:r>
              <a:rPr lang="en-US" sz="2800" dirty="0">
                <a:solidFill>
                  <a:schemeClr val="bg1"/>
                </a:solidFill>
                <a:effectLst>
                  <a:outerShdw blurRad="38100" dist="38100" dir="2700000" algn="tl">
                    <a:srgbClr val="000000">
                      <a:alpha val="43137"/>
                    </a:srgbClr>
                  </a:outerShdw>
                </a:effectLst>
                <a:latin typeface="+mj-lt"/>
              </a:rPr>
              <a:t>Dr. W. Edwards Deming</a:t>
            </a:r>
          </a:p>
          <a:p>
            <a:pPr marL="0" lvl="0" indent="0" algn="ctr">
              <a:spcBef>
                <a:spcPts val="700"/>
              </a:spcBef>
              <a:buNone/>
            </a:pPr>
            <a:endParaRPr lang="en-US" sz="2800" dirty="0">
              <a:solidFill>
                <a:schemeClr val="bg1"/>
              </a:solidFill>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152400"/>
            <a:ext cx="10515600" cy="7010400"/>
          </a:xfrm>
          <a:prstGeom prst="rect">
            <a:avLst/>
          </a:prstGeom>
        </p:spPr>
      </p:pic>
      <p:sp>
        <p:nvSpPr>
          <p:cNvPr id="2" name="TextBox 1"/>
          <p:cNvSpPr txBox="1"/>
          <p:nvPr/>
        </p:nvSpPr>
        <p:spPr>
          <a:xfrm>
            <a:off x="1524001" y="1219200"/>
            <a:ext cx="5562599" cy="3170099"/>
          </a:xfrm>
          <a:prstGeom prst="rect">
            <a:avLst/>
          </a:prstGeom>
          <a:noFill/>
        </p:spPr>
        <p:txBody>
          <a:bodyPr wrap="square" rtlCol="0">
            <a:spAutoFit/>
          </a:bodyPr>
          <a:lstStyle/>
          <a:p>
            <a:pPr marL="177800" indent="-177800"/>
            <a:r>
              <a:rPr lang="en-US" sz="4000" dirty="0" smtClean="0">
                <a:solidFill>
                  <a:srgbClr val="000000"/>
                </a:solidFill>
                <a:latin typeface="+mj-lt"/>
              </a:rPr>
              <a:t>“The signal is the truth. </a:t>
            </a:r>
          </a:p>
          <a:p>
            <a:pPr marL="177800" indent="-177800"/>
            <a:r>
              <a:rPr lang="en-US" sz="4000" dirty="0">
                <a:solidFill>
                  <a:srgbClr val="000000"/>
                </a:solidFill>
                <a:latin typeface="+mj-lt"/>
              </a:rPr>
              <a:t>	</a:t>
            </a:r>
            <a:r>
              <a:rPr lang="en-US" sz="4000" dirty="0" smtClean="0">
                <a:solidFill>
                  <a:srgbClr val="000000"/>
                </a:solidFill>
                <a:latin typeface="+mj-lt"/>
              </a:rPr>
              <a:t>The noise is what distracts us from the truth.”</a:t>
            </a:r>
          </a:p>
          <a:p>
            <a:pPr marL="177800" indent="-177800"/>
            <a:r>
              <a:rPr lang="en-US" sz="4000" dirty="0" smtClean="0">
                <a:solidFill>
                  <a:srgbClr val="000000"/>
                </a:solidFill>
                <a:latin typeface="+mj-lt"/>
              </a:rPr>
              <a:t>					</a:t>
            </a:r>
          </a:p>
          <a:p>
            <a:pPr marL="177800" indent="-177800"/>
            <a:r>
              <a:rPr lang="en-US" sz="4000" dirty="0">
                <a:solidFill>
                  <a:srgbClr val="000000"/>
                </a:solidFill>
                <a:latin typeface="+mj-lt"/>
              </a:rPr>
              <a:t>	</a:t>
            </a:r>
            <a:r>
              <a:rPr lang="en-US" sz="4000" dirty="0" smtClean="0">
                <a:solidFill>
                  <a:srgbClr val="000000"/>
                </a:solidFill>
                <a:latin typeface="+mj-lt"/>
              </a:rPr>
              <a:t>				</a:t>
            </a:r>
            <a:r>
              <a:rPr lang="en-US" sz="2800" dirty="0" smtClean="0">
                <a:solidFill>
                  <a:srgbClr val="000000"/>
                </a:solidFill>
              </a:rPr>
              <a:t>Nate Silver</a:t>
            </a:r>
            <a:endParaRPr lang="en-US" sz="4000" dirty="0">
              <a:solidFill>
                <a:srgbClr val="000000"/>
              </a:solidFill>
            </a:endParaRPr>
          </a:p>
        </p:txBody>
      </p:sp>
    </p:spTree>
    <p:extLst>
      <p:ext uri="{BB962C8B-B14F-4D97-AF65-F5344CB8AC3E}">
        <p14:creationId xmlns:p14="http://schemas.microsoft.com/office/powerpoint/2010/main" val="30388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533400"/>
          </a:xfrm>
          <a:noFill/>
          <a:ln>
            <a:noFill/>
          </a:ln>
        </p:spPr>
        <p:txBody>
          <a:bodyPr/>
          <a:lstStyle/>
          <a:p>
            <a:r>
              <a:rPr lang="en-US" sz="4000" b="0" dirty="0" smtClean="0"/>
              <a:t> Seven important performance signals </a:t>
            </a:r>
            <a:endParaRPr lang="en-US" sz="4000" b="0" dirty="0"/>
          </a:p>
        </p:txBody>
      </p:sp>
      <p:sp>
        <p:nvSpPr>
          <p:cNvPr id="3" name="Content Placeholder 2"/>
          <p:cNvSpPr>
            <a:spLocks noGrp="1"/>
          </p:cNvSpPr>
          <p:nvPr>
            <p:ph idx="4294967295"/>
          </p:nvPr>
        </p:nvSpPr>
        <p:spPr>
          <a:xfrm>
            <a:off x="914400" y="1600200"/>
            <a:ext cx="7543800" cy="4724400"/>
          </a:xfrm>
        </p:spPr>
        <p:txBody>
          <a:bodyPr>
            <a:noAutofit/>
          </a:bodyPr>
          <a:lstStyle/>
          <a:p>
            <a:pPr>
              <a:spcBef>
                <a:spcPts val="0"/>
              </a:spcBef>
              <a:spcAft>
                <a:spcPts val="1200"/>
              </a:spcAft>
              <a:buNone/>
            </a:pPr>
            <a:r>
              <a:rPr lang="en-US" dirty="0" smtClean="0">
                <a:solidFill>
                  <a:schemeClr val="bg1"/>
                </a:solidFill>
                <a:latin typeface="+mj-lt"/>
              </a:rPr>
              <a:t># 1  Unpredictable </a:t>
            </a:r>
            <a:r>
              <a:rPr lang="en-US" dirty="0">
                <a:solidFill>
                  <a:schemeClr val="bg1"/>
                </a:solidFill>
                <a:latin typeface="+mj-lt"/>
              </a:rPr>
              <a:t>or </a:t>
            </a:r>
            <a:r>
              <a:rPr lang="en-US" dirty="0" smtClean="0">
                <a:solidFill>
                  <a:schemeClr val="bg1"/>
                </a:solidFill>
                <a:latin typeface="+mj-lt"/>
              </a:rPr>
              <a:t>chaotic</a:t>
            </a:r>
          </a:p>
          <a:p>
            <a:pPr>
              <a:spcBef>
                <a:spcPts val="0"/>
              </a:spcBef>
              <a:spcAft>
                <a:spcPts val="1200"/>
              </a:spcAft>
              <a:buNone/>
            </a:pPr>
            <a:r>
              <a:rPr lang="en-US" dirty="0" smtClean="0">
                <a:solidFill>
                  <a:schemeClr val="bg1"/>
                </a:solidFill>
                <a:latin typeface="+mj-lt"/>
              </a:rPr>
              <a:t># 2  Worsening</a:t>
            </a:r>
          </a:p>
          <a:p>
            <a:pPr>
              <a:spcBef>
                <a:spcPts val="0"/>
              </a:spcBef>
              <a:spcAft>
                <a:spcPts val="1200"/>
              </a:spcAft>
              <a:buNone/>
            </a:pPr>
            <a:r>
              <a:rPr lang="en-US" dirty="0" smtClean="0">
                <a:solidFill>
                  <a:schemeClr val="bg1"/>
                </a:solidFill>
                <a:latin typeface="+mj-lt"/>
              </a:rPr>
              <a:t># 3  Stable </a:t>
            </a:r>
            <a:r>
              <a:rPr lang="en-US" dirty="0">
                <a:solidFill>
                  <a:schemeClr val="bg1"/>
                </a:solidFill>
                <a:latin typeface="+mj-lt"/>
              </a:rPr>
              <a:t>and not </a:t>
            </a:r>
            <a:r>
              <a:rPr lang="en-US" dirty="0" smtClean="0">
                <a:solidFill>
                  <a:schemeClr val="bg1"/>
                </a:solidFill>
                <a:latin typeface="+mj-lt"/>
              </a:rPr>
              <a:t>changing</a:t>
            </a:r>
          </a:p>
          <a:p>
            <a:pPr marL="1371600" indent="-1371600">
              <a:spcBef>
                <a:spcPts val="0"/>
              </a:spcBef>
              <a:spcAft>
                <a:spcPts val="1200"/>
              </a:spcAft>
              <a:buNone/>
            </a:pPr>
            <a:r>
              <a:rPr lang="en-US" dirty="0" smtClean="0">
                <a:solidFill>
                  <a:schemeClr val="bg1"/>
                </a:solidFill>
                <a:latin typeface="+mj-lt"/>
              </a:rPr>
              <a:t># 4  Improving, </a:t>
            </a:r>
            <a:r>
              <a:rPr lang="en-US" dirty="0">
                <a:solidFill>
                  <a:schemeClr val="bg1"/>
                </a:solidFill>
                <a:latin typeface="+mj-lt"/>
              </a:rPr>
              <a:t>but not fast enough </a:t>
            </a:r>
            <a:endParaRPr lang="en-US" dirty="0" smtClean="0">
              <a:solidFill>
                <a:schemeClr val="bg1"/>
              </a:solidFill>
              <a:latin typeface="+mj-lt"/>
            </a:endParaRPr>
          </a:p>
          <a:p>
            <a:pPr marL="1371600" indent="-1371600">
              <a:spcBef>
                <a:spcPts val="0"/>
              </a:spcBef>
              <a:spcAft>
                <a:spcPts val="1200"/>
              </a:spcAft>
              <a:buNone/>
            </a:pPr>
            <a:r>
              <a:rPr lang="en-US" dirty="0" smtClean="0">
                <a:solidFill>
                  <a:schemeClr val="bg1"/>
                </a:solidFill>
                <a:latin typeface="+mj-lt"/>
              </a:rPr>
              <a:t># 5  Improving at </a:t>
            </a:r>
            <a:r>
              <a:rPr lang="en-US" dirty="0">
                <a:solidFill>
                  <a:schemeClr val="bg1"/>
                </a:solidFill>
                <a:latin typeface="+mj-lt"/>
              </a:rPr>
              <a:t>a rate fast enough </a:t>
            </a:r>
            <a:endParaRPr lang="en-US" dirty="0" smtClean="0">
              <a:solidFill>
                <a:schemeClr val="bg1"/>
              </a:solidFill>
              <a:latin typeface="+mj-lt"/>
            </a:endParaRPr>
          </a:p>
          <a:p>
            <a:pPr marL="1371600" indent="-1371600">
              <a:spcBef>
                <a:spcPts val="0"/>
              </a:spcBef>
              <a:spcAft>
                <a:spcPts val="1200"/>
              </a:spcAft>
              <a:buNone/>
            </a:pPr>
            <a:r>
              <a:rPr lang="en-US" dirty="0" smtClean="0">
                <a:solidFill>
                  <a:schemeClr val="bg1"/>
                </a:solidFill>
                <a:latin typeface="+mj-lt"/>
              </a:rPr>
              <a:t># 6  Reached target </a:t>
            </a:r>
          </a:p>
          <a:p>
            <a:pPr>
              <a:spcBef>
                <a:spcPts val="0"/>
              </a:spcBef>
              <a:spcAft>
                <a:spcPts val="1200"/>
              </a:spcAft>
              <a:buNone/>
            </a:pPr>
            <a:r>
              <a:rPr lang="en-US" dirty="0" smtClean="0">
                <a:solidFill>
                  <a:schemeClr val="bg1"/>
                </a:solidFill>
                <a:latin typeface="+mj-lt"/>
              </a:rPr>
              <a:t># 7  Exceeded </a:t>
            </a:r>
            <a:r>
              <a:rPr lang="en-US" dirty="0">
                <a:solidFill>
                  <a:schemeClr val="bg1"/>
                </a:solidFill>
                <a:latin typeface="+mj-lt"/>
              </a:rPr>
              <a:t>the target</a:t>
            </a:r>
          </a:p>
        </p:txBody>
      </p:sp>
    </p:spTree>
    <p:extLst>
      <p:ext uri="{BB962C8B-B14F-4D97-AF65-F5344CB8AC3E}">
        <p14:creationId xmlns:p14="http://schemas.microsoft.com/office/powerpoint/2010/main" val="191757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4294967295"/>
          </p:nvPr>
        </p:nvSpPr>
        <p:spPr>
          <a:xfrm>
            <a:off x="0" y="5257800"/>
            <a:ext cx="9144000" cy="1447800"/>
          </a:xfrm>
          <a:solidFill>
            <a:srgbClr val="000000">
              <a:alpha val="60000"/>
            </a:srgbClr>
          </a:solidFill>
        </p:spPr>
        <p:txBody>
          <a:bodyPr>
            <a:normAutofit/>
          </a:bodyPr>
          <a:lstStyle/>
          <a:p>
            <a:pPr marL="290513" indent="-176213">
              <a:buNone/>
            </a:pPr>
            <a:r>
              <a:rPr lang="en-US" sz="2800" dirty="0" smtClean="0">
                <a:solidFill>
                  <a:schemeClr val="bg1"/>
                </a:solidFill>
                <a:latin typeface="+mj-lt"/>
              </a:rPr>
              <a:t>“But you must never forget that every one of these figures comes from the village watchman, who just puts down what he damn well pleases.” Sir Josiah Stamp, 1911</a:t>
            </a:r>
            <a:endParaRPr lang="en-US" sz="2800" dirty="0">
              <a:solidFill>
                <a:schemeClr val="bg1"/>
              </a:solidFill>
              <a:latin typeface="+mj-lt"/>
            </a:endParaRPr>
          </a:p>
        </p:txBody>
      </p:sp>
      <p:sp>
        <p:nvSpPr>
          <p:cNvPr id="7" name="Content Placeholder 2"/>
          <p:cNvSpPr txBox="1">
            <a:spLocks/>
          </p:cNvSpPr>
          <p:nvPr/>
        </p:nvSpPr>
        <p:spPr>
          <a:xfrm>
            <a:off x="6019800" y="304800"/>
            <a:ext cx="3124200" cy="715963"/>
          </a:xfrm>
          <a:prstGeom prst="rect">
            <a:avLst/>
          </a:prstGeom>
          <a:solidFill>
            <a:srgbClr val="000000"/>
          </a:solidFill>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
              <a:defRPr sz="3200" kern="1200" baseline="0">
                <a:solidFill>
                  <a:srgbClr val="636363"/>
                </a:solidFill>
                <a:latin typeface="GillSans"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636363"/>
                </a:solidFill>
                <a:latin typeface="GillSans"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636363"/>
                </a:solidFill>
                <a:latin typeface="GillSans"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636363"/>
                </a:solidFill>
                <a:latin typeface="GillSans"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3363" indent="0">
              <a:buFont typeface="Wingdings" panose="05000000000000000000" pitchFamily="2" charset="2"/>
              <a:buNone/>
            </a:pPr>
            <a:r>
              <a:rPr lang="en-US" dirty="0" smtClean="0">
                <a:solidFill>
                  <a:prstClr val="white"/>
                </a:solidFill>
                <a:latin typeface="+mj-lt"/>
              </a:rPr>
              <a:t>Data validation</a:t>
            </a:r>
          </a:p>
        </p:txBody>
      </p:sp>
    </p:spTree>
    <p:extLst>
      <p:ext uri="{BB962C8B-B14F-4D97-AF65-F5344CB8AC3E}">
        <p14:creationId xmlns:p14="http://schemas.microsoft.com/office/powerpoint/2010/main" val="402507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685800"/>
          </a:xfrm>
        </p:spPr>
        <p:txBody>
          <a:bodyPr/>
          <a:lstStyle/>
          <a:p>
            <a:r>
              <a:rPr lang="en-US" b="0" dirty="0" smtClean="0"/>
              <a:t>Talking about Performance</a:t>
            </a:r>
            <a:br>
              <a:rPr lang="en-US" b="0" dirty="0" smtClean="0"/>
            </a:br>
            <a:r>
              <a:rPr lang="en-US" b="0" dirty="0" smtClean="0"/>
              <a:t>The performance dialogue process</a:t>
            </a:r>
            <a:endParaRPr lang="en-US" b="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187377747"/>
              </p:ext>
            </p:extLst>
          </p:nvPr>
        </p:nvGraphicFramePr>
        <p:xfrm>
          <a:off x="228600" y="1790700"/>
          <a:ext cx="85344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5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Content Placeholder 4"/>
          <p:cNvSpPr txBox="1"/>
          <p:nvPr/>
        </p:nvSpPr>
        <p:spPr>
          <a:xfrm>
            <a:off x="800100" y="1295400"/>
            <a:ext cx="7543800" cy="3048000"/>
          </a:xfrm>
          <a:prstGeom prst="rect">
            <a:avLst/>
          </a:prstGeom>
          <a:solidFill>
            <a:srgbClr val="000000">
              <a:alpha val="75000"/>
            </a:srgbClr>
          </a:solidFill>
          <a:ln>
            <a:noFill/>
          </a:ln>
        </p:spPr>
        <p:txBody>
          <a:bodyPr vert="horz" wrap="square" lIns="91440" tIns="45720" rIns="91440" bIns="45720" anchor="t" anchorCtr="0" compatLnSpc="1"/>
          <a:lstStyle/>
          <a:p>
            <a:pPr>
              <a:spcBef>
                <a:spcPts val="1200"/>
              </a:spcBef>
              <a:spcAft>
                <a:spcPts val="600"/>
              </a:spcAft>
            </a:pPr>
            <a:r>
              <a:rPr lang="en-US" sz="2800" dirty="0">
                <a:solidFill>
                  <a:prstClr val="white"/>
                </a:solidFill>
                <a:effectLst>
                  <a:outerShdw blurRad="38100" dist="38100" dir="2700000" algn="tl">
                    <a:srgbClr val="000000">
                      <a:alpha val="43137"/>
                    </a:srgbClr>
                  </a:outerShdw>
                </a:effectLst>
                <a:latin typeface="+mj-lt"/>
              </a:rPr>
              <a:t>Basic principles of “stats” programs</a:t>
            </a:r>
            <a:endParaRPr lang="en-US" sz="2800" b="1" dirty="0" smtClean="0">
              <a:solidFill>
                <a:prstClr val="white"/>
              </a:solidFill>
              <a:effectLst>
                <a:outerShdw blurRad="38100" dist="38100" dir="2700000" algn="tl">
                  <a:srgbClr val="000000">
                    <a:alpha val="43137"/>
                  </a:srgbClr>
                </a:outerShdw>
              </a:effectLst>
              <a:latin typeface="+mj-lt"/>
            </a:endParaRPr>
          </a:p>
          <a:p>
            <a:pPr marL="457200" indent="-457200">
              <a:spcBef>
                <a:spcPts val="1200"/>
              </a:spcBef>
              <a:spcAft>
                <a:spcPts val="600"/>
              </a:spcAft>
              <a:buFont typeface="Wingdings" panose="05000000000000000000" pitchFamily="2" charset="2"/>
              <a:buChar char="§"/>
            </a:pPr>
            <a:r>
              <a:rPr lang="en-US" sz="2800" dirty="0" smtClean="0">
                <a:solidFill>
                  <a:prstClr val="white"/>
                </a:solidFill>
                <a:effectLst>
                  <a:outerShdw blurRad="38100" dist="38100" dir="2700000" algn="tl">
                    <a:srgbClr val="000000">
                      <a:alpha val="43137"/>
                    </a:srgbClr>
                  </a:outerShdw>
                </a:effectLst>
              </a:rPr>
              <a:t>Accurate </a:t>
            </a:r>
            <a:r>
              <a:rPr lang="en-US" sz="2800" dirty="0">
                <a:solidFill>
                  <a:prstClr val="white"/>
                </a:solidFill>
                <a:effectLst>
                  <a:outerShdw blurRad="38100" dist="38100" dir="2700000" algn="tl">
                    <a:srgbClr val="000000">
                      <a:alpha val="43137"/>
                    </a:srgbClr>
                  </a:outerShdw>
                </a:effectLst>
              </a:rPr>
              <a:t>and </a:t>
            </a:r>
            <a:r>
              <a:rPr lang="en-US" sz="2800" dirty="0" smtClean="0">
                <a:solidFill>
                  <a:prstClr val="white"/>
                </a:solidFill>
                <a:effectLst>
                  <a:outerShdw blurRad="38100" dist="38100" dir="2700000" algn="tl">
                    <a:srgbClr val="000000">
                      <a:alpha val="43137"/>
                    </a:srgbClr>
                  </a:outerShdw>
                </a:effectLst>
              </a:rPr>
              <a:t>timely intelligence</a:t>
            </a:r>
            <a:endParaRPr lang="en-US" sz="2800" dirty="0">
              <a:solidFill>
                <a:prstClr val="white"/>
              </a:solidFill>
              <a:effectLst>
                <a:outerShdw blurRad="38100" dist="38100" dir="2700000" algn="tl">
                  <a:srgbClr val="000000">
                    <a:alpha val="43137"/>
                  </a:srgbClr>
                </a:outerShdw>
              </a:effectLst>
            </a:endParaRPr>
          </a:p>
          <a:p>
            <a:pPr marL="457200" indent="-457200">
              <a:spcBef>
                <a:spcPts val="600"/>
              </a:spcBef>
              <a:spcAft>
                <a:spcPts val="600"/>
              </a:spcAft>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Rapid deployment of resources</a:t>
            </a:r>
          </a:p>
          <a:p>
            <a:pPr marL="457200" indent="-457200">
              <a:spcBef>
                <a:spcPts val="600"/>
              </a:spcBef>
              <a:spcAft>
                <a:spcPts val="600"/>
              </a:spcAft>
              <a:buFont typeface="Wingdings" panose="05000000000000000000" pitchFamily="2" charset="2"/>
              <a:buChar char="§"/>
            </a:pPr>
            <a:r>
              <a:rPr lang="en-US" sz="2800" dirty="0" smtClean="0">
                <a:solidFill>
                  <a:prstClr val="white"/>
                </a:solidFill>
                <a:effectLst>
                  <a:outerShdw blurRad="38100" dist="38100" dir="2700000" algn="tl">
                    <a:srgbClr val="000000">
                      <a:alpha val="43137"/>
                    </a:srgbClr>
                  </a:outerShdw>
                </a:effectLst>
              </a:rPr>
              <a:t>Effective </a:t>
            </a:r>
            <a:r>
              <a:rPr lang="en-US" sz="2800" dirty="0">
                <a:solidFill>
                  <a:prstClr val="white"/>
                </a:solidFill>
                <a:effectLst>
                  <a:outerShdw blurRad="38100" dist="38100" dir="2700000" algn="tl">
                    <a:srgbClr val="000000">
                      <a:alpha val="43137"/>
                    </a:srgbClr>
                  </a:outerShdw>
                </a:effectLst>
              </a:rPr>
              <a:t>tactics</a:t>
            </a:r>
          </a:p>
          <a:p>
            <a:pPr marL="457200" indent="-457200">
              <a:spcBef>
                <a:spcPts val="600"/>
              </a:spcBef>
              <a:spcAft>
                <a:spcPts val="600"/>
              </a:spcAft>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Relentless follow-up and assessment</a:t>
            </a:r>
          </a:p>
        </p:txBody>
      </p:sp>
    </p:spTree>
    <p:extLst>
      <p:ext uri="{BB962C8B-B14F-4D97-AF65-F5344CB8AC3E}">
        <p14:creationId xmlns:p14="http://schemas.microsoft.com/office/powerpoint/2010/main" val="1332582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3" name="Content Placeholder 4"/>
          <p:cNvSpPr txBox="1"/>
          <p:nvPr/>
        </p:nvSpPr>
        <p:spPr>
          <a:xfrm>
            <a:off x="685800" y="761996"/>
            <a:ext cx="7543800" cy="3810003"/>
          </a:xfrm>
          <a:prstGeom prst="rect">
            <a:avLst/>
          </a:prstGeom>
          <a:solidFill>
            <a:srgbClr val="000000">
              <a:alpha val="75000"/>
            </a:srgbClr>
          </a:solidFill>
          <a:ln>
            <a:noFill/>
          </a:ln>
        </p:spPr>
        <p:txBody>
          <a:bodyPr vert="horz" wrap="square" lIns="91440" tIns="45720" rIns="91440" bIns="45720" anchor="t" anchorCtr="0" compatLnSpc="1"/>
          <a:lstStyle/>
          <a:p>
            <a:pPr>
              <a:spcBef>
                <a:spcPts val="700"/>
              </a:spcBef>
              <a:defRPr sz="1800" b="0" i="0" u="none" strike="noStrike" kern="0" cap="none" spc="0" baseline="0">
                <a:solidFill>
                  <a:srgbClr val="000000"/>
                </a:solidFill>
                <a:uFillTx/>
              </a:defRPr>
            </a:pPr>
            <a:r>
              <a:rPr lang="en-US" sz="2600" dirty="0">
                <a:solidFill>
                  <a:srgbClr val="FFFFFF"/>
                </a:solidFill>
                <a:latin typeface="+mj-lt"/>
              </a:rPr>
              <a:t>Tips for successful Performance Review Sessions:</a:t>
            </a:r>
          </a:p>
          <a:p>
            <a:pPr marL="457200" indent="-457200">
              <a:spcBef>
                <a:spcPts val="700"/>
              </a:spcBef>
              <a:buSzPct val="100000"/>
              <a:buFont typeface="Wingdings" pitchFamily="2"/>
              <a:buChar char="§"/>
              <a:defRPr sz="1800" b="0" i="0" u="none" strike="noStrike" kern="0" cap="none" spc="0" baseline="0">
                <a:solidFill>
                  <a:srgbClr val="000000"/>
                </a:solidFill>
                <a:uFillTx/>
              </a:defRPr>
            </a:pPr>
            <a:r>
              <a:rPr lang="en-US" sz="2600" dirty="0">
                <a:solidFill>
                  <a:srgbClr val="FFFFFF"/>
                </a:solidFill>
              </a:rPr>
              <a:t>Leadership sufficiently interested to support and participate in regular meetings</a:t>
            </a:r>
          </a:p>
          <a:p>
            <a:pPr marL="457200" indent="-457200">
              <a:spcBef>
                <a:spcPts val="700"/>
              </a:spcBef>
              <a:buSzPct val="100000"/>
              <a:buFont typeface="Wingdings" pitchFamily="2"/>
              <a:buChar char="§"/>
              <a:defRPr sz="1800" b="0" i="0" u="none" strike="noStrike" kern="0" cap="none" spc="0" baseline="0">
                <a:solidFill>
                  <a:srgbClr val="000000"/>
                </a:solidFill>
                <a:uFillTx/>
              </a:defRPr>
            </a:pPr>
            <a:r>
              <a:rPr lang="en-US" sz="2600" dirty="0">
                <a:solidFill>
                  <a:srgbClr val="FFFFFF"/>
                </a:solidFill>
              </a:rPr>
              <a:t>A process that provides timely and accurate data on program outputs and outcomes</a:t>
            </a:r>
          </a:p>
          <a:p>
            <a:pPr marL="457200" indent="-457200">
              <a:spcBef>
                <a:spcPts val="700"/>
              </a:spcBef>
              <a:buSzPct val="100000"/>
              <a:buFont typeface="Wingdings" pitchFamily="2"/>
              <a:buChar char="§"/>
              <a:defRPr sz="1800" b="0" i="0" u="none" strike="noStrike" kern="0" cap="none" spc="0" baseline="0">
                <a:solidFill>
                  <a:srgbClr val="000000"/>
                </a:solidFill>
                <a:uFillTx/>
              </a:defRPr>
            </a:pPr>
            <a:r>
              <a:rPr lang="en-US" sz="2600" dirty="0">
                <a:solidFill>
                  <a:srgbClr val="FFFFFF"/>
                </a:solidFill>
              </a:rPr>
              <a:t>Staff that can assist the leader in examining the data and provide advice on issues to address at the meetings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p:cNvSpPr/>
          <p:nvPr/>
        </p:nvSpPr>
        <p:spPr>
          <a:xfrm>
            <a:off x="5562600" y="1676400"/>
            <a:ext cx="1371600" cy="707886"/>
          </a:xfrm>
          <a:prstGeom prst="rect">
            <a:avLst/>
          </a:prstGeom>
        </p:spPr>
        <p:txBody>
          <a:bodyPr wrap="square">
            <a:spAutoFit/>
          </a:bodyPr>
          <a:lstStyle/>
          <a:p>
            <a:r>
              <a:rPr lang="en-US" sz="4000" dirty="0" smtClean="0">
                <a:solidFill>
                  <a:srgbClr val="040308"/>
                </a:solidFill>
                <a:latin typeface="Tw Cen MT Condensed Extra Bold" panose="020B0803020202020204" pitchFamily="34" charset="0"/>
              </a:rPr>
              <a:t>DATA</a:t>
            </a:r>
            <a:endParaRPr lang="en-US" sz="3200" dirty="0">
              <a:solidFill>
                <a:srgbClr val="040308"/>
              </a:solidFill>
              <a:latin typeface="Tw Cen MT Condensed Extra Bold" panose="020B0803020202020204" pitchFamily="34" charset="0"/>
            </a:endParaRPr>
          </a:p>
        </p:txBody>
      </p:sp>
      <p:sp>
        <p:nvSpPr>
          <p:cNvPr id="5" name="Rectangle 4"/>
          <p:cNvSpPr/>
          <p:nvPr/>
        </p:nvSpPr>
        <p:spPr>
          <a:xfrm>
            <a:off x="2667000" y="2949714"/>
            <a:ext cx="1797287" cy="707886"/>
          </a:xfrm>
          <a:prstGeom prst="rect">
            <a:avLst/>
          </a:prstGeom>
        </p:spPr>
        <p:txBody>
          <a:bodyPr wrap="none">
            <a:spAutoFit/>
          </a:bodyPr>
          <a:lstStyle/>
          <a:p>
            <a:r>
              <a:rPr lang="en-US" sz="4000" dirty="0" smtClean="0">
                <a:solidFill>
                  <a:srgbClr val="040308"/>
                </a:solidFill>
                <a:latin typeface="Tw Cen MT Condensed Extra Bold" panose="020B0803020202020204" pitchFamily="34" charset="0"/>
              </a:rPr>
              <a:t>REPORT </a:t>
            </a:r>
            <a:endParaRPr lang="en-US" sz="4000" dirty="0"/>
          </a:p>
        </p:txBody>
      </p:sp>
      <p:sp>
        <p:nvSpPr>
          <p:cNvPr id="7" name="Rectangle 6"/>
          <p:cNvSpPr/>
          <p:nvPr/>
        </p:nvSpPr>
        <p:spPr>
          <a:xfrm>
            <a:off x="4114800" y="2316165"/>
            <a:ext cx="1492415" cy="707886"/>
          </a:xfrm>
          <a:prstGeom prst="rect">
            <a:avLst/>
          </a:prstGeom>
        </p:spPr>
        <p:txBody>
          <a:bodyPr wrap="square">
            <a:spAutoFit/>
          </a:bodyPr>
          <a:lstStyle/>
          <a:p>
            <a:r>
              <a:rPr lang="en-US" sz="4000" dirty="0" smtClean="0">
                <a:solidFill>
                  <a:srgbClr val="040308"/>
                </a:solidFill>
                <a:latin typeface="Tw Cen MT Condensed Extra Bold" panose="020B0803020202020204" pitchFamily="34" charset="0"/>
              </a:rPr>
              <a:t>USING</a:t>
            </a:r>
            <a:endParaRPr lang="en-US" sz="3200" dirty="0">
              <a:solidFill>
                <a:srgbClr val="040308"/>
              </a:solidFill>
              <a:latin typeface="Tw Cen MT Condensed Extra Bold" panose="020B0803020202020204" pitchFamily="34" charset="0"/>
            </a:endParaRPr>
          </a:p>
        </p:txBody>
      </p:sp>
      <p:sp>
        <p:nvSpPr>
          <p:cNvPr id="8" name="Rectangle 7"/>
          <p:cNvSpPr/>
          <p:nvPr/>
        </p:nvSpPr>
        <p:spPr>
          <a:xfrm>
            <a:off x="762000" y="4168914"/>
            <a:ext cx="1151277" cy="707886"/>
          </a:xfrm>
          <a:prstGeom prst="rect">
            <a:avLst/>
          </a:prstGeom>
        </p:spPr>
        <p:txBody>
          <a:bodyPr wrap="none">
            <a:spAutoFit/>
          </a:bodyPr>
          <a:lstStyle/>
          <a:p>
            <a:r>
              <a:rPr lang="en-US" sz="4000" dirty="0" smtClean="0">
                <a:solidFill>
                  <a:srgbClr val="040308"/>
                </a:solidFill>
                <a:latin typeface="Tw Cen MT Condensed Extra Bold" panose="020B0803020202020204" pitchFamily="34" charset="0"/>
              </a:rPr>
              <a:t>HOW</a:t>
            </a:r>
            <a:endParaRPr lang="en-US" sz="4000" dirty="0"/>
          </a:p>
        </p:txBody>
      </p:sp>
      <p:sp>
        <p:nvSpPr>
          <p:cNvPr id="9" name="Rectangle 8"/>
          <p:cNvSpPr/>
          <p:nvPr/>
        </p:nvSpPr>
        <p:spPr>
          <a:xfrm>
            <a:off x="2057400" y="3583263"/>
            <a:ext cx="670696" cy="707886"/>
          </a:xfrm>
          <a:prstGeom prst="rect">
            <a:avLst/>
          </a:prstGeom>
        </p:spPr>
        <p:txBody>
          <a:bodyPr wrap="none">
            <a:spAutoFit/>
          </a:bodyPr>
          <a:lstStyle/>
          <a:p>
            <a:r>
              <a:rPr lang="en-US" sz="4000" dirty="0" smtClean="0">
                <a:solidFill>
                  <a:srgbClr val="040308"/>
                </a:solidFill>
                <a:latin typeface="Tw Cen MT Condensed Extra Bold" panose="020B0803020202020204" pitchFamily="34" charset="0"/>
              </a:rPr>
              <a:t>TO</a:t>
            </a:r>
            <a:endParaRPr lang="en-US" sz="4000" dirty="0"/>
          </a:p>
        </p:txBody>
      </p:sp>
    </p:spTree>
    <p:extLst>
      <p:ext uri="{BB962C8B-B14F-4D97-AF65-F5344CB8AC3E}">
        <p14:creationId xmlns:p14="http://schemas.microsoft.com/office/powerpoint/2010/main" val="87624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22811"/>
            <a:ext cx="8534400" cy="6284422"/>
          </a:xfrm>
          <a:prstGeom prst="rect">
            <a:avLst/>
          </a:prstGeom>
        </p:spPr>
      </p:pic>
    </p:spTree>
    <p:extLst>
      <p:ext uri="{BB962C8B-B14F-4D97-AF65-F5344CB8AC3E}">
        <p14:creationId xmlns:p14="http://schemas.microsoft.com/office/powerpoint/2010/main" val="1463470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914400" y="1600200"/>
            <a:ext cx="7315200" cy="3216265"/>
          </a:xfrm>
          <a:prstGeom prst="rect">
            <a:avLst/>
          </a:prstGeom>
        </p:spPr>
        <p:txBody>
          <a:bodyPr wrap="square">
            <a:spAutoFit/>
          </a:bodyPr>
          <a:lstStyle/>
          <a:p>
            <a:r>
              <a:rPr lang="en-US" sz="4000" dirty="0" smtClean="0">
                <a:solidFill>
                  <a:prstClr val="white"/>
                </a:solidFill>
                <a:latin typeface="Tw Cen MT Condensed Extra Bold" panose="020B0803020202020204" pitchFamily="34" charset="0"/>
              </a:rPr>
              <a:t>“…</a:t>
            </a:r>
            <a:r>
              <a:rPr lang="en-US" sz="4000" dirty="0">
                <a:solidFill>
                  <a:prstClr val="white"/>
                </a:solidFill>
                <a:latin typeface="Tw Cen MT Condensed Extra Bold" panose="020B0803020202020204" pitchFamily="34" charset="0"/>
              </a:rPr>
              <a:t>the public feels strongly </a:t>
            </a:r>
            <a:endParaRPr lang="en-US" sz="4000" dirty="0" smtClean="0">
              <a:solidFill>
                <a:prstClr val="white"/>
              </a:solidFill>
              <a:latin typeface="Tw Cen MT Condensed Extra Bold" panose="020B0803020202020204" pitchFamily="34" charset="0"/>
            </a:endParaRPr>
          </a:p>
          <a:p>
            <a:r>
              <a:rPr lang="en-US" sz="4000" dirty="0" smtClean="0">
                <a:solidFill>
                  <a:prstClr val="white"/>
                </a:solidFill>
                <a:latin typeface="Tw Cen MT Condensed Extra Bold" panose="020B0803020202020204" pitchFamily="34" charset="0"/>
              </a:rPr>
              <a:t>that government </a:t>
            </a:r>
            <a:r>
              <a:rPr lang="en-US" sz="4000" dirty="0">
                <a:solidFill>
                  <a:prstClr val="white"/>
                </a:solidFill>
                <a:latin typeface="Tw Cen MT Condensed Extra Bold" panose="020B0803020202020204" pitchFamily="34" charset="0"/>
              </a:rPr>
              <a:t>has a responsibility to provide understandable financial information to the public.” </a:t>
            </a:r>
            <a:endParaRPr lang="en-US" sz="4000" dirty="0" smtClean="0">
              <a:solidFill>
                <a:prstClr val="white"/>
              </a:solidFill>
              <a:latin typeface="Tw Cen MT Condensed Extra Bold" panose="020B0803020202020204" pitchFamily="34" charset="0"/>
            </a:endParaRPr>
          </a:p>
          <a:p>
            <a:pPr algn="r"/>
            <a:r>
              <a:rPr lang="en-US" sz="1100" dirty="0" smtClean="0">
                <a:solidFill>
                  <a:prstClr val="white"/>
                </a:solidFill>
                <a:latin typeface="Tw Cen MT Condensed Extra Bold" panose="020B0803020202020204" pitchFamily="34" charset="0"/>
              </a:rPr>
              <a:t/>
            </a:r>
            <a:br>
              <a:rPr lang="en-US" sz="1100" dirty="0" smtClean="0">
                <a:solidFill>
                  <a:prstClr val="white"/>
                </a:solidFill>
                <a:latin typeface="Tw Cen MT Condensed Extra Bold" panose="020B0803020202020204" pitchFamily="34" charset="0"/>
              </a:rPr>
            </a:br>
            <a:r>
              <a:rPr lang="en-US" sz="3200" dirty="0" smtClean="0">
                <a:solidFill>
                  <a:prstClr val="white"/>
                </a:solidFill>
                <a:latin typeface="Tw Cen MT Condensed Extra Bold" panose="020B0803020202020204" pitchFamily="34" charset="0"/>
              </a:rPr>
              <a:t>Harris </a:t>
            </a:r>
            <a:r>
              <a:rPr lang="en-US" sz="3200" dirty="0">
                <a:solidFill>
                  <a:prstClr val="white"/>
                </a:solidFill>
                <a:latin typeface="Tw Cen MT Condensed Extra Bold" panose="020B0803020202020204" pitchFamily="34" charset="0"/>
              </a:rPr>
              <a:t>Interactive Survey (2010) </a:t>
            </a:r>
          </a:p>
        </p:txBody>
      </p:sp>
      <p:sp>
        <p:nvSpPr>
          <p:cNvPr id="2" name="Rectangle 1"/>
          <p:cNvSpPr/>
          <p:nvPr/>
        </p:nvSpPr>
        <p:spPr>
          <a:xfrm>
            <a:off x="6096000" y="2971800"/>
            <a:ext cx="1828800" cy="457200"/>
          </a:xfrm>
          <a:prstGeom prst="rect">
            <a:avLst/>
          </a:prstGeom>
          <a:solidFill>
            <a:srgbClr val="040308"/>
          </a:solidFill>
          <a:ln>
            <a:solidFill>
              <a:srgbClr val="0403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0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txBox="1">
            <a:spLocks/>
          </p:cNvSpPr>
          <p:nvPr/>
        </p:nvSpPr>
        <p:spPr>
          <a:xfrm>
            <a:off x="0" y="4267200"/>
            <a:ext cx="9143999" cy="952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smtClean="0">
                <a:ln w="15875">
                  <a:solidFill>
                    <a:srgbClr val="C00000"/>
                  </a:solidFill>
                </a:ln>
                <a:solidFill>
                  <a:prstClr val="white">
                    <a:alpha val="86000"/>
                  </a:prstClr>
                </a:solidFill>
                <a:effectLst>
                  <a:glow rad="228600">
                    <a:srgbClr val="C00000">
                      <a:alpha val="57000"/>
                    </a:srgbClr>
                  </a:glow>
                </a:effectLst>
                <a:latin typeface="Segoe UI" panose="020B0502040204020203" pitchFamily="34" charset="0"/>
                <a:ea typeface="Segoe UI" panose="020B0502040204020203" pitchFamily="34" charset="0"/>
                <a:cs typeface="Segoe UI" panose="020B0502040204020203" pitchFamily="34" charset="0"/>
              </a:rPr>
              <a:t>clutter</a:t>
            </a:r>
            <a:endParaRPr lang="en-US" sz="7200" b="1" dirty="0">
              <a:ln w="15875">
                <a:solidFill>
                  <a:srgbClr val="C00000"/>
                </a:solidFill>
              </a:ln>
              <a:solidFill>
                <a:prstClr val="white">
                  <a:alpha val="86000"/>
                </a:prstClr>
              </a:solidFill>
              <a:effectLst>
                <a:glow rad="228600">
                  <a:srgbClr val="C00000">
                    <a:alpha val="57000"/>
                  </a:srgbClr>
                </a:glow>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1949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3"/>
          <p:cNvSpPr txBox="1">
            <a:spLocks/>
          </p:cNvSpPr>
          <p:nvPr/>
        </p:nvSpPr>
        <p:spPr>
          <a:xfrm>
            <a:off x="0" y="4267200"/>
            <a:ext cx="9143999" cy="952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smtClean="0">
                <a:ln w="15875">
                  <a:solidFill>
                    <a:srgbClr val="C00000"/>
                  </a:solidFill>
                </a:ln>
                <a:solidFill>
                  <a:prstClr val="white">
                    <a:alpha val="86000"/>
                  </a:prstClr>
                </a:solidFill>
                <a:effectLst>
                  <a:glow rad="228600">
                    <a:srgbClr val="C00000">
                      <a:alpha val="57000"/>
                    </a:srgbClr>
                  </a:glow>
                </a:effectLst>
                <a:latin typeface="Segoe UI" panose="020B0502040204020203" pitchFamily="34" charset="0"/>
                <a:ea typeface="Segoe UI" panose="020B0502040204020203" pitchFamily="34" charset="0"/>
                <a:cs typeface="Segoe UI" panose="020B0502040204020203" pitchFamily="34" charset="0"/>
              </a:rPr>
              <a:t>clarity</a:t>
            </a:r>
            <a:endParaRPr lang="en-US" sz="7200" b="1" dirty="0">
              <a:ln w="15875">
                <a:solidFill>
                  <a:srgbClr val="C00000"/>
                </a:solidFill>
              </a:ln>
              <a:solidFill>
                <a:prstClr val="white">
                  <a:alpha val="86000"/>
                </a:prstClr>
              </a:solidFill>
              <a:effectLst>
                <a:glow rad="228600">
                  <a:srgbClr val="C00000">
                    <a:alpha val="57000"/>
                  </a:srgbClr>
                </a:glow>
              </a:effectLst>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3276600" y="1828800"/>
            <a:ext cx="990600" cy="990600"/>
          </a:xfrm>
          <a:prstGeom prst="ellipse">
            <a:avLst/>
          </a:prstGeom>
          <a:noFill/>
          <a:ln w="38100">
            <a:solidFill>
              <a:srgbClr val="D5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p:nvPr/>
        </p:nvCxnSpPr>
        <p:spPr>
          <a:xfrm flipH="1" flipV="1">
            <a:off x="4419600" y="2590800"/>
            <a:ext cx="1143000" cy="609600"/>
          </a:xfrm>
          <a:prstGeom prst="straightConnector1">
            <a:avLst/>
          </a:prstGeom>
          <a:ln w="76200">
            <a:solidFill>
              <a:srgbClr val="D568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369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797765" y="1066800"/>
            <a:ext cx="3548469" cy="472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362200"/>
            <a:ext cx="9144000" cy="1676400"/>
          </a:xfrm>
        </p:spPr>
        <p:txBody>
          <a:bodyPr>
            <a:noAutofit/>
          </a:bodyPr>
          <a:lstStyle/>
          <a:p>
            <a:pPr algn="ctr"/>
            <a:r>
              <a:rPr lang="en-US" sz="5400" b="0" dirty="0" smtClean="0">
                <a:ea typeface="Segoe UI" panose="020B0502040204020203" pitchFamily="34" charset="0"/>
                <a:cs typeface="Segoe UI" panose="020B0502040204020203" pitchFamily="34" charset="0"/>
              </a:rPr>
              <a:t>The three principles of</a:t>
            </a:r>
            <a:br>
              <a:rPr lang="en-US" sz="5400" b="0" dirty="0" smtClean="0">
                <a:ea typeface="Segoe UI" panose="020B0502040204020203" pitchFamily="34" charset="0"/>
                <a:cs typeface="Segoe UI" panose="020B0502040204020203" pitchFamily="34" charset="0"/>
              </a:rPr>
            </a:br>
            <a:r>
              <a:rPr lang="en-US" sz="5400" dirty="0">
                <a:ln w="15875" cap="rnd">
                  <a:solidFill>
                    <a:srgbClr val="FFFFFF"/>
                  </a:solidFill>
                </a:ln>
                <a:solidFill>
                  <a:schemeClr val="tx2"/>
                </a:solidFill>
                <a:effectLst>
                  <a:glow rad="101600">
                    <a:srgbClr val="FFFFFF">
                      <a:alpha val="13000"/>
                    </a:srgbClr>
                  </a:glow>
                </a:effectLst>
                <a:ea typeface="Segoe UI" panose="020B0502040204020203" pitchFamily="34" charset="0"/>
                <a:cs typeface="Segoe UI" panose="020B0502040204020203" pitchFamily="34" charset="0"/>
              </a:rPr>
              <a:t>simplicity</a:t>
            </a:r>
          </a:p>
        </p:txBody>
      </p:sp>
    </p:spTree>
    <p:extLst>
      <p:ext uri="{BB962C8B-B14F-4D97-AF65-F5344CB8AC3E}">
        <p14:creationId xmlns:p14="http://schemas.microsoft.com/office/powerpoint/2010/main" val="83532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sp>
          <p:nvSpPr>
            <p:cNvPr id="8" name="TextBox 7"/>
            <p:cNvSpPr txBox="1"/>
            <p:nvPr/>
          </p:nvSpPr>
          <p:spPr>
            <a:xfrm>
              <a:off x="1219200" y="933271"/>
              <a:ext cx="6629400" cy="1292662"/>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Empathize</a:t>
              </a:r>
            </a:p>
            <a:p>
              <a:pPr algn="ctr"/>
              <a:r>
                <a:rPr lang="en-US" sz="2600" dirty="0" smtClean="0">
                  <a:solidFill>
                    <a:srgbClr val="FFFFFF"/>
                  </a:solidFill>
                  <a:ea typeface="Segoe UI" panose="020B0502040204020203" pitchFamily="34" charset="0"/>
                  <a:cs typeface="Segoe UI" panose="020B0502040204020203" pitchFamily="34" charset="0"/>
                </a:rPr>
                <a:t>Perceive others needs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&amp; expectations</a:t>
              </a:r>
              <a:endParaRPr lang="en-US" sz="2600" dirty="0">
                <a:solidFill>
                  <a:srgbClr val="FFFFFF"/>
                </a:solidFill>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97158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0" y="3200400"/>
            <a:ext cx="9144000" cy="674132"/>
          </a:xfrm>
          <a:prstGeom prst="rect">
            <a:avLst/>
          </a:prstGeom>
          <a:solidFill>
            <a:schemeClr val="bg2">
              <a:lumMod val="2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latin typeface="Aharoni" panose="02010803020104030203" pitchFamily="2" charset="-79"/>
              <a:cs typeface="Aharoni" panose="02010803020104030203" pitchFamily="2" charset="-79"/>
            </a:endParaRPr>
          </a:p>
        </p:txBody>
      </p:sp>
      <p:sp>
        <p:nvSpPr>
          <p:cNvPr id="4" name="Rectangle 3"/>
          <p:cNvSpPr/>
          <p:nvPr/>
        </p:nvSpPr>
        <p:spPr>
          <a:xfrm>
            <a:off x="1524000" y="3188732"/>
            <a:ext cx="6172200" cy="685800"/>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FIVE BILLION GIGABYTES</a:t>
            </a:r>
            <a:endParaRPr lang="en-US" sz="3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a:xfrm>
            <a:off x="1524000" y="3493532"/>
            <a:ext cx="0" cy="1219200"/>
          </a:xfrm>
          <a:prstGeom prst="line">
            <a:avLst/>
          </a:prstGeom>
          <a:ln w="6032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4671536"/>
            <a:ext cx="2590800" cy="800219"/>
          </a:xfrm>
          <a:prstGeom prst="rect">
            <a:avLst/>
          </a:prstGeom>
          <a:noFill/>
        </p:spPr>
        <p:txBody>
          <a:bodyPr wrap="square" rtlCol="0">
            <a:spAutoFit/>
          </a:bodyPr>
          <a:lstStyle/>
          <a:p>
            <a:pPr algn="ctr"/>
            <a:r>
              <a:rPr lang="en-US" sz="28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WEDNESDAY</a:t>
            </a:r>
          </a:p>
          <a:p>
            <a:endParaRPr lang="en-US" dirty="0">
              <a:solidFill>
                <a:prstClr val="white"/>
              </a:solidFill>
              <a:latin typeface="Aharoni" panose="02010803020104030203" pitchFamily="2" charset="-79"/>
              <a:cs typeface="Aharoni" panose="02010803020104030203" pitchFamily="2" charset="-79"/>
            </a:endParaRPr>
          </a:p>
        </p:txBody>
      </p:sp>
      <p:cxnSp>
        <p:nvCxnSpPr>
          <p:cNvPr id="10" name="Straight Connector 9"/>
          <p:cNvCxnSpPr/>
          <p:nvPr/>
        </p:nvCxnSpPr>
        <p:spPr>
          <a:xfrm>
            <a:off x="7696200" y="3493532"/>
            <a:ext cx="0" cy="1219200"/>
          </a:xfrm>
          <a:prstGeom prst="line">
            <a:avLst/>
          </a:prstGeom>
          <a:ln w="6032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276" y="1512094"/>
            <a:ext cx="3100552" cy="1231106"/>
          </a:xfrm>
          <a:prstGeom prst="rect">
            <a:avLst/>
          </a:prstGeom>
          <a:noFill/>
        </p:spPr>
        <p:txBody>
          <a:bodyPr wrap="square" rtlCol="0">
            <a:spAutoFit/>
          </a:bodyPr>
          <a:lstStyle/>
          <a:p>
            <a:pPr algn="ctr"/>
            <a:r>
              <a:rPr lang="en-US" sz="28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BEGINNING</a:t>
            </a:r>
          </a:p>
          <a:p>
            <a:pPr algn="ctr"/>
            <a:r>
              <a:rPr lang="en-US" sz="28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OF TIME</a:t>
            </a:r>
          </a:p>
          <a:p>
            <a:endParaRPr lang="en-US" dirty="0">
              <a:solidFill>
                <a:prstClr val="white"/>
              </a:solidFill>
              <a:latin typeface="Aharoni" panose="02010803020104030203" pitchFamily="2" charset="-79"/>
              <a:cs typeface="Aharoni" panose="02010803020104030203" pitchFamily="2" charset="-79"/>
            </a:endParaRPr>
          </a:p>
        </p:txBody>
      </p:sp>
      <p:sp>
        <p:nvSpPr>
          <p:cNvPr id="13" name="TextBox 12"/>
          <p:cNvSpPr txBox="1"/>
          <p:nvPr/>
        </p:nvSpPr>
        <p:spPr>
          <a:xfrm>
            <a:off x="6705600" y="1856601"/>
            <a:ext cx="1981200" cy="523220"/>
          </a:xfrm>
          <a:prstGeom prst="rect">
            <a:avLst/>
          </a:prstGeom>
          <a:noFill/>
        </p:spPr>
        <p:txBody>
          <a:bodyPr wrap="square" rtlCol="0">
            <a:spAutoFit/>
          </a:bodyPr>
          <a:lstStyle/>
          <a:p>
            <a:pPr algn="ctr"/>
            <a:r>
              <a:rPr lang="en-US" sz="28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2003</a:t>
            </a:r>
            <a:endParaRPr lang="en-US" sz="28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6553200" y="4659868"/>
            <a:ext cx="2286000" cy="800219"/>
          </a:xfrm>
          <a:prstGeom prst="rect">
            <a:avLst/>
          </a:prstGeom>
          <a:noFill/>
        </p:spPr>
        <p:txBody>
          <a:bodyPr wrap="square" rtlCol="0">
            <a:spAutoFit/>
          </a:bodyPr>
          <a:lstStyle/>
          <a:p>
            <a:pPr algn="ctr"/>
            <a:r>
              <a:rPr lang="en-US" sz="28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FRIDAY</a:t>
            </a:r>
            <a:endParaRPr lang="en-US" sz="24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prstClr val="white"/>
              </a:solidFill>
              <a:latin typeface="Aharoni" panose="02010803020104030203" pitchFamily="2" charset="-79"/>
              <a:cs typeface="Aharoni" panose="02010803020104030203" pitchFamily="2" charset="-79"/>
            </a:endParaRPr>
          </a:p>
        </p:txBody>
      </p:sp>
      <p:cxnSp>
        <p:nvCxnSpPr>
          <p:cNvPr id="15" name="Straight Connector 14"/>
          <p:cNvCxnSpPr/>
          <p:nvPr/>
        </p:nvCxnSpPr>
        <p:spPr>
          <a:xfrm>
            <a:off x="1524000" y="2502932"/>
            <a:ext cx="0" cy="1002268"/>
          </a:xfrm>
          <a:prstGeom prst="line">
            <a:avLst/>
          </a:prstGeom>
          <a:ln w="6032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2"/>
          </p:cNvCxnSpPr>
          <p:nvPr/>
        </p:nvCxnSpPr>
        <p:spPr>
          <a:xfrm>
            <a:off x="7696200" y="2379821"/>
            <a:ext cx="0" cy="1098947"/>
          </a:xfrm>
          <a:prstGeom prst="line">
            <a:avLst/>
          </a:prstGeom>
          <a:ln w="6032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4000" y="2895600"/>
            <a:ext cx="6172200"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524000" y="4191000"/>
            <a:ext cx="6172200"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96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p:bldP spid="13" grpId="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0"/>
            <a:ext cx="3672289" cy="6858000"/>
          </a:xfrm>
          <a:prstGeom prst="rect">
            <a:avLst/>
          </a:prstGeom>
        </p:spPr>
      </p:pic>
      <p:grpSp>
        <p:nvGrpSpPr>
          <p:cNvPr id="24" name="Group 23"/>
          <p:cNvGrpSpPr/>
          <p:nvPr/>
        </p:nvGrpSpPr>
        <p:grpSpPr>
          <a:xfrm>
            <a:off x="1322837" y="4983540"/>
            <a:ext cx="4468364" cy="1569660"/>
            <a:chOff x="4019692" y="-304800"/>
            <a:chExt cx="4151762" cy="1569660"/>
          </a:xfrm>
        </p:grpSpPr>
        <p:sp>
          <p:nvSpPr>
            <p:cNvPr id="6" name="TextBox 5"/>
            <p:cNvSpPr txBox="1"/>
            <p:nvPr/>
          </p:nvSpPr>
          <p:spPr>
            <a:xfrm>
              <a:off x="6371832" y="226244"/>
              <a:ext cx="1799622" cy="584775"/>
            </a:xfrm>
            <a:prstGeom prst="rect">
              <a:avLst/>
            </a:prstGeom>
            <a:noFill/>
          </p:spPr>
          <p:txBody>
            <a:bodyPr wrap="square" rtlCol="0">
              <a:spAutoFit/>
            </a:bodyPr>
            <a:lstStyle/>
            <a:p>
              <a:r>
                <a:rPr lang="en-US" sz="32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reports</a:t>
              </a:r>
              <a:endParaRPr lang="en-US" sz="28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Box 9"/>
            <p:cNvSpPr txBox="1"/>
            <p:nvPr/>
          </p:nvSpPr>
          <p:spPr>
            <a:xfrm>
              <a:off x="4019692" y="-304800"/>
              <a:ext cx="2240136" cy="1569660"/>
            </a:xfrm>
            <a:prstGeom prst="rect">
              <a:avLst/>
            </a:prstGeom>
            <a:noFill/>
          </p:spPr>
          <p:txBody>
            <a:bodyPr wrap="square" rtlCol="0">
              <a:spAutoFit/>
            </a:bodyPr>
            <a:lstStyle/>
            <a:p>
              <a:pPr algn="r"/>
              <a:r>
                <a:rPr lang="en-US" sz="9600" b="1" spc="400" dirty="0" smtClean="0">
                  <a:solidFill>
                    <a:srgbClr val="BE1E2D"/>
                  </a:solidFill>
                  <a:latin typeface="Haettenschweiler" panose="020B0706040902060204" pitchFamily="34" charset="0"/>
                  <a:ea typeface="Segoe UI" panose="020B0502040204020203" pitchFamily="34" charset="0"/>
                  <a:cs typeface="Segoe UI" panose="020B0502040204020203" pitchFamily="34" charset="0"/>
                </a:rPr>
                <a:t>25</a:t>
              </a:r>
              <a:endParaRPr lang="en-US" sz="9600" b="1" spc="400" dirty="0">
                <a:solidFill>
                  <a:srgbClr val="BE1E2D"/>
                </a:solidFill>
                <a:latin typeface="Haettenschweiler" panose="020B0706040902060204" pitchFamily="34" charset="0"/>
                <a:ea typeface="Segoe UI" panose="020B0502040204020203" pitchFamily="34" charset="0"/>
                <a:cs typeface="Segoe UI" panose="020B0502040204020203" pitchFamily="34" charset="0"/>
              </a:endParaRPr>
            </a:p>
          </p:txBody>
        </p:sp>
      </p:grpSp>
      <p:grpSp>
        <p:nvGrpSpPr>
          <p:cNvPr id="17" name="Group 16"/>
          <p:cNvGrpSpPr/>
          <p:nvPr/>
        </p:nvGrpSpPr>
        <p:grpSpPr>
          <a:xfrm>
            <a:off x="0" y="1661180"/>
            <a:ext cx="5382763" cy="1569660"/>
            <a:chOff x="3048000" y="3410746"/>
            <a:chExt cx="5257800" cy="1569660"/>
          </a:xfrm>
        </p:grpSpPr>
        <p:sp>
          <p:nvSpPr>
            <p:cNvPr id="8" name="TextBox 7"/>
            <p:cNvSpPr txBox="1"/>
            <p:nvPr/>
          </p:nvSpPr>
          <p:spPr>
            <a:xfrm>
              <a:off x="6786065" y="3990942"/>
              <a:ext cx="1519735" cy="584775"/>
            </a:xfrm>
            <a:prstGeom prst="rect">
              <a:avLst/>
            </a:prstGeom>
            <a:noFill/>
          </p:spPr>
          <p:txBody>
            <a:bodyPr wrap="square" rtlCol="0">
              <a:spAutoFit/>
            </a:bodyPr>
            <a:lstStyle/>
            <a:p>
              <a:r>
                <a:rPr lang="en-US" sz="32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words</a:t>
              </a:r>
              <a:endParaRPr lang="en-US" sz="28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3048000" y="3410746"/>
              <a:ext cx="3738065" cy="1569660"/>
            </a:xfrm>
            <a:prstGeom prst="rect">
              <a:avLst/>
            </a:prstGeom>
            <a:noFill/>
          </p:spPr>
          <p:txBody>
            <a:bodyPr wrap="square" rtlCol="0">
              <a:spAutoFit/>
            </a:bodyPr>
            <a:lstStyle/>
            <a:p>
              <a:pPr algn="r"/>
              <a:r>
                <a:rPr lang="en-US" sz="9600" b="1" spc="400" dirty="0" smtClean="0">
                  <a:solidFill>
                    <a:srgbClr val="BE1E2D"/>
                  </a:solidFill>
                  <a:latin typeface="Haettenschweiler" panose="020B0706040902060204" pitchFamily="34" charset="0"/>
                  <a:ea typeface="Adobe Gothic Std B" pitchFamily="34" charset="-128"/>
                  <a:cs typeface="Aharoni" panose="02010803020104030203" pitchFamily="2" charset="-79"/>
                </a:rPr>
                <a:t>640,000</a:t>
              </a:r>
              <a:endParaRPr lang="en-US" sz="9600" b="1" spc="400" dirty="0">
                <a:solidFill>
                  <a:srgbClr val="BE1E2D"/>
                </a:solidFill>
                <a:latin typeface="Haettenschweiler" panose="020B0706040902060204" pitchFamily="34" charset="0"/>
                <a:ea typeface="Adobe Gothic Std B" pitchFamily="34" charset="-128"/>
                <a:cs typeface="Aharoni" panose="02010803020104030203" pitchFamily="2" charset="-79"/>
              </a:endParaRPr>
            </a:p>
          </p:txBody>
        </p:sp>
      </p:grpSp>
      <p:sp>
        <p:nvSpPr>
          <p:cNvPr id="14" name="TextBox 13"/>
          <p:cNvSpPr txBox="1"/>
          <p:nvPr/>
        </p:nvSpPr>
        <p:spPr>
          <a:xfrm>
            <a:off x="3581400" y="607308"/>
            <a:ext cx="1648963" cy="584775"/>
          </a:xfrm>
          <a:prstGeom prst="rect">
            <a:avLst/>
          </a:prstGeom>
          <a:noFill/>
        </p:spPr>
        <p:txBody>
          <a:bodyPr wrap="square" rtlCol="0">
            <a:spAutoFit/>
          </a:bodyPr>
          <a:lstStyle/>
          <a:p>
            <a:pPr algn="ctr"/>
            <a:r>
              <a:rPr lang="en-US" sz="32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hours</a:t>
            </a:r>
            <a:endParaRPr lang="en-US" sz="28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2133600" y="0"/>
            <a:ext cx="2057400" cy="1569660"/>
          </a:xfrm>
          <a:prstGeom prst="rect">
            <a:avLst/>
          </a:prstGeom>
          <a:noFill/>
        </p:spPr>
        <p:txBody>
          <a:bodyPr wrap="square" rtlCol="0">
            <a:spAutoFit/>
          </a:bodyPr>
          <a:lstStyle/>
          <a:p>
            <a:pPr algn="ctr"/>
            <a:r>
              <a:rPr lang="en-US" sz="9600" b="1" spc="400" dirty="0" smtClean="0">
                <a:solidFill>
                  <a:srgbClr val="BE1E2D"/>
                </a:solidFill>
                <a:latin typeface="Haettenschweiler" panose="020B0706040902060204" pitchFamily="34" charset="0"/>
                <a:ea typeface="Adobe Gothic Std B" pitchFamily="34" charset="-128"/>
                <a:cs typeface="Aharoni" panose="02010803020104030203" pitchFamily="2" charset="-79"/>
              </a:rPr>
              <a:t>40</a:t>
            </a:r>
            <a:endParaRPr lang="en-US" sz="9600" b="1" spc="400" dirty="0">
              <a:solidFill>
                <a:srgbClr val="BE1E2D"/>
              </a:solidFill>
              <a:latin typeface="Haettenschweiler" panose="020B0706040902060204" pitchFamily="34" charset="0"/>
              <a:ea typeface="Adobe Gothic Std B" pitchFamily="34" charset="-128"/>
              <a:cs typeface="Aharoni" panose="02010803020104030203" pitchFamily="2" charset="-79"/>
            </a:endParaRPr>
          </a:p>
        </p:txBody>
      </p:sp>
      <p:grpSp>
        <p:nvGrpSpPr>
          <p:cNvPr id="21" name="Group 20"/>
          <p:cNvGrpSpPr/>
          <p:nvPr/>
        </p:nvGrpSpPr>
        <p:grpSpPr>
          <a:xfrm>
            <a:off x="-277363" y="3322360"/>
            <a:ext cx="5916163" cy="1569660"/>
            <a:chOff x="865637" y="1412319"/>
            <a:chExt cx="5916163" cy="1569660"/>
          </a:xfrm>
        </p:grpSpPr>
        <p:sp>
          <p:nvSpPr>
            <p:cNvPr id="7" name="TextBox 6"/>
            <p:cNvSpPr txBox="1"/>
            <p:nvPr/>
          </p:nvSpPr>
          <p:spPr>
            <a:xfrm>
              <a:off x="865637" y="1412319"/>
              <a:ext cx="4104271" cy="1569660"/>
            </a:xfrm>
            <a:prstGeom prst="rect">
              <a:avLst/>
            </a:prstGeom>
            <a:noFill/>
          </p:spPr>
          <p:txBody>
            <a:bodyPr wrap="square" rtlCol="0">
              <a:spAutoFit/>
            </a:bodyPr>
            <a:lstStyle/>
            <a:p>
              <a:pPr algn="r"/>
              <a:r>
                <a:rPr lang="en-US" sz="9600" b="1" spc="400" dirty="0" smtClean="0">
                  <a:solidFill>
                    <a:srgbClr val="BE1E2D"/>
                  </a:solidFill>
                  <a:latin typeface="Haettenschweiler" panose="020B0706040902060204" pitchFamily="34" charset="0"/>
                  <a:ea typeface="Adobe Gothic Std B" pitchFamily="34" charset="-128"/>
                  <a:cs typeface="Aharoni" panose="02010803020104030203" pitchFamily="2" charset="-79"/>
                </a:rPr>
                <a:t>1,600</a:t>
              </a:r>
              <a:endParaRPr lang="en-US" sz="9600" b="1" spc="400" dirty="0">
                <a:solidFill>
                  <a:srgbClr val="BE1E2D"/>
                </a:solidFill>
                <a:latin typeface="Haettenschweiler" panose="020B0706040902060204" pitchFamily="34" charset="0"/>
                <a:ea typeface="Adobe Gothic Std B" pitchFamily="34" charset="-128"/>
                <a:cs typeface="Aharoni" panose="02010803020104030203" pitchFamily="2" charset="-79"/>
              </a:endParaRPr>
            </a:p>
          </p:txBody>
        </p:sp>
        <p:sp>
          <p:nvSpPr>
            <p:cNvPr id="20" name="TextBox 19"/>
            <p:cNvSpPr txBox="1"/>
            <p:nvPr/>
          </p:nvSpPr>
          <p:spPr>
            <a:xfrm>
              <a:off x="4997345" y="2054872"/>
              <a:ext cx="1784455" cy="584775"/>
            </a:xfrm>
            <a:prstGeom prst="rect">
              <a:avLst/>
            </a:prstGeom>
            <a:noFill/>
          </p:spPr>
          <p:txBody>
            <a:bodyPr wrap="square" rtlCol="0">
              <a:spAutoFit/>
            </a:bodyPr>
            <a:lstStyle/>
            <a:p>
              <a:r>
                <a:rPr lang="en-US" sz="32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pages</a:t>
              </a:r>
              <a:endParaRPr lang="en-US" sz="28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44902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0"/>
                                        <p:tgtEl>
                                          <p:spTgt spid="24"/>
                                        </p:tgtEl>
                                      </p:cBhvr>
                                    </p:animEffect>
                                    <p:anim calcmode="lin" valueType="num">
                                      <p:cBhvr>
                                        <p:cTn id="8" dur="3000" fill="hold"/>
                                        <p:tgtEl>
                                          <p:spTgt spid="24"/>
                                        </p:tgtEl>
                                        <p:attrNameLst>
                                          <p:attrName>ppt_x</p:attrName>
                                        </p:attrNameLst>
                                      </p:cBhvr>
                                      <p:tavLst>
                                        <p:tav tm="0">
                                          <p:val>
                                            <p:strVal val="#ppt_x"/>
                                          </p:val>
                                        </p:tav>
                                        <p:tav tm="100000">
                                          <p:val>
                                            <p:strVal val="#ppt_x"/>
                                          </p:val>
                                        </p:tav>
                                      </p:tavLst>
                                    </p:anim>
                                    <p:anim calcmode="lin" valueType="num">
                                      <p:cBhvr>
                                        <p:cTn id="9" dur="3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3000"/>
                                        <p:tgtEl>
                                          <p:spTgt spid="21"/>
                                        </p:tgtEl>
                                      </p:cBhvr>
                                    </p:animEffect>
                                    <p:anim calcmode="lin" valueType="num">
                                      <p:cBhvr>
                                        <p:cTn id="14" dur="3000" fill="hold"/>
                                        <p:tgtEl>
                                          <p:spTgt spid="21"/>
                                        </p:tgtEl>
                                        <p:attrNameLst>
                                          <p:attrName>ppt_x</p:attrName>
                                        </p:attrNameLst>
                                      </p:cBhvr>
                                      <p:tavLst>
                                        <p:tav tm="0">
                                          <p:val>
                                            <p:strVal val="#ppt_x"/>
                                          </p:val>
                                        </p:tav>
                                        <p:tav tm="100000">
                                          <p:val>
                                            <p:strVal val="#ppt_x"/>
                                          </p:val>
                                        </p:tav>
                                      </p:tavLst>
                                    </p:anim>
                                    <p:anim calcmode="lin" valueType="num">
                                      <p:cBhvr>
                                        <p:cTn id="15" dur="3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3000"/>
                                        <p:tgtEl>
                                          <p:spTgt spid="17"/>
                                        </p:tgtEl>
                                      </p:cBhvr>
                                    </p:animEffect>
                                    <p:anim calcmode="lin" valueType="num">
                                      <p:cBhvr>
                                        <p:cTn id="20" dur="3000" fill="hold"/>
                                        <p:tgtEl>
                                          <p:spTgt spid="17"/>
                                        </p:tgtEl>
                                        <p:attrNameLst>
                                          <p:attrName>ppt_x</p:attrName>
                                        </p:attrNameLst>
                                      </p:cBhvr>
                                      <p:tavLst>
                                        <p:tav tm="0">
                                          <p:val>
                                            <p:strVal val="#ppt_x"/>
                                          </p:val>
                                        </p:tav>
                                        <p:tav tm="100000">
                                          <p:val>
                                            <p:strVal val="#ppt_x"/>
                                          </p:val>
                                        </p:tav>
                                      </p:tavLst>
                                    </p:anim>
                                    <p:anim calcmode="lin" valueType="num">
                                      <p:cBhvr>
                                        <p:cTn id="21" dur="3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3000"/>
                                        <p:tgtEl>
                                          <p:spTgt spid="14"/>
                                        </p:tgtEl>
                                      </p:cBhvr>
                                    </p:animEffect>
                                    <p:anim calcmode="lin" valueType="num">
                                      <p:cBhvr>
                                        <p:cTn id="26" dur="3000" fill="hold"/>
                                        <p:tgtEl>
                                          <p:spTgt spid="14"/>
                                        </p:tgtEl>
                                        <p:attrNameLst>
                                          <p:attrName>ppt_x</p:attrName>
                                        </p:attrNameLst>
                                      </p:cBhvr>
                                      <p:tavLst>
                                        <p:tav tm="0">
                                          <p:val>
                                            <p:strVal val="#ppt_x"/>
                                          </p:val>
                                        </p:tav>
                                        <p:tav tm="100000">
                                          <p:val>
                                            <p:strVal val="#ppt_x"/>
                                          </p:val>
                                        </p:tav>
                                      </p:tavLst>
                                    </p:anim>
                                    <p:anim calcmode="lin" valueType="num">
                                      <p:cBhvr>
                                        <p:cTn id="27" dur="3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3000"/>
                                        <p:tgtEl>
                                          <p:spTgt spid="15"/>
                                        </p:tgtEl>
                                      </p:cBhvr>
                                    </p:animEffect>
                                    <p:anim calcmode="lin" valueType="num">
                                      <p:cBhvr>
                                        <p:cTn id="31" dur="3000" fill="hold"/>
                                        <p:tgtEl>
                                          <p:spTgt spid="15"/>
                                        </p:tgtEl>
                                        <p:attrNameLst>
                                          <p:attrName>ppt_x</p:attrName>
                                        </p:attrNameLst>
                                      </p:cBhvr>
                                      <p:tavLst>
                                        <p:tav tm="0">
                                          <p:val>
                                            <p:strVal val="#ppt_x"/>
                                          </p:val>
                                        </p:tav>
                                        <p:tav tm="100000">
                                          <p:val>
                                            <p:strVal val="#ppt_x"/>
                                          </p:val>
                                        </p:tav>
                                      </p:tavLst>
                                    </p:anim>
                                    <p:anim calcmode="lin" valueType="num">
                                      <p:cBhvr>
                                        <p:cTn id="32" dur="3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4" name="TextBox 3"/>
          <p:cNvSpPr txBox="1"/>
          <p:nvPr/>
        </p:nvSpPr>
        <p:spPr>
          <a:xfrm>
            <a:off x="304800" y="4734342"/>
            <a:ext cx="3009900" cy="2123658"/>
          </a:xfrm>
          <a:prstGeom prst="rect">
            <a:avLst/>
          </a:prstGeom>
          <a:noFill/>
          <a:ln>
            <a:noFill/>
          </a:ln>
        </p:spPr>
        <p:txBody>
          <a:bodyPr wrap="square" rtlCol="0">
            <a:spAutoFit/>
          </a:bodyPr>
          <a:lstStyle/>
          <a:p>
            <a:pPr algn="ct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what </a:t>
            </a:r>
          </a:p>
          <a:p>
            <a:pPr algn="ctr"/>
            <a:r>
              <a:rPr lang="en-US" sz="4400" b="1" dirty="0" smtClean="0">
                <a:ln w="15875" cap="rnd">
                  <a:solidFill>
                    <a:srgbClr val="000000"/>
                  </a:solidFill>
                </a:ln>
                <a:solidFill>
                  <a:prstClr val="white"/>
                </a:solidFill>
                <a:ea typeface="Segoe UI" panose="020B0502040204020203" pitchFamily="34" charset="0"/>
                <a:cs typeface="Segoe UI" panose="020B0502040204020203" pitchFamily="34" charset="0"/>
              </a:rPr>
              <a:t>you</a:t>
            </a: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 want </a:t>
            </a:r>
          </a:p>
          <a:p>
            <a:pPr algn="ct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to </a:t>
            </a:r>
            <a:r>
              <a:rPr lang="en-US" sz="4400" b="1" dirty="0">
                <a:ln w="15875" cap="rnd">
                  <a:solidFill>
                    <a:srgbClr val="000000"/>
                  </a:solidFill>
                </a:ln>
                <a:solidFill>
                  <a:prstClr val="white"/>
                </a:solidFill>
                <a:ea typeface="Segoe UI" panose="020B0502040204020203" pitchFamily="34" charset="0"/>
                <a:cs typeface="Segoe UI" panose="020B0502040204020203" pitchFamily="34" charset="0"/>
              </a:rPr>
              <a:t>say</a:t>
            </a:r>
          </a:p>
        </p:txBody>
      </p:sp>
      <p:sp>
        <p:nvSpPr>
          <p:cNvPr id="6" name="TextBox 5"/>
          <p:cNvSpPr txBox="1"/>
          <p:nvPr/>
        </p:nvSpPr>
        <p:spPr>
          <a:xfrm>
            <a:off x="6019800" y="4734342"/>
            <a:ext cx="3124200" cy="2123658"/>
          </a:xfrm>
          <a:prstGeom prst="rect">
            <a:avLst/>
          </a:prstGeom>
          <a:noFill/>
          <a:ln>
            <a:noFill/>
          </a:ln>
        </p:spPr>
        <p:txBody>
          <a:bodyPr wrap="square" rtlCol="0">
            <a:spAutoFit/>
          </a:bodyPr>
          <a:lstStyle/>
          <a:p>
            <a:pPr algn="ct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what </a:t>
            </a:r>
          </a:p>
          <a:p>
            <a:pPr algn="ctr"/>
            <a:r>
              <a:rPr lang="en-US" sz="4400" b="1" dirty="0">
                <a:ln w="15875" cap="rnd">
                  <a:solidFill>
                    <a:srgbClr val="000000"/>
                  </a:solidFill>
                </a:ln>
                <a:solidFill>
                  <a:prstClr val="white"/>
                </a:solidFill>
                <a:ea typeface="Segoe UI" panose="020B0502040204020203" pitchFamily="34" charset="0"/>
                <a:cs typeface="Segoe UI" panose="020B0502040204020203" pitchFamily="34" charset="0"/>
              </a:rPr>
              <a:t>they</a:t>
            </a: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 need </a:t>
            </a:r>
          </a:p>
          <a:p>
            <a:pPr algn="ctr"/>
            <a:r>
              <a:rPr lang="en-US" sz="4400" b="1" dirty="0" smtClean="0">
                <a:ln w="15875" cap="rnd">
                  <a:solidFill>
                    <a:srgbClr val="FFFFFF"/>
                  </a:solidFill>
                </a:ln>
                <a:solidFill>
                  <a:sysClr val="windowText" lastClr="000000"/>
                </a:solidFill>
                <a:ea typeface="Segoe UI" panose="020B0502040204020203" pitchFamily="34" charset="0"/>
                <a:cs typeface="Segoe UI" panose="020B0502040204020203" pitchFamily="34" charset="0"/>
              </a:rPr>
              <a:t>to </a:t>
            </a:r>
            <a:r>
              <a:rPr lang="en-US" sz="4400" b="1" dirty="0">
                <a:ln w="15875" cap="rnd">
                  <a:solidFill>
                    <a:srgbClr val="000000"/>
                  </a:solidFill>
                </a:ln>
                <a:solidFill>
                  <a:prstClr val="white"/>
                </a:solidFill>
                <a:ea typeface="Segoe UI" panose="020B0502040204020203" pitchFamily="34" charset="0"/>
                <a:cs typeface="Segoe UI" panose="020B0502040204020203" pitchFamily="34" charset="0"/>
              </a:rPr>
              <a:t>hear</a:t>
            </a:r>
          </a:p>
        </p:txBody>
      </p:sp>
    </p:spTree>
    <p:extLst>
      <p:ext uri="{BB962C8B-B14F-4D97-AF65-F5344CB8AC3E}">
        <p14:creationId xmlns:p14="http://schemas.microsoft.com/office/powerpoint/2010/main" val="284776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8" name="TextBox 7"/>
            <p:cNvSpPr txBox="1"/>
            <p:nvPr/>
          </p:nvSpPr>
          <p:spPr>
            <a:xfrm>
              <a:off x="1219200" y="933271"/>
              <a:ext cx="6629400" cy="1200329"/>
            </a:xfrm>
            <a:prstGeom prst="rect">
              <a:avLst/>
            </a:prstGeom>
            <a:noFill/>
          </p:spPr>
          <p:txBody>
            <a:bodyPr wrap="square" rtlCol="0">
              <a:spAutoFit/>
            </a:bodyPr>
            <a:lstStyle/>
            <a:p>
              <a:pPr algn="ctr"/>
              <a:r>
                <a:rPr lang="en-US" sz="2400" b="1" dirty="0" smtClean="0">
                  <a:solidFill>
                    <a:srgbClr val="FFFFFF"/>
                  </a:solidFill>
                  <a:ea typeface="Segoe UI" panose="020B0502040204020203" pitchFamily="34" charset="0"/>
                  <a:cs typeface="Segoe UI" panose="020B0502040204020203" pitchFamily="34" charset="0"/>
                </a:rPr>
                <a:t>Empathize</a:t>
              </a:r>
            </a:p>
            <a:p>
              <a:pPr algn="ctr"/>
              <a:r>
                <a:rPr lang="en-US" sz="2400" dirty="0" smtClean="0">
                  <a:solidFill>
                    <a:srgbClr val="FFFFFF"/>
                  </a:solidFill>
                  <a:ea typeface="Segoe UI" panose="020B0502040204020203" pitchFamily="34" charset="0"/>
                  <a:cs typeface="Segoe UI" panose="020B0502040204020203" pitchFamily="34" charset="0"/>
                </a:rPr>
                <a:t>Perceive others needs </a:t>
              </a:r>
              <a:br>
                <a:rPr lang="en-US" sz="2400" dirty="0" smtClean="0">
                  <a:solidFill>
                    <a:srgbClr val="FFFFFF"/>
                  </a:solidFill>
                  <a:ea typeface="Segoe UI" panose="020B0502040204020203" pitchFamily="34" charset="0"/>
                  <a:cs typeface="Segoe UI" panose="020B0502040204020203" pitchFamily="34" charset="0"/>
                </a:rPr>
              </a:br>
              <a:r>
                <a:rPr lang="en-US" sz="2400" dirty="0" smtClean="0">
                  <a:solidFill>
                    <a:srgbClr val="FFFFFF"/>
                  </a:solidFill>
                  <a:ea typeface="Segoe UI" panose="020B0502040204020203" pitchFamily="34" charset="0"/>
                  <a:cs typeface="Segoe UI" panose="020B0502040204020203" pitchFamily="34" charset="0"/>
                </a:rPr>
                <a:t>&amp; expectations</a:t>
              </a:r>
              <a:endParaRPr lang="en-US" sz="2400" dirty="0">
                <a:solidFill>
                  <a:srgbClr val="FFFFFF"/>
                </a:solidFill>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9" name="TextBox 8"/>
            <p:cNvSpPr txBox="1"/>
            <p:nvPr/>
          </p:nvSpPr>
          <p:spPr>
            <a:xfrm>
              <a:off x="4800600" y="4069140"/>
              <a:ext cx="2971800" cy="1569660"/>
            </a:xfrm>
            <a:prstGeom prst="rect">
              <a:avLst/>
            </a:prstGeom>
            <a:noFill/>
          </p:spPr>
          <p:txBody>
            <a:bodyPr wrap="square" rtlCol="0">
              <a:spAutoFit/>
            </a:bodyPr>
            <a:lstStyle/>
            <a:p>
              <a:pPr algn="ctr"/>
              <a:r>
                <a:rPr lang="en-US" sz="2400" b="1" dirty="0" smtClean="0">
                  <a:solidFill>
                    <a:srgbClr val="FFFFFF"/>
                  </a:solidFill>
                  <a:ea typeface="Segoe UI" panose="020B0502040204020203" pitchFamily="34" charset="0"/>
                  <a:cs typeface="Segoe UI" panose="020B0502040204020203" pitchFamily="34" charset="0"/>
                </a:rPr>
                <a:t>Distill</a:t>
              </a:r>
            </a:p>
            <a:p>
              <a:pPr algn="ctr"/>
              <a:r>
                <a:rPr lang="en-US" sz="2400" dirty="0" smtClean="0">
                  <a:solidFill>
                    <a:srgbClr val="FFFFFF"/>
                  </a:solidFill>
                  <a:ea typeface="Segoe UI" panose="020B0502040204020203" pitchFamily="34" charset="0"/>
                  <a:cs typeface="Segoe UI" panose="020B0502040204020203" pitchFamily="34" charset="0"/>
                </a:rPr>
                <a:t>Boil down &amp; </a:t>
              </a:r>
              <a:br>
                <a:rPr lang="en-US" sz="2400" dirty="0" smtClean="0">
                  <a:solidFill>
                    <a:srgbClr val="FFFFFF"/>
                  </a:solidFill>
                  <a:ea typeface="Segoe UI" panose="020B0502040204020203" pitchFamily="34" charset="0"/>
                  <a:cs typeface="Segoe UI" panose="020B0502040204020203" pitchFamily="34" charset="0"/>
                </a:rPr>
              </a:br>
              <a:r>
                <a:rPr lang="en-US" sz="2400" dirty="0" smtClean="0">
                  <a:solidFill>
                    <a:srgbClr val="FFFFFF"/>
                  </a:solidFill>
                  <a:ea typeface="Segoe UI" panose="020B0502040204020203" pitchFamily="34" charset="0"/>
                  <a:cs typeface="Segoe UI" panose="020B0502040204020203" pitchFamily="34" charset="0"/>
                </a:rPr>
                <a:t>customize</a:t>
              </a:r>
              <a:br>
                <a:rPr lang="en-US" sz="2400" dirty="0" smtClean="0">
                  <a:solidFill>
                    <a:srgbClr val="FFFFFF"/>
                  </a:solidFill>
                  <a:ea typeface="Segoe UI" panose="020B0502040204020203" pitchFamily="34" charset="0"/>
                  <a:cs typeface="Segoe UI" panose="020B0502040204020203" pitchFamily="34" charset="0"/>
                </a:rPr>
              </a:br>
              <a:r>
                <a:rPr lang="en-US" sz="2400" dirty="0" smtClean="0">
                  <a:solidFill>
                    <a:srgbClr val="FFFFFF"/>
                  </a:solidFill>
                  <a:ea typeface="Segoe UI" panose="020B0502040204020203" pitchFamily="34" charset="0"/>
                  <a:cs typeface="Segoe UI" panose="020B0502040204020203" pitchFamily="34" charset="0"/>
                </a:rPr>
                <a:t>to meet needs</a:t>
              </a:r>
              <a:endParaRPr lang="en-US" sz="2400" dirty="0">
                <a:solidFill>
                  <a:srgbClr val="FFFFFF"/>
                </a:solidFill>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340451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 name="Content Placeholder 2"/>
          <p:cNvSpPr>
            <a:spLocks noGrp="1"/>
          </p:cNvSpPr>
          <p:nvPr>
            <p:ph idx="1"/>
          </p:nvPr>
        </p:nvSpPr>
        <p:spPr>
          <a:xfrm>
            <a:off x="457200" y="685800"/>
            <a:ext cx="8229600" cy="5440369"/>
          </a:xfrm>
        </p:spPr>
        <p:txBody>
          <a:bodyPr>
            <a:noAutofit/>
          </a:bodyPr>
          <a:lstStyle/>
          <a:p>
            <a:pPr marL="0" indent="0">
              <a:buNone/>
            </a:pPr>
            <a:r>
              <a:rPr lang="en-US" dirty="0" smtClean="0">
                <a:solidFill>
                  <a:schemeClr val="bg1"/>
                </a:solidFill>
                <a:latin typeface="Tw Cen MT Condensed Extra Bold" panose="020B0803020202020204" pitchFamily="34" charset="0"/>
              </a:rPr>
              <a:t>Good mission statements:</a:t>
            </a:r>
            <a:br>
              <a:rPr lang="en-US" dirty="0" smtClean="0">
                <a:solidFill>
                  <a:schemeClr val="bg1"/>
                </a:solidFill>
                <a:latin typeface="Tw Cen MT Condensed Extra Bold" panose="020B0803020202020204" pitchFamily="34" charset="0"/>
              </a:rPr>
            </a:br>
            <a:endParaRPr lang="en-US" dirty="0" smtClean="0">
              <a:solidFill>
                <a:schemeClr val="bg1"/>
              </a:solidFill>
              <a:latin typeface="Tw Cen MT Condensed Extra Bold" panose="020B0803020202020204" pitchFamily="34" charset="0"/>
            </a:endParaRPr>
          </a:p>
          <a:p>
            <a:pPr>
              <a:buClrTx/>
            </a:pPr>
            <a:r>
              <a:rPr lang="en-US" dirty="0" smtClean="0">
                <a:solidFill>
                  <a:schemeClr val="bg1"/>
                </a:solidFill>
                <a:latin typeface="Tw Cen MT Condensed Extra Bold" panose="020B0803020202020204" pitchFamily="34" charset="0"/>
              </a:rPr>
              <a:t>Are short and sharply focused</a:t>
            </a:r>
          </a:p>
          <a:p>
            <a:pPr>
              <a:buClrTx/>
            </a:pPr>
            <a:r>
              <a:rPr lang="en-US" dirty="0" smtClean="0">
                <a:solidFill>
                  <a:schemeClr val="bg1"/>
                </a:solidFill>
                <a:latin typeface="Tw Cen MT Condensed Extra Bold" panose="020B0803020202020204" pitchFamily="34" charset="0"/>
              </a:rPr>
              <a:t>State why </a:t>
            </a:r>
            <a:r>
              <a:rPr lang="en-US" dirty="0">
                <a:solidFill>
                  <a:schemeClr val="bg1"/>
                </a:solidFill>
                <a:latin typeface="Tw Cen MT Condensed Extra Bold" panose="020B0803020202020204" pitchFamily="34" charset="0"/>
              </a:rPr>
              <a:t>we do what we do</a:t>
            </a:r>
          </a:p>
          <a:p>
            <a:pPr>
              <a:buClrTx/>
            </a:pPr>
            <a:r>
              <a:rPr lang="en-US" dirty="0" smtClean="0">
                <a:solidFill>
                  <a:schemeClr val="bg1"/>
                </a:solidFill>
                <a:latin typeface="Tw Cen MT Condensed Extra Bold" panose="020B0803020202020204" pitchFamily="34" charset="0"/>
              </a:rPr>
              <a:t>Provide direction for doing the right things</a:t>
            </a:r>
          </a:p>
          <a:p>
            <a:pPr>
              <a:buClrTx/>
            </a:pPr>
            <a:r>
              <a:rPr lang="en-US" dirty="0" smtClean="0">
                <a:solidFill>
                  <a:schemeClr val="bg1"/>
                </a:solidFill>
                <a:latin typeface="Tw Cen MT Condensed Extra Bold" panose="020B0803020202020204" pitchFamily="34" charset="0"/>
              </a:rPr>
              <a:t>Are </a:t>
            </a:r>
            <a:r>
              <a:rPr lang="en-US" dirty="0">
                <a:solidFill>
                  <a:schemeClr val="bg1"/>
                </a:solidFill>
                <a:latin typeface="Tw Cen MT Condensed Extra Bold" panose="020B0803020202020204" pitchFamily="34" charset="0"/>
              </a:rPr>
              <a:t>clear and easily understood </a:t>
            </a:r>
          </a:p>
          <a:p>
            <a:pPr>
              <a:buClrTx/>
            </a:pPr>
            <a:r>
              <a:rPr lang="en-US" dirty="0" smtClean="0">
                <a:solidFill>
                  <a:schemeClr val="bg1"/>
                </a:solidFill>
                <a:latin typeface="Tw Cen MT Condensed Extra Bold" panose="020B0803020202020204" pitchFamily="34" charset="0"/>
              </a:rPr>
              <a:t>Are </a:t>
            </a:r>
            <a:r>
              <a:rPr lang="en-US" dirty="0">
                <a:solidFill>
                  <a:schemeClr val="bg1"/>
                </a:solidFill>
                <a:latin typeface="Tw Cen MT Condensed Extra Bold" panose="020B0803020202020204" pitchFamily="34" charset="0"/>
              </a:rPr>
              <a:t>memorable and easily </a:t>
            </a:r>
            <a:r>
              <a:rPr lang="en-US" dirty="0" err="1">
                <a:solidFill>
                  <a:schemeClr val="bg1"/>
                </a:solidFill>
                <a:latin typeface="Tw Cen MT Condensed Extra Bold" panose="020B0803020202020204" pitchFamily="34" charset="0"/>
              </a:rPr>
              <a:t>memorizable</a:t>
            </a:r>
            <a:endParaRPr lang="en-US" dirty="0">
              <a:solidFill>
                <a:schemeClr val="bg1"/>
              </a:solidFill>
              <a:latin typeface="Tw Cen MT Condensed Extra Bold" panose="020B0803020202020204" pitchFamily="34" charset="0"/>
            </a:endParaRPr>
          </a:p>
          <a:p>
            <a:pPr>
              <a:buClrTx/>
            </a:pPr>
            <a:r>
              <a:rPr lang="en-US" dirty="0" smtClean="0">
                <a:solidFill>
                  <a:schemeClr val="bg1"/>
                </a:solidFill>
                <a:latin typeface="Tw Cen MT Condensed Extra Bold" panose="020B0803020202020204" pitchFamily="34" charset="0"/>
              </a:rPr>
              <a:t>Describe what we want to be remembered for</a:t>
            </a:r>
          </a:p>
          <a:p>
            <a:pPr marL="0" indent="0">
              <a:buClrTx/>
              <a:buNone/>
            </a:pPr>
            <a:endParaRPr lang="en-US" dirty="0" smtClean="0">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81822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600" y="0"/>
            <a:ext cx="5486400" cy="6858000"/>
          </a:xfrm>
          <a:prstGeom prst="rect">
            <a:avLst/>
          </a:prstGeom>
        </p:spPr>
      </p:pic>
      <p:sp>
        <p:nvSpPr>
          <p:cNvPr id="3" name="Title 3"/>
          <p:cNvSpPr txBox="1">
            <a:spLocks/>
          </p:cNvSpPr>
          <p:nvPr/>
        </p:nvSpPr>
        <p:spPr>
          <a:xfrm>
            <a:off x="0" y="4876800"/>
            <a:ext cx="3657600" cy="1676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You are </a:t>
            </a:r>
            <a:br>
              <a:rPr lang="en-US"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a curator.</a:t>
            </a:r>
            <a:endPar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1813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0" y="5715000"/>
            <a:ext cx="9144000" cy="685800"/>
          </a:xfrm>
          <a:prstGeom prst="rect">
            <a:avLst/>
          </a:prstGeom>
          <a:solidFill>
            <a:schemeClr val="tx1">
              <a:alpha val="66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8686800" algn="r"/>
              </a:tabLst>
            </a:pPr>
            <a:r>
              <a:rPr lang="en-US" sz="3600" b="1" dirty="0">
                <a:solidFill>
                  <a:prstClr val="white"/>
                </a:solidFill>
                <a:latin typeface="Segoe UI" panose="020B0502040204020203" pitchFamily="34" charset="0"/>
                <a:ea typeface="Segoe UI" panose="020B0502040204020203" pitchFamily="34" charset="0"/>
                <a:cs typeface="Segoe UI" panose="020B0502040204020203" pitchFamily="34" charset="0"/>
              </a:rPr>
              <a:t>	</a:t>
            </a:r>
            <a:r>
              <a:rPr lang="en-US" sz="3700" b="1"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Don’t hide the T-Rex.</a:t>
            </a:r>
            <a:endParaRPr lang="en-US" sz="37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6720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8" name="TextBox 7"/>
            <p:cNvSpPr txBox="1"/>
            <p:nvPr/>
          </p:nvSpPr>
          <p:spPr>
            <a:xfrm>
              <a:off x="1219200" y="933271"/>
              <a:ext cx="6629400" cy="1292662"/>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Empathize</a:t>
              </a:r>
            </a:p>
            <a:p>
              <a:pPr algn="ctr"/>
              <a:r>
                <a:rPr lang="en-US" sz="2600" dirty="0" smtClean="0">
                  <a:solidFill>
                    <a:srgbClr val="FFFFFF"/>
                  </a:solidFill>
                  <a:ea typeface="Segoe UI" panose="020B0502040204020203" pitchFamily="34" charset="0"/>
                  <a:cs typeface="Segoe UI" panose="020B0502040204020203" pitchFamily="34" charset="0"/>
                </a:rPr>
                <a:t>Perceive others needs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&amp; expectations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9" name="TextBox 8"/>
            <p:cNvSpPr txBox="1"/>
            <p:nvPr/>
          </p:nvSpPr>
          <p:spPr>
            <a:xfrm>
              <a:off x="48006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Distill</a:t>
              </a:r>
            </a:p>
            <a:p>
              <a:pPr algn="ctr"/>
              <a:r>
                <a:rPr lang="en-US" sz="2600" dirty="0" smtClean="0">
                  <a:solidFill>
                    <a:srgbClr val="FFFFFF"/>
                  </a:solidFill>
                  <a:ea typeface="Segoe UI" panose="020B0502040204020203" pitchFamily="34" charset="0"/>
                  <a:cs typeface="Segoe UI" panose="020B0502040204020203" pitchFamily="34" charset="0"/>
                </a:rPr>
                <a:t>Boil down &amp;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customize</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meet needs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7" name="Group 6"/>
          <p:cNvGrpSpPr/>
          <p:nvPr/>
        </p:nvGrpSpPr>
        <p:grpSpPr>
          <a:xfrm>
            <a:off x="1219200" y="2269152"/>
            <a:ext cx="3992849" cy="3992849"/>
            <a:chOff x="1219200" y="2269152"/>
            <a:chExt cx="3992849" cy="3992849"/>
          </a:xfrm>
          <a:solidFill>
            <a:schemeClr val="accent3">
              <a:alpha val="50196"/>
            </a:schemeClr>
          </a:solidFill>
        </p:grpSpPr>
        <p:sp>
          <p:nvSpPr>
            <p:cNvPr id="5" name="Oval 4"/>
            <p:cNvSpPr/>
            <p:nvPr/>
          </p:nvSpPr>
          <p:spPr>
            <a:xfrm>
              <a:off x="1219200" y="2269152"/>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10" name="TextBox 9"/>
            <p:cNvSpPr txBox="1"/>
            <p:nvPr/>
          </p:nvSpPr>
          <p:spPr>
            <a:xfrm>
              <a:off x="12192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Clarify</a:t>
              </a:r>
            </a:p>
            <a:p>
              <a:pPr algn="ctr"/>
              <a:r>
                <a:rPr lang="en-US" sz="2600" dirty="0" smtClean="0">
                  <a:solidFill>
                    <a:srgbClr val="FFFFFF"/>
                  </a:solidFill>
                  <a:ea typeface="Segoe UI" panose="020B0502040204020203" pitchFamily="34" charset="0"/>
                  <a:cs typeface="Segoe UI" panose="020B0502040204020203" pitchFamily="34" charset="0"/>
                </a:rPr>
                <a:t>Make it easier</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understand</a:t>
              </a:r>
            </a:p>
            <a:p>
              <a:pPr algn="ctr"/>
              <a:r>
                <a:rPr lang="en-US" sz="2600" dirty="0" smtClean="0">
                  <a:solidFill>
                    <a:srgbClr val="FFFFFF"/>
                  </a:solidFill>
                  <a:ea typeface="Segoe UI" panose="020B0502040204020203" pitchFamily="34" charset="0"/>
                  <a:cs typeface="Segoe UI" panose="020B0502040204020203" pitchFamily="34" charset="0"/>
                </a:rPr>
                <a:t>&amp; use</a:t>
              </a:r>
              <a:endParaRPr lang="en-US" sz="2600" dirty="0">
                <a:solidFill>
                  <a:srgbClr val="FFFFFF"/>
                </a:solidFill>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004078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762000"/>
            <a:ext cx="2895600" cy="3886200"/>
          </a:xfrm>
          <a:solidFill>
            <a:srgbClr val="000000">
              <a:alpha val="50196"/>
            </a:srgbClr>
          </a:solidFill>
        </p:spPr>
        <p:txBody>
          <a:bodyPr anchor="ctr">
            <a:normAutofit/>
          </a:bodyPr>
          <a:lstStyle/>
          <a:p>
            <a:r>
              <a:rPr lang="en-US" sz="3600" dirty="0" smtClean="0">
                <a:solidFill>
                  <a:schemeClr val="bg1"/>
                </a:solidFill>
              </a:rPr>
              <a:t>Everything should be made as simple as possible but no simpler.</a:t>
            </a:r>
            <a:endParaRPr lang="en-US" sz="3600" dirty="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1321" y="0"/>
            <a:ext cx="5222679" cy="6858000"/>
          </a:xfrm>
          <a:prstGeom prst="rect">
            <a:avLst/>
          </a:prstGeom>
        </p:spPr>
      </p:pic>
      <p:sp>
        <p:nvSpPr>
          <p:cNvPr id="3" name="Content Placeholder 2"/>
          <p:cNvSpPr>
            <a:spLocks noGrp="1"/>
          </p:cNvSpPr>
          <p:nvPr>
            <p:ph idx="1"/>
          </p:nvPr>
        </p:nvSpPr>
        <p:spPr>
          <a:xfrm>
            <a:off x="380999" y="457200"/>
            <a:ext cx="3352801" cy="5638800"/>
          </a:xfrm>
          <a:solidFill>
            <a:schemeClr val="tx1"/>
          </a:solidFill>
        </p:spPr>
        <p:txBody>
          <a:bodyPr>
            <a:noAutofit/>
          </a:bodyPr>
          <a:lstStyle/>
          <a:p>
            <a:pPr marL="0" indent="0">
              <a:buNone/>
            </a:pPr>
            <a:r>
              <a:rPr lang="en-US" sz="2400" dirty="0" smtClean="0">
                <a:solidFill>
                  <a:schemeClr val="bg1"/>
                </a:solidFill>
              </a:rPr>
              <a:t>“</a:t>
            </a:r>
            <a:r>
              <a:rPr lang="en-US" sz="2400" dirty="0">
                <a:solidFill>
                  <a:schemeClr val="bg1"/>
                </a:solidFill>
              </a:rPr>
              <a:t>It can scarcely be denied that the supreme goal of all theory is to make the irreducible basic elements as simple and as few as possible without having to surrender the adequate representation of a single datum of experience.” </a:t>
            </a:r>
          </a:p>
          <a:p>
            <a:pPr marL="0" indent="0">
              <a:buNone/>
            </a:pPr>
            <a:endParaRPr lang="en-US" sz="2400" dirty="0" smtClean="0">
              <a:solidFill>
                <a:schemeClr val="bg1"/>
              </a:solidFill>
              <a:ea typeface="Segoe UI" panose="020B0502040204020203" pitchFamily="34" charset="0"/>
              <a:cs typeface="Segoe UI" panose="020B0502040204020203" pitchFamily="34" charset="0"/>
            </a:endParaRPr>
          </a:p>
          <a:p>
            <a:pPr marL="0" indent="0">
              <a:buNone/>
            </a:pPr>
            <a:r>
              <a:rPr lang="en-US" sz="2400" dirty="0" smtClean="0">
                <a:solidFill>
                  <a:schemeClr val="bg1"/>
                </a:solidFill>
                <a:ea typeface="Segoe UI" panose="020B0502040204020203" pitchFamily="34" charset="0"/>
                <a:cs typeface="Segoe UI" panose="020B0502040204020203" pitchFamily="34" charset="0"/>
              </a:rPr>
              <a:t>from “On the Method of  Theoretical Physics.”</a:t>
            </a:r>
          </a:p>
          <a:p>
            <a:pPr marL="0" indent="0">
              <a:buNone/>
            </a:pPr>
            <a:r>
              <a:rPr lang="en-US" sz="2400" dirty="0" smtClean="0">
                <a:solidFill>
                  <a:schemeClr val="bg1"/>
                </a:solidFill>
                <a:ea typeface="Segoe UI" panose="020B0502040204020203" pitchFamily="34" charset="0"/>
                <a:cs typeface="Segoe UI" panose="020B0502040204020203" pitchFamily="34" charset="0"/>
              </a:rPr>
              <a:t>Albert Einstein (1933)</a:t>
            </a:r>
          </a:p>
          <a:p>
            <a:pPr marL="114300" indent="-114300"/>
            <a:endParaRPr lang="en-US" sz="2400" dirty="0">
              <a:solidFill>
                <a:schemeClr val="bg1"/>
              </a:solidFill>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49719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8" name="TextBox 7"/>
            <p:cNvSpPr txBox="1"/>
            <p:nvPr/>
          </p:nvSpPr>
          <p:spPr>
            <a:xfrm>
              <a:off x="1219200" y="933271"/>
              <a:ext cx="6629400" cy="1292662"/>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Empathize</a:t>
              </a:r>
            </a:p>
            <a:p>
              <a:pPr algn="ctr"/>
              <a:r>
                <a:rPr lang="en-US" sz="2600" dirty="0" smtClean="0">
                  <a:solidFill>
                    <a:srgbClr val="FFFFFF"/>
                  </a:solidFill>
                  <a:ea typeface="Segoe UI" panose="020B0502040204020203" pitchFamily="34" charset="0"/>
                  <a:cs typeface="Segoe UI" panose="020B0502040204020203" pitchFamily="34" charset="0"/>
                </a:rPr>
                <a:t>Perceive others needs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&amp; expectations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9" name="TextBox 8"/>
            <p:cNvSpPr txBox="1"/>
            <p:nvPr/>
          </p:nvSpPr>
          <p:spPr>
            <a:xfrm>
              <a:off x="48006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Distill</a:t>
              </a:r>
            </a:p>
            <a:p>
              <a:pPr algn="ctr"/>
              <a:r>
                <a:rPr lang="en-US" sz="2600" dirty="0" smtClean="0">
                  <a:solidFill>
                    <a:srgbClr val="FFFFFF"/>
                  </a:solidFill>
                  <a:ea typeface="Segoe UI" panose="020B0502040204020203" pitchFamily="34" charset="0"/>
                  <a:cs typeface="Segoe UI" panose="020B0502040204020203" pitchFamily="34" charset="0"/>
                </a:rPr>
                <a:t>Boil down &amp;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customize</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meet needs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7" name="Group 6"/>
          <p:cNvGrpSpPr/>
          <p:nvPr/>
        </p:nvGrpSpPr>
        <p:grpSpPr>
          <a:xfrm>
            <a:off x="1219200" y="2269152"/>
            <a:ext cx="3992849" cy="3992849"/>
            <a:chOff x="1219200" y="2269152"/>
            <a:chExt cx="3992849" cy="3992849"/>
          </a:xfrm>
          <a:solidFill>
            <a:schemeClr val="accent3">
              <a:alpha val="50196"/>
            </a:schemeClr>
          </a:solidFill>
        </p:grpSpPr>
        <p:sp>
          <p:nvSpPr>
            <p:cNvPr id="5" name="Oval 4"/>
            <p:cNvSpPr/>
            <p:nvPr/>
          </p:nvSpPr>
          <p:spPr>
            <a:xfrm>
              <a:off x="1219200" y="2269152"/>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10" name="TextBox 9"/>
            <p:cNvSpPr txBox="1"/>
            <p:nvPr/>
          </p:nvSpPr>
          <p:spPr>
            <a:xfrm>
              <a:off x="12192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Clarify</a:t>
              </a:r>
            </a:p>
            <a:p>
              <a:pPr algn="ctr"/>
              <a:r>
                <a:rPr lang="en-US" sz="2600" dirty="0" smtClean="0">
                  <a:solidFill>
                    <a:srgbClr val="FFFFFF"/>
                  </a:solidFill>
                  <a:ea typeface="Segoe UI" panose="020B0502040204020203" pitchFamily="34" charset="0"/>
                  <a:cs typeface="Segoe UI" panose="020B0502040204020203" pitchFamily="34" charset="0"/>
                </a:rPr>
                <a:t>Make it easier</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understand</a:t>
              </a:r>
            </a:p>
            <a:p>
              <a:pPr algn="ctr"/>
              <a:r>
                <a:rPr lang="en-US" sz="2600" dirty="0" smtClean="0">
                  <a:solidFill>
                    <a:srgbClr val="FFFFFF"/>
                  </a:solidFill>
                  <a:ea typeface="Segoe UI" panose="020B0502040204020203" pitchFamily="34" charset="0"/>
                  <a:cs typeface="Segoe UI" panose="020B0502040204020203" pitchFamily="34" charset="0"/>
                </a:rPr>
                <a:t>&amp; use</a:t>
              </a:r>
              <a:endParaRPr lang="en-US" sz="2600" dirty="0">
                <a:solidFill>
                  <a:srgbClr val="FFFFFF"/>
                </a:solidFill>
                <a:ea typeface="Segoe UI" panose="020B0502040204020203" pitchFamily="34" charset="0"/>
                <a:cs typeface="Segoe UI" panose="020B0502040204020203" pitchFamily="34" charset="0"/>
              </a:endParaRPr>
            </a:p>
          </p:txBody>
        </p:sp>
      </p:grpSp>
      <p:sp>
        <p:nvSpPr>
          <p:cNvPr id="12" name="TextBox 11"/>
          <p:cNvSpPr txBox="1"/>
          <p:nvPr/>
        </p:nvSpPr>
        <p:spPr>
          <a:xfrm>
            <a:off x="1" y="6369420"/>
            <a:ext cx="7992932" cy="307777"/>
          </a:xfrm>
          <a:prstGeom prst="rect">
            <a:avLst/>
          </a:prstGeom>
          <a:noFill/>
        </p:spPr>
        <p:txBody>
          <a:bodyPr wrap="square" rtlCol="0">
            <a:spAutoFit/>
          </a:bodyPr>
          <a:lstStyle/>
          <a:p>
            <a:pPr algn="ctr"/>
            <a:r>
              <a:rPr lang="en-US" sz="1400" dirty="0" smtClean="0">
                <a:solidFill>
                  <a:srgbClr val="FFFFFF"/>
                </a:solidFill>
                <a:latin typeface="Calibri" panose="020F0502020204030204" pitchFamily="34" charset="0"/>
              </a:rPr>
              <a:t>From: “Simple: Conquering the Crisis of Complexity,” Alan Siegel and Irene </a:t>
            </a:r>
            <a:r>
              <a:rPr lang="en-US" sz="1400" dirty="0" err="1" smtClean="0">
                <a:solidFill>
                  <a:srgbClr val="FFFFFF"/>
                </a:solidFill>
                <a:latin typeface="Calibri" panose="020F0502020204030204" pitchFamily="34" charset="0"/>
              </a:rPr>
              <a:t>Etzkorn</a:t>
            </a:r>
            <a:r>
              <a:rPr lang="en-US" sz="1400" dirty="0" smtClean="0">
                <a:solidFill>
                  <a:srgbClr val="FFFFFF"/>
                </a:solidFill>
                <a:latin typeface="Calibri" panose="020F0502020204030204" pitchFamily="34" charset="0"/>
              </a:rPr>
              <a:t> (2013)</a:t>
            </a:r>
            <a:endParaRPr lang="en-US" sz="1400" dirty="0">
              <a:solidFill>
                <a:srgbClr val="FFFFFF"/>
              </a:solidFill>
              <a:latin typeface="Calibri" panose="020F0502020204030204" pitchFamily="34" charset="0"/>
            </a:endParaRPr>
          </a:p>
        </p:txBody>
      </p:sp>
      <p:sp>
        <p:nvSpPr>
          <p:cNvPr id="11" name="TextBox 10"/>
          <p:cNvSpPr txBox="1"/>
          <p:nvPr/>
        </p:nvSpPr>
        <p:spPr>
          <a:xfrm>
            <a:off x="1219200" y="3048000"/>
            <a:ext cx="6629400" cy="923330"/>
          </a:xfrm>
          <a:prstGeom prst="rect">
            <a:avLst/>
          </a:prstGeom>
          <a:noFill/>
          <a:ln>
            <a:noFill/>
          </a:ln>
        </p:spPr>
        <p:txBody>
          <a:bodyPr wrap="square" rtlCol="0">
            <a:spAutoFit/>
          </a:bodyPr>
          <a:lstStyle/>
          <a:p>
            <a:pPr algn="ctr"/>
            <a:r>
              <a:rPr lang="en-US" sz="5400" b="1" dirty="0" smtClean="0">
                <a:ln w="15875" cap="rnd">
                  <a:solidFill>
                    <a:srgbClr val="FFFFFF"/>
                  </a:solidFill>
                </a:ln>
                <a:solidFill>
                  <a:schemeClr val="tx2"/>
                </a:solidFill>
                <a:effectLst>
                  <a:glow rad="101600">
                    <a:srgbClr val="FFFFFF">
                      <a:alpha val="13000"/>
                    </a:srgbClr>
                  </a:glow>
                </a:effectLst>
                <a:latin typeface="+mj-lt"/>
                <a:ea typeface="Segoe UI" panose="020B0502040204020203" pitchFamily="34" charset="0"/>
                <a:cs typeface="Segoe UI" panose="020B0502040204020203" pitchFamily="34" charset="0"/>
              </a:rPr>
              <a:t>simplicity</a:t>
            </a:r>
            <a:endParaRPr lang="en-US" sz="3200" dirty="0">
              <a:ln w="15875" cap="rnd">
                <a:solidFill>
                  <a:srgbClr val="FFFFFF"/>
                </a:solidFill>
              </a:ln>
              <a:solidFill>
                <a:schemeClr val="tx2"/>
              </a:solidFill>
              <a:effectLst>
                <a:glow rad="101600">
                  <a:srgbClr val="FFFFFF">
                    <a:alpha val="13000"/>
                  </a:srgbClr>
                </a:glow>
              </a:effectLst>
              <a:latin typeface="+mj-l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402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685800"/>
            <a:ext cx="3514725" cy="838200"/>
          </a:xfrm>
        </p:spPr>
        <p:txBody>
          <a:bodyPr anchor="ctr"/>
          <a:lstStyle/>
          <a:p>
            <a:r>
              <a:rPr lang="en-US" sz="3600" b="0" dirty="0" smtClean="0">
                <a:solidFill>
                  <a:schemeClr val="bg1"/>
                </a:solidFill>
              </a:rPr>
              <a:t>Edward R. </a:t>
            </a:r>
            <a:r>
              <a:rPr lang="en-US" sz="3600" b="0" dirty="0" err="1" smtClean="0">
                <a:solidFill>
                  <a:schemeClr val="bg1"/>
                </a:solidFill>
              </a:rPr>
              <a:t>Tufte</a:t>
            </a:r>
            <a:endParaRPr lang="en-US" sz="4000" b="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7699" y="0"/>
            <a:ext cx="4712677" cy="6858000"/>
          </a:xfrm>
          <a:prstGeom prst="rect">
            <a:avLst/>
          </a:prstGeom>
        </p:spPr>
      </p:pic>
      <p:sp>
        <p:nvSpPr>
          <p:cNvPr id="4" name="Rectangle 3"/>
          <p:cNvSpPr/>
          <p:nvPr/>
        </p:nvSpPr>
        <p:spPr>
          <a:xfrm>
            <a:off x="914400" y="5867400"/>
            <a:ext cx="7968762" cy="400110"/>
          </a:xfrm>
          <a:prstGeom prst="rect">
            <a:avLst/>
          </a:prstGeom>
          <a:solidFill>
            <a:srgbClr val="000000"/>
          </a:solidFill>
        </p:spPr>
        <p:txBody>
          <a:bodyPr wrap="square">
            <a:spAutoFit/>
          </a:bodyPr>
          <a:lstStyle/>
          <a:p>
            <a:pPr algn="r" fontAlgn="base">
              <a:spcBef>
                <a:spcPct val="0"/>
              </a:spcBef>
              <a:spcAft>
                <a:spcPct val="0"/>
              </a:spcAft>
            </a:pPr>
            <a:r>
              <a:rPr lang="en-US" sz="2000" dirty="0" smtClean="0">
                <a:solidFill>
                  <a:srgbClr val="FFFFFF"/>
                </a:solidFill>
                <a:sym typeface="Helvetica Neue Bold Condensed" charset="0"/>
              </a:rPr>
              <a:t>The Visual Display of Quantitative Information, Edward R. </a:t>
            </a:r>
            <a:r>
              <a:rPr lang="en-US" sz="2000" dirty="0" err="1" smtClean="0">
                <a:solidFill>
                  <a:srgbClr val="FFFFFF"/>
                </a:solidFill>
                <a:sym typeface="Helvetica Neue Bold Condensed" charset="0"/>
              </a:rPr>
              <a:t>Tufte</a:t>
            </a:r>
            <a:r>
              <a:rPr lang="en-US" sz="2000" dirty="0" smtClean="0">
                <a:solidFill>
                  <a:srgbClr val="FFFFFF"/>
                </a:solidFill>
                <a:sym typeface="Helvetica Neue Bold Condensed" charset="0"/>
              </a:rPr>
              <a:t>,  2001</a:t>
            </a:r>
            <a:endParaRPr lang="en-US" sz="2000" dirty="0">
              <a:solidFill>
                <a:srgbClr val="FFFFFF"/>
              </a:solidFill>
              <a:sym typeface="Helvetica Neue Bold Condense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1905000"/>
            <a:ext cx="3048000" cy="3852153"/>
          </a:xfrm>
          <a:prstGeom prst="rect">
            <a:avLst/>
          </a:prstGeom>
        </p:spPr>
      </p:pic>
      <p:sp>
        <p:nvSpPr>
          <p:cNvPr id="13" name="Title 1"/>
          <p:cNvSpPr txBox="1">
            <a:spLocks/>
          </p:cNvSpPr>
          <p:nvPr/>
        </p:nvSpPr>
        <p:spPr bwMode="auto">
          <a:xfrm>
            <a:off x="1333500" y="6405562"/>
            <a:ext cx="1104900" cy="265212"/>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sym typeface="Helvetica Neue Bold Condensed" charset="0"/>
              </a:defRPr>
            </a:lvl1pPr>
            <a:lvl2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5pPr>
            <a:lvl6pPr marL="321457"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6pPr>
            <a:lvl7pPr marL="642915"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7pPr>
            <a:lvl8pPr marL="964372"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8pPr>
            <a:lvl9pPr marL="1285829" algn="l" rtl="0" fontAlgn="base">
              <a:spcBef>
                <a:spcPct val="0"/>
              </a:spcBef>
              <a:spcAft>
                <a:spcPct val="0"/>
              </a:spcAft>
              <a:defRPr sz="5300">
                <a:solidFill>
                  <a:srgbClr val="D5D4D6"/>
                </a:solidFill>
                <a:latin typeface="Helvetica Neue Bold Condensed" charset="0"/>
                <a:ea typeface="ヒラギノ角ゴ ProN W6" charset="0"/>
                <a:cs typeface="ヒラギノ角ゴ ProN W6" charset="0"/>
                <a:sym typeface="Helvetica Neue Bold Condensed" charset="0"/>
              </a:defRPr>
            </a:lvl9pPr>
          </a:lstStyle>
          <a:p>
            <a:r>
              <a:rPr lang="en-US" sz="1200" kern="0" dirty="0" smtClean="0">
                <a:solidFill>
                  <a:schemeClr val="bg1"/>
                </a:solidFill>
              </a:rPr>
              <a:t>@</a:t>
            </a:r>
            <a:r>
              <a:rPr lang="en-US" sz="1200" kern="0" dirty="0" err="1" smtClean="0">
                <a:solidFill>
                  <a:schemeClr val="bg1"/>
                </a:solidFill>
              </a:rPr>
              <a:t>EdwardTufte</a:t>
            </a:r>
            <a:endParaRPr lang="en-US" sz="1400" kern="0" dirty="0">
              <a:solidFill>
                <a:schemeClr val="bg1"/>
              </a:solidFill>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6324600"/>
            <a:ext cx="428625" cy="428625"/>
          </a:xfrm>
          <a:prstGeom prst="rect">
            <a:avLst/>
          </a:prstGeom>
        </p:spPr>
      </p:pic>
    </p:spTree>
    <p:extLst>
      <p:ext uri="{BB962C8B-B14F-4D97-AF65-F5344CB8AC3E}">
        <p14:creationId xmlns:p14="http://schemas.microsoft.com/office/powerpoint/2010/main" val="241122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685800"/>
          </a:xfrm>
        </p:spPr>
        <p:txBody>
          <a:bodyPr anchor="ctr"/>
          <a:lstStyle/>
          <a:p>
            <a:r>
              <a:rPr lang="en-US" sz="4000" dirty="0" smtClean="0">
                <a:solidFill>
                  <a:schemeClr val="bg1"/>
                </a:solidFill>
              </a:rPr>
              <a:t>Remove </a:t>
            </a:r>
            <a:r>
              <a:rPr lang="en-US" sz="4000" dirty="0" err="1" smtClean="0">
                <a:solidFill>
                  <a:schemeClr val="bg1"/>
                </a:solidFill>
              </a:rPr>
              <a:t>Chartjunk</a:t>
            </a:r>
            <a:endParaRPr lang="en-US" sz="4000" dirty="0">
              <a:solidFill>
                <a:schemeClr val="bg1"/>
              </a:solidFill>
            </a:endParaRPr>
          </a:p>
        </p:txBody>
      </p:sp>
      <p:graphicFrame>
        <p:nvGraphicFramePr>
          <p:cNvPr id="5" name="Chart 4"/>
          <p:cNvGraphicFramePr/>
          <p:nvPr>
            <p:extLst>
              <p:ext uri="{D42A27DB-BD31-4B8C-83A1-F6EECF244321}">
                <p14:modId xmlns:p14="http://schemas.microsoft.com/office/powerpoint/2010/main" val="2423166545"/>
              </p:ext>
            </p:extLst>
          </p:nvPr>
        </p:nvGraphicFramePr>
        <p:xfrm>
          <a:off x="457200" y="1600200"/>
          <a:ext cx="8229600" cy="459131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334000" y="614065"/>
            <a:ext cx="3581400" cy="923330"/>
          </a:xfrm>
          <a:prstGeom prst="rect">
            <a:avLst/>
          </a:prstGeom>
        </p:spPr>
        <p:txBody>
          <a:bodyPr wrap="square">
            <a:spAutoFit/>
          </a:bodyPr>
          <a:lstStyle/>
          <a:p>
            <a:pPr fontAlgn="base">
              <a:spcBef>
                <a:spcPct val="0"/>
              </a:spcBef>
              <a:spcAft>
                <a:spcPct val="0"/>
              </a:spcAft>
            </a:pPr>
            <a:r>
              <a:rPr lang="en-US" dirty="0">
                <a:solidFill>
                  <a:schemeClr val="bg1"/>
                </a:solidFill>
                <a:sym typeface="Helvetica Neue Bold Condensed" charset="0"/>
              </a:rPr>
              <a:t>“interior decoration of graphics generates a lot of ink that does not tell the viewer anything new.”</a:t>
            </a:r>
            <a:endParaRPr lang="en-US" sz="2000" dirty="0">
              <a:solidFill>
                <a:schemeClr val="bg1"/>
              </a:solidFill>
              <a:sym typeface="Helvetica Neue Bold Condensed" charset="0"/>
            </a:endParaRPr>
          </a:p>
        </p:txBody>
      </p:sp>
    </p:spTree>
    <p:extLst>
      <p:ext uri="{BB962C8B-B14F-4D97-AF65-F5344CB8AC3E}">
        <p14:creationId xmlns:p14="http://schemas.microsoft.com/office/powerpoint/2010/main" val="2227659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685800"/>
          </a:xfrm>
        </p:spPr>
        <p:txBody>
          <a:bodyPr anchor="ctr"/>
          <a:lstStyle/>
          <a:p>
            <a:r>
              <a:rPr lang="en-US" sz="4000" dirty="0" smtClean="0">
                <a:solidFill>
                  <a:schemeClr val="bg1"/>
                </a:solidFill>
              </a:rPr>
              <a:t>Increase Data-Ink</a:t>
            </a:r>
            <a:endParaRPr lang="en-US" sz="4000" dirty="0">
              <a:solidFill>
                <a:schemeClr val="bg1"/>
              </a:solidFill>
            </a:endParaRPr>
          </a:p>
        </p:txBody>
      </p:sp>
      <p:graphicFrame>
        <p:nvGraphicFramePr>
          <p:cNvPr id="5" name="Chart 4"/>
          <p:cNvGraphicFramePr/>
          <p:nvPr>
            <p:extLst>
              <p:ext uri="{D42A27DB-BD31-4B8C-83A1-F6EECF244321}">
                <p14:modId xmlns:p14="http://schemas.microsoft.com/office/powerpoint/2010/main" val="4133889792"/>
              </p:ext>
            </p:extLst>
          </p:nvPr>
        </p:nvGraphicFramePr>
        <p:xfrm>
          <a:off x="548640" y="1828800"/>
          <a:ext cx="7995634" cy="459131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953000" y="399871"/>
            <a:ext cx="3810000" cy="1200329"/>
          </a:xfrm>
          <a:prstGeom prst="rect">
            <a:avLst/>
          </a:prstGeom>
        </p:spPr>
        <p:txBody>
          <a:bodyPr wrap="square">
            <a:spAutoFit/>
          </a:bodyPr>
          <a:lstStyle/>
          <a:p>
            <a:pPr fontAlgn="base">
              <a:spcBef>
                <a:spcPct val="0"/>
              </a:spcBef>
              <a:spcAft>
                <a:spcPct val="0"/>
              </a:spcAft>
            </a:pPr>
            <a:r>
              <a:rPr lang="en-US" kern="0" dirty="0">
                <a:solidFill>
                  <a:srgbClr val="FFFFFF"/>
                </a:solidFill>
                <a:sym typeface="Helvetica Neue Bold Condensed" charset="0"/>
              </a:rPr>
              <a:t>“data graphics should draw the viewer’s attention to the sense and substance of the data, not to something else.”</a:t>
            </a:r>
          </a:p>
        </p:txBody>
      </p:sp>
    </p:spTree>
    <p:extLst>
      <p:ext uri="{BB962C8B-B14F-4D97-AF65-F5344CB8AC3E}">
        <p14:creationId xmlns:p14="http://schemas.microsoft.com/office/powerpoint/2010/main" val="207010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1066800" y="6336268"/>
            <a:ext cx="7816362" cy="369332"/>
          </a:xfrm>
          <a:prstGeom prst="rect">
            <a:avLst/>
          </a:prstGeom>
          <a:noFill/>
        </p:spPr>
        <p:txBody>
          <a:bodyPr wrap="square">
            <a:spAutoFit/>
          </a:bodyPr>
          <a:lstStyle/>
          <a:p>
            <a:pPr algn="r" fontAlgn="base">
              <a:spcBef>
                <a:spcPct val="0"/>
              </a:spcBef>
              <a:spcAft>
                <a:spcPct val="0"/>
              </a:spcAft>
            </a:pPr>
            <a:r>
              <a:rPr lang="en-US" dirty="0" smtClean="0">
                <a:solidFill>
                  <a:srgbClr val="FFFFFF"/>
                </a:solidFill>
                <a:latin typeface="Calibri" panose="020F0502020204030204" pitchFamily="34" charset="0"/>
                <a:sym typeface="Helvetica Neue Bold Condensed" charset="0"/>
              </a:rPr>
              <a:t>The Visual Display of Quantitative Information, Edward R. </a:t>
            </a:r>
            <a:r>
              <a:rPr lang="en-US" dirty="0" err="1" smtClean="0">
                <a:solidFill>
                  <a:srgbClr val="FFFFFF"/>
                </a:solidFill>
                <a:latin typeface="Calibri" panose="020F0502020204030204" pitchFamily="34" charset="0"/>
                <a:sym typeface="Helvetica Neue Bold Condensed" charset="0"/>
              </a:rPr>
              <a:t>Tufte</a:t>
            </a:r>
            <a:r>
              <a:rPr lang="en-US" dirty="0" smtClean="0">
                <a:solidFill>
                  <a:srgbClr val="FFFFFF"/>
                </a:solidFill>
                <a:latin typeface="Calibri" panose="020F0502020204030204" pitchFamily="34" charset="0"/>
                <a:sym typeface="Helvetica Neue Bold Condensed" charset="0"/>
              </a:rPr>
              <a:t>,  2001, p. 183</a:t>
            </a:r>
            <a:endParaRPr lang="en-US" dirty="0">
              <a:solidFill>
                <a:srgbClr val="FFFFFF"/>
              </a:solidFill>
              <a:latin typeface="Calibri" panose="020F0502020204030204" pitchFamily="34" charset="0"/>
              <a:sym typeface="Helvetica Neue Bold Condensed"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42526101"/>
              </p:ext>
            </p:extLst>
          </p:nvPr>
        </p:nvGraphicFramePr>
        <p:xfrm>
          <a:off x="304800" y="380999"/>
          <a:ext cx="8578362" cy="5955272"/>
        </p:xfrm>
        <a:graphic>
          <a:graphicData uri="http://schemas.openxmlformats.org/drawingml/2006/table">
            <a:tbl>
              <a:tblPr firstRow="1" bandRow="1">
                <a:tableStyleId>{2D5ABB26-0587-4C30-8999-92F81FD0307C}</a:tableStyleId>
              </a:tblPr>
              <a:tblGrid>
                <a:gridCol w="8578362"/>
              </a:tblGrid>
              <a:tr h="520712">
                <a:tc>
                  <a:txBody>
                    <a:bodyPr/>
                    <a:lstStyle/>
                    <a:p>
                      <a:r>
                        <a:rPr lang="en-US" sz="2400" dirty="0" smtClean="0">
                          <a:solidFill>
                            <a:srgbClr val="FFFFFF"/>
                          </a:solidFill>
                          <a:latin typeface="+mj-lt"/>
                        </a:rPr>
                        <a:t>Accessible</a:t>
                      </a:r>
                      <a:r>
                        <a:rPr lang="en-US" sz="2400" baseline="0" dirty="0" smtClean="0">
                          <a:solidFill>
                            <a:srgbClr val="FFFFFF"/>
                          </a:solidFill>
                          <a:latin typeface="+mj-lt"/>
                        </a:rPr>
                        <a:t> Complexity: </a:t>
                      </a:r>
                      <a:r>
                        <a:rPr lang="en-US" sz="2400" dirty="0" smtClean="0">
                          <a:solidFill>
                            <a:srgbClr val="FFFFFF"/>
                          </a:solidFill>
                          <a:latin typeface="+mj-lt"/>
                        </a:rPr>
                        <a:t>Characteristics of</a:t>
                      </a:r>
                      <a:r>
                        <a:rPr lang="en-US" sz="2400" baseline="0" dirty="0" smtClean="0">
                          <a:solidFill>
                            <a:srgbClr val="FFFFFF"/>
                          </a:solidFill>
                          <a:latin typeface="+mj-lt"/>
                        </a:rPr>
                        <a:t> the Friendly Data Graphic</a:t>
                      </a:r>
                      <a:endParaRPr lang="en-US" sz="2400" dirty="0">
                        <a:solidFill>
                          <a:srgbClr val="FFFFFF"/>
                        </a:solidFill>
                        <a:latin typeface="+mj-lt"/>
                      </a:endParaRPr>
                    </a:p>
                  </a:txBody>
                  <a:tcPr/>
                </a:tc>
              </a:tr>
              <a:tr h="471205">
                <a:tc>
                  <a:txBody>
                    <a:bodyPr/>
                    <a:lstStyle/>
                    <a:p>
                      <a:pPr marL="285750" indent="-285750">
                        <a:buFont typeface="Wingdings" charset="2"/>
                        <a:buChar char="q"/>
                      </a:pPr>
                      <a:r>
                        <a:rPr lang="en-US" sz="2400" dirty="0" smtClean="0">
                          <a:solidFill>
                            <a:srgbClr val="FFFFFF"/>
                          </a:solidFill>
                          <a:latin typeface="+mn-lt"/>
                        </a:rPr>
                        <a:t> words are spelled out</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words run from left to right</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little</a:t>
                      </a:r>
                      <a:r>
                        <a:rPr lang="en-US" sz="2400" baseline="0" dirty="0" smtClean="0">
                          <a:solidFill>
                            <a:srgbClr val="FFFFFF"/>
                          </a:solidFill>
                          <a:latin typeface="+mn-lt"/>
                        </a:rPr>
                        <a:t> messages help explain data</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avoid elaborately encoded shadings, crosshatching and colors</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labels are placed on the graphic</a:t>
                      </a:r>
                      <a:r>
                        <a:rPr lang="en-US" sz="2400" baseline="0" dirty="0" smtClean="0">
                          <a:solidFill>
                            <a:srgbClr val="FFFFFF"/>
                          </a:solidFill>
                          <a:latin typeface="+mn-lt"/>
                        </a:rPr>
                        <a:t> itself; no legend is required</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graphic attracts viewer, provokes curiosity</a:t>
                      </a:r>
                      <a:endParaRPr lang="en-US" sz="2400" dirty="0">
                        <a:solidFill>
                          <a:srgbClr val="FFFFFF"/>
                        </a:solidFill>
                        <a:latin typeface="+mn-lt"/>
                      </a:endParaRPr>
                    </a:p>
                  </a:txBody>
                  <a:tcPr/>
                </a:tc>
              </a:tr>
              <a:tr h="1602094">
                <a:tc>
                  <a:txBody>
                    <a:bodyPr/>
                    <a:lstStyle/>
                    <a:p>
                      <a:pPr marL="285750" indent="-285750">
                        <a:buFont typeface="Wingdings" charset="2"/>
                        <a:buChar char="q"/>
                      </a:pPr>
                      <a:r>
                        <a:rPr lang="en-US" sz="2400" dirty="0" smtClean="0">
                          <a:solidFill>
                            <a:srgbClr val="FFFFFF"/>
                          </a:solidFill>
                          <a:latin typeface="+mn-lt"/>
                        </a:rPr>
                        <a:t> colors, if used, are chosen so that color-deficient and color-blind (5   to 10 percent of viewers)</a:t>
                      </a:r>
                      <a:r>
                        <a:rPr lang="en-US" sz="2400" baseline="0" dirty="0" smtClean="0">
                          <a:solidFill>
                            <a:srgbClr val="FFFFFF"/>
                          </a:solidFill>
                          <a:latin typeface="+mn-lt"/>
                        </a:rPr>
                        <a:t> can make sense of the graphic (blue can be distinguished from other colors by most color-deficient people)</a:t>
                      </a:r>
                      <a:endParaRPr lang="en-US" sz="2400" dirty="0">
                        <a:solidFill>
                          <a:srgbClr val="FFFFFF"/>
                        </a:solidFill>
                        <a:latin typeface="+mn-lt"/>
                      </a:endParaRPr>
                    </a:p>
                  </a:txBody>
                  <a:tcPr/>
                </a:tc>
              </a:tr>
              <a:tr h="471205">
                <a:tc>
                  <a:txBody>
                    <a:bodyPr/>
                    <a:lstStyle/>
                    <a:p>
                      <a:pPr marL="285750" indent="-285750">
                        <a:buFont typeface="Wingdings" charset="2"/>
                        <a:buChar char="q"/>
                      </a:pPr>
                      <a:r>
                        <a:rPr lang="en-US" sz="2400" dirty="0" smtClean="0">
                          <a:solidFill>
                            <a:srgbClr val="FFFFFF"/>
                          </a:solidFill>
                          <a:latin typeface="+mn-lt"/>
                        </a:rPr>
                        <a:t> Type is clear, precise,</a:t>
                      </a:r>
                      <a:r>
                        <a:rPr lang="en-US" sz="2400" baseline="0" dirty="0" smtClean="0">
                          <a:solidFill>
                            <a:srgbClr val="FFFFFF"/>
                          </a:solidFill>
                          <a:latin typeface="+mn-lt"/>
                        </a:rPr>
                        <a:t> modest</a:t>
                      </a:r>
                      <a:endParaRPr lang="en-US" sz="2400" dirty="0">
                        <a:solidFill>
                          <a:srgbClr val="FFFFFF"/>
                        </a:solidFill>
                        <a:latin typeface="+mn-lt"/>
                      </a:endParaRPr>
                    </a:p>
                  </a:txBody>
                  <a:tcPr/>
                </a:tc>
              </a:tr>
              <a:tr h="534031">
                <a:tc>
                  <a:txBody>
                    <a:bodyPr/>
                    <a:lstStyle/>
                    <a:p>
                      <a:pPr marL="285750" indent="-285750">
                        <a:buFont typeface="Wingdings" charset="2"/>
                        <a:buChar char="q"/>
                      </a:pPr>
                      <a:r>
                        <a:rPr lang="en-US" sz="2400" dirty="0" smtClean="0">
                          <a:solidFill>
                            <a:srgbClr val="FFFFFF"/>
                          </a:solidFill>
                          <a:latin typeface="+mn-lt"/>
                        </a:rPr>
                        <a:t> Type is upper-</a:t>
                      </a:r>
                      <a:r>
                        <a:rPr lang="en-US" sz="2400" baseline="0" dirty="0" smtClean="0">
                          <a:solidFill>
                            <a:srgbClr val="FFFFFF"/>
                          </a:solidFill>
                          <a:latin typeface="+mn-lt"/>
                        </a:rPr>
                        <a:t> and lower-case, with </a:t>
                      </a:r>
                      <a:r>
                        <a:rPr lang="en-US" sz="2800" baseline="0" dirty="0" smtClean="0">
                          <a:solidFill>
                            <a:srgbClr val="FFFFFF"/>
                          </a:solidFill>
                          <a:latin typeface="Garamond" panose="02020404030301010803" pitchFamily="18" charset="0"/>
                        </a:rPr>
                        <a:t>serifs</a:t>
                      </a:r>
                      <a:endParaRPr lang="en-US" sz="2400" dirty="0">
                        <a:solidFill>
                          <a:srgbClr val="FFFFFF"/>
                        </a:solidFill>
                        <a:latin typeface="Garamond" panose="02020404030301010803" pitchFamily="18" charset="0"/>
                      </a:endParaRPr>
                    </a:p>
                  </a:txBody>
                  <a:tcPr/>
                </a:tc>
              </a:tr>
            </a:tbl>
          </a:graphicData>
        </a:graphic>
      </p:graphicFrame>
    </p:spTree>
    <p:extLst>
      <p:ext uri="{BB962C8B-B14F-4D97-AF65-F5344CB8AC3E}">
        <p14:creationId xmlns:p14="http://schemas.microsoft.com/office/powerpoint/2010/main" val="1429708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itle 3"/>
          <p:cNvSpPr txBox="1">
            <a:spLocks/>
          </p:cNvSpPr>
          <p:nvPr/>
        </p:nvSpPr>
        <p:spPr>
          <a:xfrm>
            <a:off x="4953000" y="457200"/>
            <a:ext cx="4191000" cy="1828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P</a:t>
            </a:r>
            <a:r>
              <a:rPr lang="en-US" sz="3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erfection </a:t>
            </a: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is finally attained not when there is no longer anything to </a:t>
            </a:r>
            <a:r>
              <a:rPr lang="en-US" sz="3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add…</a:t>
            </a:r>
            <a:endParaRPr lang="en-US" sz="32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Rectangle 1"/>
          <p:cNvSpPr/>
          <p:nvPr/>
        </p:nvSpPr>
        <p:spPr>
          <a:xfrm>
            <a:off x="4537531" y="6019800"/>
            <a:ext cx="4165243" cy="523220"/>
          </a:xfrm>
          <a:prstGeom prst="rect">
            <a:avLst/>
          </a:prstGeom>
        </p:spPr>
        <p:txBody>
          <a:bodyPr wrap="none">
            <a:spAutoFit/>
          </a:bodyPr>
          <a:lstStyle/>
          <a:p>
            <a:pPr marL="0" lvl="1" algn="r"/>
            <a:r>
              <a:rPr lang="en-US" sz="2800" dirty="0">
                <a:solidFill>
                  <a:srgbClr val="000000"/>
                </a:solidFill>
                <a:latin typeface="Segoe UI" panose="020B0502040204020203" pitchFamily="34" charset="0"/>
                <a:ea typeface="Segoe UI" panose="020B0502040204020203" pitchFamily="34" charset="0"/>
                <a:cs typeface="Segoe UI" panose="020B0502040204020203" pitchFamily="34" charset="0"/>
              </a:rPr>
              <a:t>Antoine de Saint </a:t>
            </a:r>
            <a:r>
              <a:rPr lang="en-US" sz="2800" dirty="0" err="1">
                <a:solidFill>
                  <a:srgbClr val="000000"/>
                </a:solidFill>
                <a:latin typeface="Segoe UI" panose="020B0502040204020203" pitchFamily="34" charset="0"/>
                <a:ea typeface="Segoe UI" panose="020B0502040204020203" pitchFamily="34" charset="0"/>
                <a:cs typeface="Segoe UI" panose="020B0502040204020203" pitchFamily="34" charset="0"/>
              </a:rPr>
              <a:t>Exupéry</a:t>
            </a:r>
            <a:endParaRPr lang="en-US" sz="28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angle 4"/>
          <p:cNvSpPr/>
          <p:nvPr/>
        </p:nvSpPr>
        <p:spPr>
          <a:xfrm>
            <a:off x="304800" y="4973360"/>
            <a:ext cx="4267200" cy="1569660"/>
          </a:xfrm>
          <a:prstGeom prst="rect">
            <a:avLst/>
          </a:prstGeom>
        </p:spPr>
        <p:txBody>
          <a:bodyPr wrap="square">
            <a:spAutoFit/>
          </a:bodyPr>
          <a:lstStyle/>
          <a:p>
            <a:pPr marL="0" lvl="1"/>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but when there is no longer anything to take away ... </a:t>
            </a:r>
            <a:endParaRPr lang="en-US" sz="32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0685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934200"/>
          </a:xfrm>
          <a:prstGeom prst="rect">
            <a:avLst/>
          </a:prstGeom>
        </p:spPr>
      </p:pic>
      <p:sp>
        <p:nvSpPr>
          <p:cNvPr id="5" name="TextBox 4"/>
          <p:cNvSpPr txBox="1"/>
          <p:nvPr/>
        </p:nvSpPr>
        <p:spPr>
          <a:xfrm>
            <a:off x="0" y="2287012"/>
            <a:ext cx="9144000" cy="3046988"/>
          </a:xfrm>
          <a:prstGeom prst="rect">
            <a:avLst/>
          </a:prstGeom>
          <a:noFill/>
        </p:spPr>
        <p:txBody>
          <a:bodyPr wrap="square" lIns="2011680" rIns="2926080" rtlCol="0" anchor="ctr">
            <a:spAutoFit/>
          </a:bodyPr>
          <a:lstStyle/>
          <a:p>
            <a:pPr marL="406400"/>
            <a:r>
              <a:rPr lang="en-US" sz="3200" b="1" dirty="0" smtClean="0">
                <a:solidFill>
                  <a:srgbClr val="000000"/>
                </a:solidFill>
              </a:rPr>
              <a:t>“The effective mission statement is short and sharply focused. It should fit on a t-shirt.” </a:t>
            </a:r>
          </a:p>
          <a:p>
            <a:pPr marL="406400" algn="r"/>
            <a:endParaRPr lang="en-US" sz="3200" b="1" dirty="0" smtClean="0">
              <a:solidFill>
                <a:srgbClr val="000000"/>
              </a:solidFill>
            </a:endParaRPr>
          </a:p>
          <a:p>
            <a:pPr marL="406400" algn="r"/>
            <a:r>
              <a:rPr lang="en-US" sz="3200" b="1" dirty="0" smtClean="0">
                <a:solidFill>
                  <a:srgbClr val="000000"/>
                </a:solidFill>
              </a:rPr>
              <a:t>Peter Drucker</a:t>
            </a:r>
            <a:endParaRPr lang="en-US" sz="3200" b="1" dirty="0">
              <a:solidFill>
                <a:srgbClr val="000000"/>
              </a:solidFill>
            </a:endParaRPr>
          </a:p>
        </p:txBody>
      </p:sp>
    </p:spTree>
    <p:extLst>
      <p:ext uri="{BB962C8B-B14F-4D97-AF65-F5344CB8AC3E}">
        <p14:creationId xmlns:p14="http://schemas.microsoft.com/office/powerpoint/2010/main" val="373561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685800"/>
            <a:ext cx="7212013" cy="546100"/>
          </a:xfrm>
          <a:prstGeom prst="rect">
            <a:avLst/>
          </a:prstGeom>
          <a:noFill/>
          <a:ln>
            <a:noFill/>
          </a:ln>
        </p:spPr>
        <p:txBody>
          <a:bodyPr vert="horz" wrap="square" lIns="91440" tIns="45720" rIns="91440" bIns="45720" anchor="ctr" anchorCtr="1" compatLnSpc="1"/>
          <a:lstStyle/>
          <a:p>
            <a:pPr lvl="0"/>
            <a:r>
              <a:rPr lang="en-US" sz="2400">
                <a:solidFill>
                  <a:srgbClr val="000000"/>
                </a:solidFill>
                <a:latin typeface="Calibri"/>
              </a:rPr>
              <a:t>“effective information visualization (is) premised on:</a:t>
            </a:r>
          </a:p>
        </p:txBody>
      </p:sp>
      <p:sp>
        <p:nvSpPr>
          <p:cNvPr id="3" name="Rectangle 3"/>
          <p:cNvSpPr/>
          <p:nvPr/>
        </p:nvSpPr>
        <p:spPr>
          <a:xfrm>
            <a:off x="914400" y="1770991"/>
            <a:ext cx="7315200" cy="4708977"/>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a:solidFill>
                  <a:srgbClr val="000000"/>
                </a:solidFill>
              </a:rPr>
              <a:t>simplicity </a:t>
            </a:r>
            <a:r>
              <a:rPr lang="en-US" sz="3600">
                <a:solidFill>
                  <a:srgbClr val="000000"/>
                </a:solidFill>
              </a:rPr>
              <a:t> </a:t>
            </a:r>
          </a:p>
          <a:p>
            <a:pPr algn="ctr">
              <a:spcAft>
                <a:spcPts val="1200"/>
              </a:spcAft>
              <a:defRPr sz="1800" b="0" i="0" u="none" strike="noStrike" kern="0" cap="none" spc="0" baseline="0">
                <a:solidFill>
                  <a:srgbClr val="000000"/>
                </a:solidFill>
                <a:uFillTx/>
              </a:defRPr>
            </a:pPr>
            <a:r>
              <a:rPr lang="en-US" sz="2000">
                <a:solidFill>
                  <a:srgbClr val="000000"/>
                </a:solidFill>
              </a:rPr>
              <a:t>(complex notions simplified to save time for reader); </a:t>
            </a:r>
          </a:p>
          <a:p>
            <a:pPr algn="ctr">
              <a:defRPr sz="1800" b="0" i="0" u="none" strike="noStrike" kern="0" cap="none" spc="0" baseline="0">
                <a:solidFill>
                  <a:srgbClr val="000000"/>
                </a:solidFill>
                <a:uFillTx/>
              </a:defRPr>
            </a:pPr>
            <a:r>
              <a:rPr lang="en-US" sz="3600" b="1">
                <a:solidFill>
                  <a:srgbClr val="000000"/>
                </a:solidFill>
              </a:rPr>
              <a:t>transparency</a:t>
            </a:r>
          </a:p>
          <a:p>
            <a:pPr algn="ctr">
              <a:spcAft>
                <a:spcPts val="1200"/>
              </a:spcAft>
              <a:defRPr sz="1800" b="0" i="0" u="none" strike="noStrike" kern="0" cap="none" spc="0" baseline="0">
                <a:solidFill>
                  <a:srgbClr val="000000"/>
                </a:solidFill>
                <a:uFillTx/>
              </a:defRPr>
            </a:pPr>
            <a:r>
              <a:rPr lang="en-US" sz="2000">
                <a:solidFill>
                  <a:srgbClr val="000000"/>
                </a:solidFill>
              </a:rPr>
              <a:t>(visual honesty and responsibility in sourcing); </a:t>
            </a:r>
          </a:p>
          <a:p>
            <a:pPr algn="ctr">
              <a:defRPr sz="1800" b="0" i="0" u="none" strike="noStrike" kern="0" cap="none" spc="0" baseline="0">
                <a:solidFill>
                  <a:srgbClr val="000000"/>
                </a:solidFill>
                <a:uFillTx/>
              </a:defRPr>
            </a:pPr>
            <a:r>
              <a:rPr lang="en-US" sz="3600" b="1">
                <a:solidFill>
                  <a:srgbClr val="000000"/>
                </a:solidFill>
              </a:rPr>
              <a:t>creativity</a:t>
            </a:r>
          </a:p>
          <a:p>
            <a:pPr algn="ctr">
              <a:spcAft>
                <a:spcPts val="1200"/>
              </a:spcAft>
              <a:defRPr sz="1800" b="0" i="0" u="none" strike="noStrike" kern="0" cap="none" spc="0" baseline="0">
                <a:solidFill>
                  <a:srgbClr val="000000"/>
                </a:solidFill>
                <a:uFillTx/>
              </a:defRPr>
            </a:pPr>
            <a:r>
              <a:rPr lang="en-US" sz="2000">
                <a:solidFill>
                  <a:srgbClr val="000000"/>
                </a:solidFill>
              </a:rPr>
              <a:t>(design that is memorable and understandable); </a:t>
            </a:r>
          </a:p>
          <a:p>
            <a:pPr algn="ctr">
              <a:defRPr sz="1800" b="0" i="0" u="none" strike="noStrike" kern="0" cap="none" spc="0" baseline="0">
                <a:solidFill>
                  <a:srgbClr val="000000"/>
                </a:solidFill>
                <a:uFillTx/>
              </a:defRPr>
            </a:pPr>
            <a:r>
              <a:rPr lang="en-US" sz="3600" b="1">
                <a:solidFill>
                  <a:srgbClr val="000000"/>
                </a:solidFill>
              </a:rPr>
              <a:t>sociability</a:t>
            </a:r>
            <a:r>
              <a:rPr lang="en-US" sz="3600">
                <a:solidFill>
                  <a:srgbClr val="000000"/>
                </a:solidFill>
              </a:rPr>
              <a:t> </a:t>
            </a:r>
          </a:p>
          <a:p>
            <a:pPr algn="ctr">
              <a:spcAft>
                <a:spcPts val="1200"/>
              </a:spcAft>
              <a:defRPr sz="1800" b="0" i="0" u="none" strike="noStrike" kern="0" cap="none" spc="0" baseline="0">
                <a:solidFill>
                  <a:srgbClr val="000000"/>
                </a:solidFill>
                <a:uFillTx/>
              </a:defRPr>
            </a:pPr>
            <a:r>
              <a:rPr lang="en-US" sz="2000">
                <a:solidFill>
                  <a:srgbClr val="000000"/>
                </a:solidFill>
              </a:rPr>
              <a:t>(easily shared and improved)”</a:t>
            </a:r>
          </a:p>
          <a:p>
            <a:pPr algn="ctr">
              <a:defRPr sz="1800" b="0" i="0" u="none" strike="noStrike" kern="0" cap="none" spc="0" baseline="0">
                <a:solidFill>
                  <a:srgbClr val="000000"/>
                </a:solidFill>
                <a:uFillTx/>
              </a:defRPr>
            </a:pPr>
            <a:endParaRPr lang="en-US" sz="3600">
              <a:solidFill>
                <a:srgbClr val="000000"/>
              </a:solidFill>
            </a:endParaRPr>
          </a:p>
        </p:txBody>
      </p:sp>
      <p:sp>
        <p:nvSpPr>
          <p:cNvPr id="4" name="Rectangle 5"/>
          <p:cNvSpPr/>
          <p:nvPr/>
        </p:nvSpPr>
        <p:spPr>
          <a:xfrm>
            <a:off x="4610103" y="6400800"/>
            <a:ext cx="4409492" cy="461662"/>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1200">
                <a:solidFill>
                  <a:srgbClr val="000000"/>
                </a:solidFill>
              </a:rPr>
              <a:t>http://www.edelman.com/p/6-a-m/visualizing-information/</a:t>
            </a:r>
          </a:p>
          <a:p>
            <a:pPr algn="ctr">
              <a:defRPr sz="1800" b="0" i="0" u="none" strike="noStrike" kern="0" cap="none" spc="0" baseline="0">
                <a:solidFill>
                  <a:srgbClr val="000000"/>
                </a:solidFill>
                <a:uFillTx/>
              </a:defRPr>
            </a:pPr>
            <a:endParaRPr lang="en-US" sz="1200">
              <a:solidFill>
                <a:srgbClr val="000000"/>
              </a:solidFill>
            </a:endParaRPr>
          </a:p>
        </p:txBody>
      </p:sp>
      <p:sp>
        <p:nvSpPr>
          <p:cNvPr id="5" name="Title 1"/>
          <p:cNvSpPr txBox="1"/>
          <p:nvPr/>
        </p:nvSpPr>
        <p:spPr>
          <a:xfrm>
            <a:off x="1295403" y="6405564"/>
            <a:ext cx="3314700" cy="265212"/>
          </a:xfrm>
          <a:prstGeom prst="rect">
            <a:avLst/>
          </a:prstGeom>
          <a:noFill/>
          <a:ln>
            <a:noFill/>
          </a:ln>
        </p:spPr>
        <p:txBody>
          <a:bodyPr vert="horz" wrap="square" lIns="35716" tIns="35716" rIns="35716" bIns="35716" anchor="ctr" anchorCtr="0" compatLnSpc="1"/>
          <a:lstStyle/>
          <a:p>
            <a:pPr>
              <a:defRPr sz="1800" b="0" i="0" u="none" strike="noStrike" kern="0" cap="none" spc="0" baseline="0">
                <a:solidFill>
                  <a:srgbClr val="000000"/>
                </a:solidFill>
                <a:uFillTx/>
              </a:defRPr>
            </a:pPr>
            <a:r>
              <a:rPr lang="en-US" sz="1400" kern="0">
                <a:solidFill>
                  <a:srgbClr val="000000"/>
                </a:solidFill>
              </a:rPr>
              <a:t>@Sambrook</a:t>
            </a:r>
            <a:endParaRPr lang="en-US" sz="1600" kern="0">
              <a:solidFill>
                <a:srgbClr val="000000"/>
              </a:solidFill>
            </a:endParaRPr>
          </a:p>
        </p:txBody>
      </p:sp>
      <p:pic>
        <p:nvPicPr>
          <p:cNvPr id="6" name="Picture 7"/>
          <p:cNvPicPr>
            <a:picLocks noChangeAspect="1"/>
          </p:cNvPicPr>
          <p:nvPr/>
        </p:nvPicPr>
        <p:blipFill>
          <a:blip r:embed="rId3" cstate="print"/>
          <a:stretch>
            <a:fillRect/>
          </a:stretch>
        </p:blipFill>
        <p:spPr>
          <a:xfrm>
            <a:off x="838203" y="6324603"/>
            <a:ext cx="428625" cy="428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a:stretch>
            <a:fillRect/>
          </a:stretch>
        </p:blipFill>
        <p:spPr>
          <a:xfrm>
            <a:off x="914400" y="2438403"/>
            <a:ext cx="7570829" cy="2579915"/>
          </a:xfrm>
          <a:prstGeom prst="rect">
            <a:avLst/>
          </a:prstGeom>
          <a:noFill/>
          <a:ln>
            <a:noFill/>
          </a:ln>
        </p:spPr>
      </p:pic>
      <p:sp>
        <p:nvSpPr>
          <p:cNvPr id="3" name="Rectangle 4"/>
          <p:cNvSpPr/>
          <p:nvPr/>
        </p:nvSpPr>
        <p:spPr>
          <a:xfrm>
            <a:off x="914400" y="2133596"/>
            <a:ext cx="7467603" cy="4495803"/>
          </a:xfrm>
          <a:prstGeom prst="rect">
            <a:avLst/>
          </a:prstGeom>
          <a:solidFill>
            <a:srgbClr val="FFFFFF"/>
          </a:solidFill>
          <a:ln>
            <a:noFill/>
            <a:prstDash val="solid"/>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endParaRPr lang="en-US" sz="3200">
              <a:solidFill>
                <a:srgbClr val="4A7594"/>
              </a:solidFill>
              <a:ea typeface="ヒラギノ角ゴ ProN W6"/>
              <a:cs typeface="ヒラギノ角ゴ ProN W6"/>
            </a:endParaRPr>
          </a:p>
        </p:txBody>
      </p:sp>
      <p:sp>
        <p:nvSpPr>
          <p:cNvPr id="4" name="Title 1"/>
          <p:cNvSpPr txBox="1">
            <a:spLocks noGrp="1"/>
          </p:cNvSpPr>
          <p:nvPr>
            <p:ph type="title" idx="4294967295"/>
          </p:nvPr>
        </p:nvSpPr>
        <p:spPr>
          <a:xfrm>
            <a:off x="0" y="685800"/>
            <a:ext cx="7212013" cy="546100"/>
          </a:xfrm>
          <a:prstGeom prst="rect">
            <a:avLst/>
          </a:prstGeom>
          <a:noFill/>
          <a:ln>
            <a:noFill/>
          </a:ln>
        </p:spPr>
        <p:txBody>
          <a:bodyPr vert="horz" wrap="square" lIns="91440" tIns="45720" rIns="91440" bIns="45720" anchor="ctr" anchorCtr="1" compatLnSpc="1"/>
          <a:lstStyle/>
          <a:p>
            <a:pPr lvl="0"/>
            <a:r>
              <a:rPr lang="en-US" sz="2400">
                <a:solidFill>
                  <a:srgbClr val="BFBFBF"/>
                </a:solidFill>
                <a:latin typeface="Calibri"/>
              </a:rPr>
              <a:t>“effective information visualization (is) premised on:</a:t>
            </a:r>
          </a:p>
        </p:txBody>
      </p:sp>
      <p:pic>
        <p:nvPicPr>
          <p:cNvPr id="5"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638" y="1450366"/>
            <a:ext cx="7816364" cy="5862273"/>
          </a:xfrm>
          <a:prstGeom prst="rect">
            <a:avLst/>
          </a:prstGeom>
          <a:noFill/>
          <a:ln>
            <a:noFill/>
          </a:ln>
        </p:spPr>
      </p:pic>
      <p:sp>
        <p:nvSpPr>
          <p:cNvPr id="6" name="Rectangle 3"/>
          <p:cNvSpPr/>
          <p:nvPr/>
        </p:nvSpPr>
        <p:spPr>
          <a:xfrm>
            <a:off x="914400" y="1066803"/>
            <a:ext cx="7315200" cy="954103"/>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a:solidFill>
                  <a:srgbClr val="000000"/>
                </a:solidFill>
              </a:rPr>
              <a:t>simplicity</a:t>
            </a:r>
            <a:r>
              <a:rPr lang="en-US" sz="3600">
                <a:solidFill>
                  <a:srgbClr val="000000"/>
                </a:solidFill>
              </a:rPr>
              <a:t>  </a:t>
            </a:r>
          </a:p>
          <a:p>
            <a:pPr algn="ctr">
              <a:spcAft>
                <a:spcPts val="1200"/>
              </a:spcAft>
              <a:defRPr sz="1800" b="0" i="0" u="none" strike="noStrike" kern="0" cap="none" spc="0" baseline="0">
                <a:solidFill>
                  <a:srgbClr val="000000"/>
                </a:solidFill>
                <a:uFillTx/>
              </a:defRPr>
            </a:pPr>
            <a:r>
              <a:rPr lang="en-US" sz="2000">
                <a:solidFill>
                  <a:srgbClr val="000000"/>
                </a:solidFill>
              </a:rPr>
              <a:t>(complex notions simplified to save time for reader)</a:t>
            </a:r>
            <a:endParaRPr lang="en-US" sz="36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print"/>
          <a:srcRect/>
          <a:stretch>
            <a:fillRect/>
          </a:stretch>
        </p:blipFill>
        <p:spPr>
          <a:xfrm>
            <a:off x="1426025" y="2383968"/>
            <a:ext cx="6455225" cy="3265715"/>
          </a:xfrm>
          <a:prstGeom prst="rect">
            <a:avLst/>
          </a:prstGeom>
          <a:noFill/>
          <a:ln>
            <a:noFill/>
          </a:ln>
        </p:spPr>
      </p:pic>
      <p:sp>
        <p:nvSpPr>
          <p:cNvPr id="3" name="Rectangle 2"/>
          <p:cNvSpPr/>
          <p:nvPr/>
        </p:nvSpPr>
        <p:spPr>
          <a:xfrm>
            <a:off x="1219196" y="2000250"/>
            <a:ext cx="7315200" cy="4572000"/>
          </a:xfrm>
          <a:prstGeom prst="rect">
            <a:avLst/>
          </a:prstGeom>
          <a:solidFill>
            <a:srgbClr val="FFFFFF"/>
          </a:solidFill>
          <a:ln>
            <a:noFill/>
            <a:prstDash val="solid"/>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endParaRPr lang="en-US" sz="3200">
              <a:solidFill>
                <a:srgbClr val="4A7594"/>
              </a:solidFill>
              <a:ea typeface="ヒラギノ角ゴ ProN W6"/>
              <a:cs typeface="ヒラギノ角ゴ ProN W6"/>
            </a:endParaRPr>
          </a:p>
        </p:txBody>
      </p:sp>
      <p:sp>
        <p:nvSpPr>
          <p:cNvPr id="4" name="Title 1"/>
          <p:cNvSpPr txBox="1">
            <a:spLocks noGrp="1"/>
          </p:cNvSpPr>
          <p:nvPr>
            <p:ph type="title" idx="4294967295"/>
          </p:nvPr>
        </p:nvSpPr>
        <p:spPr>
          <a:xfrm>
            <a:off x="0" y="685800"/>
            <a:ext cx="7212013" cy="546100"/>
          </a:xfrm>
          <a:prstGeom prst="rect">
            <a:avLst/>
          </a:prstGeom>
          <a:noFill/>
          <a:ln>
            <a:noFill/>
          </a:ln>
        </p:spPr>
        <p:txBody>
          <a:bodyPr vert="horz" wrap="square" lIns="91440" tIns="45720" rIns="91440" bIns="45720" anchor="ctr" anchorCtr="1" compatLnSpc="1"/>
          <a:lstStyle/>
          <a:p>
            <a:pPr lvl="0"/>
            <a:r>
              <a:rPr lang="en-US" sz="2400">
                <a:solidFill>
                  <a:srgbClr val="BFBFBF"/>
                </a:solidFill>
                <a:latin typeface="Calibri"/>
              </a:rPr>
              <a:t>“effective information visualization (is) premised on:</a:t>
            </a:r>
          </a:p>
        </p:txBody>
      </p:sp>
      <p:pic>
        <p:nvPicPr>
          <p:cNvPr id="5"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996" y="1581153"/>
            <a:ext cx="7848596" cy="5886450"/>
          </a:xfrm>
          <a:prstGeom prst="rect">
            <a:avLst/>
          </a:prstGeom>
          <a:noFill/>
          <a:ln>
            <a:noFill/>
          </a:ln>
        </p:spPr>
      </p:pic>
      <p:sp>
        <p:nvSpPr>
          <p:cNvPr id="6" name="Rectangle 3"/>
          <p:cNvSpPr/>
          <p:nvPr/>
        </p:nvSpPr>
        <p:spPr>
          <a:xfrm>
            <a:off x="914400" y="1143000"/>
            <a:ext cx="7315200" cy="954103"/>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a:solidFill>
                  <a:srgbClr val="26354A"/>
                </a:solidFill>
              </a:rPr>
              <a:t>transparency</a:t>
            </a:r>
          </a:p>
          <a:p>
            <a:pPr algn="ctr">
              <a:spcAft>
                <a:spcPts val="1200"/>
              </a:spcAft>
              <a:defRPr sz="1800" b="0" i="0" u="none" strike="noStrike" kern="0" cap="none" spc="0" baseline="0">
                <a:solidFill>
                  <a:srgbClr val="000000"/>
                </a:solidFill>
                <a:uFillTx/>
              </a:defRPr>
            </a:pPr>
            <a:r>
              <a:rPr lang="en-US" sz="2000">
                <a:solidFill>
                  <a:srgbClr val="26354A"/>
                </a:solidFill>
              </a:rPr>
              <a:t>(visual honesty and responsibility in sourcing)</a:t>
            </a:r>
            <a:endParaRPr lang="en-US" sz="3600">
              <a:solidFill>
                <a:srgbClr val="BFBFB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0"/>
                                          </p:val>
                                        </p:tav>
                                        <p:tav tm="100000">
                                          <p:val>
                                            <p:strVal val="#ppt_w"/>
                                          </p:val>
                                        </p:tav>
                                      </p:tavLst>
                                    </p:anim>
                                    <p:anim calcmode="lin" valueType="num">
                                      <p:cBhvr>
                                        <p:cTn id="8" dur="500" fill="hold"/>
                                        <p:tgtEl>
                                          <p:spTgt spid="2"/>
                                        </p:tgtEl>
                                        <p:attrNameLst>
                                          <p:attrName>ppt_h</p:attrName>
                                        </p:attrNameLst>
                                      </p:cBhvr>
                                      <p:tavLst>
                                        <p:tav tm="0">
                                          <p:val>
                                            <p:str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3" y="1238253"/>
            <a:ext cx="10134596" cy="7600950"/>
          </a:xfrm>
          <a:prstGeom prst="rect">
            <a:avLst/>
          </a:prstGeom>
          <a:noFill/>
          <a:ln>
            <a:noFill/>
          </a:ln>
        </p:spPr>
      </p:pic>
      <p:pic>
        <p:nvPicPr>
          <p:cNvPr id="3" name="Picture 11"/>
          <p:cNvPicPr>
            <a:picLocks noChangeAspect="1"/>
          </p:cNvPicPr>
          <p:nvPr/>
        </p:nvPicPr>
        <p:blipFill>
          <a:blip r:embed="rId4" cstate="print"/>
          <a:srcRect/>
          <a:stretch>
            <a:fillRect/>
          </a:stretch>
        </p:blipFill>
        <p:spPr>
          <a:xfrm>
            <a:off x="1143000" y="3981453"/>
            <a:ext cx="457200" cy="220050"/>
          </a:xfrm>
          <a:prstGeom prst="rect">
            <a:avLst/>
          </a:prstGeom>
          <a:noFill/>
          <a:ln>
            <a:noFill/>
          </a:ln>
        </p:spPr>
      </p:pic>
      <p:pic>
        <p:nvPicPr>
          <p:cNvPr id="4"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4024064"/>
            <a:ext cx="457200" cy="381003"/>
          </a:xfrm>
          <a:prstGeom prst="rect">
            <a:avLst/>
          </a:prstGeom>
          <a:noFill/>
          <a:ln>
            <a:noFill/>
          </a:ln>
        </p:spPr>
      </p:pic>
      <p:pic>
        <p:nvPicPr>
          <p:cNvPr id="5"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4224829"/>
            <a:ext cx="457200" cy="381003"/>
          </a:xfrm>
          <a:prstGeom prst="rect">
            <a:avLst/>
          </a:prstGeom>
          <a:noFill/>
          <a:ln>
            <a:noFill/>
          </a:ln>
        </p:spPr>
      </p:pic>
      <p:pic>
        <p:nvPicPr>
          <p:cNvPr id="6"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4425202"/>
            <a:ext cx="457200" cy="381003"/>
          </a:xfrm>
          <a:prstGeom prst="rect">
            <a:avLst/>
          </a:prstGeom>
          <a:noFill/>
          <a:ln>
            <a:noFill/>
          </a:ln>
        </p:spPr>
      </p:pic>
      <p:pic>
        <p:nvPicPr>
          <p:cNvPr id="7"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4624495"/>
            <a:ext cx="457200" cy="381003"/>
          </a:xfrm>
          <a:prstGeom prst="rect">
            <a:avLst/>
          </a:prstGeom>
          <a:noFill/>
          <a:ln>
            <a:no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4825252"/>
            <a:ext cx="457200" cy="381003"/>
          </a:xfrm>
          <a:prstGeom prst="rect">
            <a:avLst/>
          </a:prstGeom>
          <a:noFill/>
          <a:ln>
            <a:noFill/>
          </a:ln>
        </p:spPr>
      </p:pic>
      <p:sp>
        <p:nvSpPr>
          <p:cNvPr id="9" name="Title 1"/>
          <p:cNvSpPr txBox="1">
            <a:spLocks noGrp="1"/>
          </p:cNvSpPr>
          <p:nvPr>
            <p:ph type="title" idx="4294967295"/>
          </p:nvPr>
        </p:nvSpPr>
        <p:spPr>
          <a:xfrm>
            <a:off x="0" y="304800"/>
            <a:ext cx="8229600" cy="685800"/>
          </a:xfrm>
          <a:prstGeom prst="rect">
            <a:avLst/>
          </a:prstGeom>
          <a:noFill/>
          <a:ln>
            <a:noFill/>
          </a:ln>
        </p:spPr>
        <p:txBody>
          <a:bodyPr vert="horz" wrap="square" lIns="91440" tIns="45720" rIns="91440" bIns="45720" anchor="ctr" anchorCtr="1" compatLnSpc="1"/>
          <a:lstStyle/>
          <a:p>
            <a:pPr lvl="0"/>
            <a:r>
              <a:rPr lang="en-US" sz="2400" dirty="0">
                <a:solidFill>
                  <a:srgbClr val="BFBFBF"/>
                </a:solidFill>
                <a:latin typeface="Calibri"/>
              </a:rPr>
              <a:t>“effective information visualization (is) premised on:</a:t>
            </a:r>
          </a:p>
        </p:txBody>
      </p:sp>
      <p:sp>
        <p:nvSpPr>
          <p:cNvPr id="10" name="Rectangle 3"/>
          <p:cNvSpPr/>
          <p:nvPr/>
        </p:nvSpPr>
        <p:spPr>
          <a:xfrm>
            <a:off x="914400" y="1197022"/>
            <a:ext cx="7315200" cy="954103"/>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a:solidFill>
                  <a:srgbClr val="000000"/>
                </a:solidFill>
              </a:rPr>
              <a:t>creativity</a:t>
            </a:r>
          </a:p>
          <a:p>
            <a:pPr algn="ctr">
              <a:spcAft>
                <a:spcPts val="1200"/>
              </a:spcAft>
              <a:defRPr sz="1800" b="0" i="0" u="none" strike="noStrike" kern="0" cap="none" spc="0" baseline="0">
                <a:solidFill>
                  <a:srgbClr val="000000"/>
                </a:solidFill>
                <a:uFillTx/>
              </a:defRPr>
            </a:pPr>
            <a:r>
              <a:rPr lang="en-US" sz="2000">
                <a:solidFill>
                  <a:srgbClr val="000000"/>
                </a:solidFill>
              </a:rPr>
              <a:t>(design that is memorable and understandable)</a:t>
            </a:r>
            <a:endParaRPr lang="en-US" sz="3600">
              <a:solidFill>
                <a:srgbClr val="FFFFFF"/>
              </a:solidFill>
            </a:endParaRPr>
          </a:p>
        </p:txBody>
      </p:sp>
      <p:pic>
        <p:nvPicPr>
          <p:cNvPr id="11"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43000" y="5024545"/>
            <a:ext cx="457200" cy="381003"/>
          </a:xfrm>
          <a:prstGeom prst="rect">
            <a:avLst/>
          </a:prstGeom>
          <a:noFill/>
          <a:ln>
            <a:noFill/>
          </a:ln>
        </p:spPr>
      </p:pic>
      <p:sp>
        <p:nvSpPr>
          <p:cNvPr id="12" name="Cloud Callout 20"/>
          <p:cNvSpPr/>
          <p:nvPr/>
        </p:nvSpPr>
        <p:spPr>
          <a:xfrm>
            <a:off x="5169240" y="2704072"/>
            <a:ext cx="3873846" cy="2057400"/>
          </a:xfrm>
          <a:custGeom>
            <a:avLst>
              <a:gd name="f0" fmla="val 6300"/>
              <a:gd name="f1" fmla="val 24300"/>
            </a:avLst>
            <a:gdLst>
              <a:gd name="f2" fmla="val 10800000"/>
              <a:gd name="f3" fmla="val 5400000"/>
              <a:gd name="f4" fmla="val 180"/>
              <a:gd name="f5" fmla="val w"/>
              <a:gd name="f6" fmla="val h"/>
              <a:gd name="f7" fmla="val 0"/>
              <a:gd name="f8" fmla="val 21600"/>
              <a:gd name="f9" fmla="*/ 5419351 1 1725033"/>
              <a:gd name="f10" fmla="val -2147483647"/>
              <a:gd name="f11" fmla="val 2147483647"/>
              <a:gd name="f12" fmla="val 1930"/>
              <a:gd name="f13" fmla="val 7160"/>
              <a:gd name="f14" fmla="val 1530"/>
              <a:gd name="f15" fmla="val 4490"/>
              <a:gd name="f16" fmla="val 3400"/>
              <a:gd name="f17" fmla="val 1970"/>
              <a:gd name="f18" fmla="val 5270"/>
              <a:gd name="f19" fmla="val 5860"/>
              <a:gd name="f20" fmla="val 1950"/>
              <a:gd name="f21" fmla="val 6470"/>
              <a:gd name="f22" fmla="val 2210"/>
              <a:gd name="f23" fmla="val 6970"/>
              <a:gd name="f24" fmla="val 2600"/>
              <a:gd name="f25" fmla="val 7450"/>
              <a:gd name="f26" fmla="val 1390"/>
              <a:gd name="f27" fmla="val 8340"/>
              <a:gd name="f28" fmla="val 650"/>
              <a:gd name="f29" fmla="val 9340"/>
              <a:gd name="f30" fmla="val 10004"/>
              <a:gd name="f31" fmla="val 690"/>
              <a:gd name="f32" fmla="val 10710"/>
              <a:gd name="f33" fmla="val 1050"/>
              <a:gd name="f34" fmla="val 11210"/>
              <a:gd name="f35" fmla="val 1700"/>
              <a:gd name="f36" fmla="val 11570"/>
              <a:gd name="f37" fmla="val 630"/>
              <a:gd name="f38" fmla="val 12330"/>
              <a:gd name="f39" fmla="val 13150"/>
              <a:gd name="f40" fmla="val 13840"/>
              <a:gd name="f41" fmla="val 14470"/>
              <a:gd name="f42" fmla="val 460"/>
              <a:gd name="f43" fmla="val 14870"/>
              <a:gd name="f44" fmla="val 1160"/>
              <a:gd name="f45" fmla="val 15330"/>
              <a:gd name="f46" fmla="val 440"/>
              <a:gd name="f47" fmla="val 16020"/>
              <a:gd name="f48" fmla="val 16740"/>
              <a:gd name="f49" fmla="val 17910"/>
              <a:gd name="f50" fmla="val 18900"/>
              <a:gd name="f51" fmla="val 1130"/>
              <a:gd name="f52" fmla="val 19110"/>
              <a:gd name="f53" fmla="val 2710"/>
              <a:gd name="f54" fmla="val 20240"/>
              <a:gd name="f55" fmla="val 3150"/>
              <a:gd name="f56" fmla="val 21060"/>
              <a:gd name="f57" fmla="val 4580"/>
              <a:gd name="f58" fmla="val 6220"/>
              <a:gd name="f59" fmla="val 6720"/>
              <a:gd name="f60" fmla="val 21000"/>
              <a:gd name="f61" fmla="val 7200"/>
              <a:gd name="f62" fmla="val 20830"/>
              <a:gd name="f63" fmla="val 7660"/>
              <a:gd name="f64" fmla="val 21310"/>
              <a:gd name="f65" fmla="val 8460"/>
              <a:gd name="f66" fmla="val 9450"/>
              <a:gd name="f67" fmla="val 10460"/>
              <a:gd name="f68" fmla="val 12750"/>
              <a:gd name="f69" fmla="val 20310"/>
              <a:gd name="f70" fmla="val 14680"/>
              <a:gd name="f71" fmla="val 18650"/>
              <a:gd name="f72" fmla="val 15010"/>
              <a:gd name="f73" fmla="val 17200"/>
              <a:gd name="f74" fmla="val 17370"/>
              <a:gd name="f75" fmla="val 18920"/>
              <a:gd name="f76" fmla="val 15770"/>
              <a:gd name="f77" fmla="val 15220"/>
              <a:gd name="f78" fmla="val 14700"/>
              <a:gd name="f79" fmla="val 18710"/>
              <a:gd name="f80" fmla="val 14240"/>
              <a:gd name="f81" fmla="val 18310"/>
              <a:gd name="f82" fmla="val 13820"/>
              <a:gd name="f83" fmla="val 12490"/>
              <a:gd name="f84" fmla="val 11000"/>
              <a:gd name="f85" fmla="val 9890"/>
              <a:gd name="f86" fmla="val 8840"/>
              <a:gd name="f87" fmla="val 20790"/>
              <a:gd name="f88" fmla="val 8210"/>
              <a:gd name="f89" fmla="val 19510"/>
              <a:gd name="f90" fmla="val 7620"/>
              <a:gd name="f91" fmla="val 20000"/>
              <a:gd name="f92" fmla="val 7930"/>
              <a:gd name="f93" fmla="val 20290"/>
              <a:gd name="f94" fmla="val 6240"/>
              <a:gd name="f95" fmla="val 4850"/>
              <a:gd name="f96" fmla="val 3570"/>
              <a:gd name="f97" fmla="val 19280"/>
              <a:gd name="f98" fmla="val 2900"/>
              <a:gd name="f99" fmla="val 17640"/>
              <a:gd name="f100" fmla="val 1300"/>
              <a:gd name="f101" fmla="val 17600"/>
              <a:gd name="f102" fmla="val 480"/>
              <a:gd name="f103" fmla="val 16300"/>
              <a:gd name="f104" fmla="val 14660"/>
              <a:gd name="f105" fmla="val 13900"/>
              <a:gd name="f106" fmla="val 13210"/>
              <a:gd name="f107" fmla="val 1070"/>
              <a:gd name="f108" fmla="val 12640"/>
              <a:gd name="f109" fmla="val 380"/>
              <a:gd name="f110" fmla="val 12160"/>
              <a:gd name="f111" fmla="val 10120"/>
              <a:gd name="f112" fmla="val 8590"/>
              <a:gd name="f113" fmla="val 840"/>
              <a:gd name="f114" fmla="val 7330"/>
              <a:gd name="f115" fmla="val 7410"/>
              <a:gd name="f116" fmla="val 2040"/>
              <a:gd name="f117" fmla="val 7690"/>
              <a:gd name="f118" fmla="val 2090"/>
              <a:gd name="f119" fmla="val 7920"/>
              <a:gd name="f120" fmla="val 2790"/>
              <a:gd name="f121" fmla="val 7480"/>
              <a:gd name="f122" fmla="val 3050"/>
              <a:gd name="f123" fmla="val 7670"/>
              <a:gd name="f124" fmla="val 3310"/>
              <a:gd name="f125" fmla="val 11130"/>
              <a:gd name="f126" fmla="val 1910"/>
              <a:gd name="f127" fmla="val 11080"/>
              <a:gd name="f128" fmla="val 2160"/>
              <a:gd name="f129" fmla="val 11030"/>
              <a:gd name="f130" fmla="val 2400"/>
              <a:gd name="f131" fmla="val 14720"/>
              <a:gd name="f132" fmla="val 1400"/>
              <a:gd name="f133" fmla="val 14640"/>
              <a:gd name="f134" fmla="val 1720"/>
              <a:gd name="f135" fmla="val 14540"/>
              <a:gd name="f136" fmla="val 2010"/>
              <a:gd name="f137" fmla="val 19130"/>
              <a:gd name="f138" fmla="val 2890"/>
              <a:gd name="f139" fmla="val 19230"/>
              <a:gd name="f140" fmla="val 3290"/>
              <a:gd name="f141" fmla="val 19190"/>
              <a:gd name="f142" fmla="val 3380"/>
              <a:gd name="f143" fmla="val 20660"/>
              <a:gd name="f144" fmla="val 8170"/>
              <a:gd name="f145" fmla="val 20430"/>
              <a:gd name="f146" fmla="val 8620"/>
              <a:gd name="f147" fmla="val 20110"/>
              <a:gd name="f148" fmla="val 8990"/>
              <a:gd name="f149" fmla="val 18660"/>
              <a:gd name="f150" fmla="val 18740"/>
              <a:gd name="f151" fmla="val 14200"/>
              <a:gd name="f152" fmla="val 18280"/>
              <a:gd name="f153" fmla="val 12200"/>
              <a:gd name="f154" fmla="val 17000"/>
              <a:gd name="f155" fmla="val 11450"/>
              <a:gd name="f156" fmla="val 14320"/>
              <a:gd name="f157" fmla="val 17980"/>
              <a:gd name="f158" fmla="val 14350"/>
              <a:gd name="f159" fmla="val 17680"/>
              <a:gd name="f160" fmla="val 14370"/>
              <a:gd name="f161" fmla="val 17360"/>
              <a:gd name="f162" fmla="val 8220"/>
              <a:gd name="f163" fmla="val 8060"/>
              <a:gd name="f164" fmla="val 19250"/>
              <a:gd name="f165" fmla="val 7960"/>
              <a:gd name="f166" fmla="val 18950"/>
              <a:gd name="f167" fmla="val 7860"/>
              <a:gd name="f168" fmla="val 18640"/>
              <a:gd name="f169" fmla="val 3090"/>
              <a:gd name="f170" fmla="val 3280"/>
              <a:gd name="f171" fmla="val 17540"/>
              <a:gd name="f172" fmla="val 3460"/>
              <a:gd name="f173" fmla="val 17450"/>
              <a:gd name="f174" fmla="val 12900"/>
              <a:gd name="f175" fmla="val 1780"/>
              <a:gd name="f176" fmla="val 13130"/>
              <a:gd name="f177" fmla="val 2330"/>
              <a:gd name="f178" fmla="val 13040"/>
              <a:gd name="f179" fmla="*/ 1800 1800 1"/>
              <a:gd name="f180" fmla="+- 0 0 0"/>
              <a:gd name="f181" fmla="+- 0 0 23592960"/>
              <a:gd name="f182" fmla="val 1800"/>
              <a:gd name="f183" fmla="*/ 1200 1200 1"/>
              <a:gd name="f184" fmla="val 1200"/>
              <a:gd name="f185" fmla="*/ 700 700 1"/>
              <a:gd name="f186" fmla="val 700"/>
              <a:gd name="f187" fmla="+- 0 0 -270"/>
              <a:gd name="f188" fmla="+- 0 0 180"/>
              <a:gd name="f189" fmla="+- 0 0 -90"/>
              <a:gd name="f190" fmla="+- 0 0 -212"/>
              <a:gd name="f191" fmla="*/ f5 1 21600"/>
              <a:gd name="f192" fmla="*/ f6 1 21600"/>
              <a:gd name="f193" fmla="*/ f9 1 180"/>
              <a:gd name="f194" fmla="pin -2147483647 f0 2147483647"/>
              <a:gd name="f195" fmla="pin -2147483647 f1 2147483647"/>
              <a:gd name="f196" fmla="*/ 0 f9 1"/>
              <a:gd name="f197" fmla="*/ f180 f2 1"/>
              <a:gd name="f198" fmla="*/ f181 f2 1"/>
              <a:gd name="f199" fmla="*/ f187 f2 1"/>
              <a:gd name="f200" fmla="*/ f188 f2 1"/>
              <a:gd name="f201" fmla="*/ f189 f2 1"/>
              <a:gd name="f202" fmla="*/ f190 f2 1"/>
              <a:gd name="f203" fmla="+- f194 0 10800"/>
              <a:gd name="f204" fmla="+- f195 0 10800"/>
              <a:gd name="f205" fmla="val f194"/>
              <a:gd name="f206" fmla="val f195"/>
              <a:gd name="f207" fmla="*/ f194 f191 1"/>
              <a:gd name="f208" fmla="*/ f195 f192 1"/>
              <a:gd name="f209" fmla="*/ 3000 f191 1"/>
              <a:gd name="f210" fmla="*/ 17110 f191 1"/>
              <a:gd name="f211" fmla="*/ 17330 f192 1"/>
              <a:gd name="f212" fmla="*/ 3320 f192 1"/>
              <a:gd name="f213" fmla="*/ f196 1 f4"/>
              <a:gd name="f214" fmla="*/ f197 1 f4"/>
              <a:gd name="f215" fmla="*/ f198 1 f4"/>
              <a:gd name="f216" fmla="*/ 0 f191 1"/>
              <a:gd name="f217" fmla="*/ 10800 f192 1"/>
              <a:gd name="f218" fmla="*/ f199 1 f4"/>
              <a:gd name="f219" fmla="*/ 10800 f191 1"/>
              <a:gd name="f220" fmla="*/ 21600 f192 1"/>
              <a:gd name="f221" fmla="*/ f200 1 f4"/>
              <a:gd name="f222" fmla="*/ 21600 f191 1"/>
              <a:gd name="f223" fmla="*/ f201 1 f4"/>
              <a:gd name="f224" fmla="*/ 0 f192 1"/>
              <a:gd name="f225" fmla="*/ f202 1 f4"/>
              <a:gd name="f226" fmla="+- 0 0 f204"/>
              <a:gd name="f227" fmla="+- 0 0 f203"/>
              <a:gd name="f228" fmla="+- 0 0 f213"/>
              <a:gd name="f229" fmla="+- f214 0 f3"/>
              <a:gd name="f230" fmla="+- f215 0 f3"/>
              <a:gd name="f231" fmla="+- f218 0 f3"/>
              <a:gd name="f232" fmla="+- f221 0 f3"/>
              <a:gd name="f233" fmla="+- f223 0 f3"/>
              <a:gd name="f234" fmla="*/ f205 f191 1"/>
              <a:gd name="f235" fmla="*/ f206 f192 1"/>
              <a:gd name="f236" fmla="+- f225 0 f3"/>
              <a:gd name="f237" fmla="at2 f226 f227"/>
              <a:gd name="f238" fmla="*/ f228 f2 1"/>
              <a:gd name="f239" fmla="+- f230 0 f229"/>
              <a:gd name="f240" fmla="+- f237 f3 0"/>
              <a:gd name="f241" fmla="*/ f238 1 f9"/>
              <a:gd name="f242" fmla="*/ f240 f9 1"/>
              <a:gd name="f243" fmla="+- f241 0 f3"/>
              <a:gd name="f244" fmla="*/ f242 1 f2"/>
              <a:gd name="f245" fmla="cos 1 f243"/>
              <a:gd name="f246" fmla="sin 1 f243"/>
              <a:gd name="f247" fmla="+- 0 0 f244"/>
              <a:gd name="f248" fmla="+- 0 0 f245"/>
              <a:gd name="f249" fmla="+- 0 0 f246"/>
              <a:gd name="f250" fmla="val f247"/>
              <a:gd name="f251" fmla="*/ 1800 f248 1"/>
              <a:gd name="f252" fmla="*/ 1800 f249 1"/>
              <a:gd name="f253" fmla="*/ 1200 f248 1"/>
              <a:gd name="f254" fmla="*/ 1200 f249 1"/>
              <a:gd name="f255" fmla="*/ 700 f248 1"/>
              <a:gd name="f256" fmla="*/ 700 f249 1"/>
              <a:gd name="f257" fmla="*/ f250 1 f193"/>
              <a:gd name="f258" fmla="*/ f251 f251 1"/>
              <a:gd name="f259" fmla="*/ f252 f252 1"/>
              <a:gd name="f260" fmla="*/ f253 f253 1"/>
              <a:gd name="f261" fmla="*/ f254 f254 1"/>
              <a:gd name="f262" fmla="*/ f255 f255 1"/>
              <a:gd name="f263" fmla="*/ f256 f256 1"/>
              <a:gd name="f264" fmla="*/ f257 f193 1"/>
              <a:gd name="f265" fmla="+- f258 f259 0"/>
              <a:gd name="f266" fmla="+- f260 f261 0"/>
              <a:gd name="f267" fmla="+- f262 f263 0"/>
              <a:gd name="f268" fmla="+- 0 0 f264"/>
              <a:gd name="f269" fmla="sqrt f265"/>
              <a:gd name="f270" fmla="sqrt f266"/>
              <a:gd name="f271" fmla="sqrt f267"/>
              <a:gd name="f272" fmla="*/ f268 f2 1"/>
              <a:gd name="f273" fmla="*/ f179 1 f269"/>
              <a:gd name="f274" fmla="*/ f183 1 f270"/>
              <a:gd name="f275" fmla="*/ f185 1 f271"/>
              <a:gd name="f276" fmla="*/ f272 1 f9"/>
              <a:gd name="f277" fmla="*/ f248 f273 1"/>
              <a:gd name="f278" fmla="*/ f249 f273 1"/>
              <a:gd name="f279" fmla="*/ f248 f274 1"/>
              <a:gd name="f280" fmla="*/ f249 f274 1"/>
              <a:gd name="f281" fmla="*/ f248 f275 1"/>
              <a:gd name="f282" fmla="*/ f249 f275 1"/>
              <a:gd name="f283" fmla="+- f276 0 f3"/>
              <a:gd name="f284" fmla="+- f205 0 f281"/>
              <a:gd name="f285" fmla="+- f206 0 f282"/>
              <a:gd name="f286" fmla="sin 1 f283"/>
              <a:gd name="f287" fmla="cos 1 f283"/>
              <a:gd name="f288" fmla="+- 0 0 f286"/>
              <a:gd name="f289" fmla="+- 0 0 f287"/>
              <a:gd name="f290" fmla="*/ 10800 f288 1"/>
              <a:gd name="f291" fmla="*/ 10800 f289 1"/>
              <a:gd name="f292" fmla="+- f290 10800 0"/>
              <a:gd name="f293" fmla="+- f291 10800 0"/>
              <a:gd name="f294" fmla="*/ f290 1 12"/>
              <a:gd name="f295" fmla="*/ f291 1 12"/>
              <a:gd name="f296" fmla="+- f194 0 f292"/>
              <a:gd name="f297" fmla="+- f195 0 f293"/>
              <a:gd name="f298" fmla="*/ f296 1 3"/>
              <a:gd name="f299" fmla="*/ f297 1 3"/>
              <a:gd name="f300" fmla="*/ f296 2 1"/>
              <a:gd name="f301" fmla="*/ f297 2 1"/>
              <a:gd name="f302" fmla="*/ f300 1 3"/>
              <a:gd name="f303" fmla="*/ f301 1 3"/>
              <a:gd name="f304" fmla="+- f298 f292 0"/>
              <a:gd name="f305" fmla="+- f299 f293 0"/>
              <a:gd name="f306" fmla="+- f304 0 f294"/>
              <a:gd name="f307" fmla="+- f305 0 f295"/>
              <a:gd name="f308" fmla="+- f302 f292 0"/>
              <a:gd name="f309" fmla="+- f303 f293 0"/>
              <a:gd name="f310" fmla="+- f306 0 f277"/>
              <a:gd name="f311" fmla="+- f307 0 f278"/>
              <a:gd name="f312" fmla="+- f308 0 f279"/>
              <a:gd name="f313" fmla="+- f309 0 f280"/>
            </a:gdLst>
            <a:ahLst>
              <a:ahXY gdRefX="f0" minX="f10" maxX="f11" gdRefY="f1" minY="f10" maxY="f11">
                <a:pos x="f207" y="f208"/>
              </a:ahXY>
            </a:ahLst>
            <a:cxnLst>
              <a:cxn ang="3cd4">
                <a:pos x="hc" y="t"/>
              </a:cxn>
              <a:cxn ang="0">
                <a:pos x="r" y="vc"/>
              </a:cxn>
              <a:cxn ang="cd4">
                <a:pos x="hc" y="b"/>
              </a:cxn>
              <a:cxn ang="cd2">
                <a:pos x="l" y="vc"/>
              </a:cxn>
              <a:cxn ang="f231">
                <a:pos x="f216" y="f217"/>
              </a:cxn>
              <a:cxn ang="f232">
                <a:pos x="f219" y="f220"/>
              </a:cxn>
              <a:cxn ang="f233">
                <a:pos x="f222" y="f217"/>
              </a:cxn>
              <a:cxn ang="f229">
                <a:pos x="f219" y="f224"/>
              </a:cxn>
              <a:cxn ang="f236">
                <a:pos x="f234" y="f235"/>
              </a:cxn>
            </a:cxnLst>
            <a:rect l="f209" t="f212" r="f210" b="f211"/>
            <a:pathLst>
              <a:path w="21600" h="21600">
                <a:moveTo>
                  <a:pt x="f12" y="f13"/>
                </a:moveTo>
                <a:cubicBezTo>
                  <a:pt x="f14" y="f15"/>
                  <a:pt x="f16" y="f17"/>
                  <a:pt x="f18" y="f17"/>
                </a:cubicBezTo>
                <a:cubicBezTo>
                  <a:pt x="f19" y="f20"/>
                  <a:pt x="f21" y="f22"/>
                  <a:pt x="f23" y="f24"/>
                </a:cubicBezTo>
                <a:cubicBezTo>
                  <a:pt x="f25" y="f26"/>
                  <a:pt x="f27" y="f28"/>
                  <a:pt x="f29" y="f28"/>
                </a:cubicBezTo>
                <a:cubicBezTo>
                  <a:pt x="f30" y="f31"/>
                  <a:pt x="f32" y="f33"/>
                  <a:pt x="f34" y="f35"/>
                </a:cubicBezTo>
                <a:cubicBezTo>
                  <a:pt x="f36" y="f37"/>
                  <a:pt x="f38" y="f7"/>
                  <a:pt x="f39" y="f7"/>
                </a:cubicBezTo>
                <a:cubicBezTo>
                  <a:pt x="f40" y="f7"/>
                  <a:pt x="f41" y="f42"/>
                  <a:pt x="f43" y="f44"/>
                </a:cubicBezTo>
                <a:cubicBezTo>
                  <a:pt x="f45" y="f46"/>
                  <a:pt x="f47" y="f7"/>
                  <a:pt x="f48" y="f7"/>
                </a:cubicBezTo>
                <a:cubicBezTo>
                  <a:pt x="f49" y="f7"/>
                  <a:pt x="f50" y="f51"/>
                  <a:pt x="f52" y="f53"/>
                </a:cubicBezTo>
                <a:cubicBezTo>
                  <a:pt x="f54" y="f55"/>
                  <a:pt x="f56" y="f57"/>
                  <a:pt x="f56" y="f58"/>
                </a:cubicBezTo>
                <a:cubicBezTo>
                  <a:pt x="f56" y="f59"/>
                  <a:pt x="f60" y="f61"/>
                  <a:pt x="f62" y="f63"/>
                </a:cubicBezTo>
                <a:cubicBezTo>
                  <a:pt x="f64" y="f65"/>
                  <a:pt x="f8" y="f66"/>
                  <a:pt x="f8" y="f67"/>
                </a:cubicBezTo>
                <a:cubicBezTo>
                  <a:pt x="f8" y="f68"/>
                  <a:pt x="f69" y="f70"/>
                  <a:pt x="f71" y="f72"/>
                </a:cubicBezTo>
                <a:cubicBezTo>
                  <a:pt x="f71" y="f73"/>
                  <a:pt x="f74" y="f75"/>
                  <a:pt x="f76" y="f75"/>
                </a:cubicBezTo>
                <a:cubicBezTo>
                  <a:pt x="f77" y="f75"/>
                  <a:pt x="f78" y="f79"/>
                  <a:pt x="f80" y="f81"/>
                </a:cubicBezTo>
                <a:cubicBezTo>
                  <a:pt x="f82" y="f54"/>
                  <a:pt x="f83" y="f8"/>
                  <a:pt x="f84" y="f8"/>
                </a:cubicBezTo>
                <a:cubicBezTo>
                  <a:pt x="f85" y="f8"/>
                  <a:pt x="f86" y="f87"/>
                  <a:pt x="f88" y="f89"/>
                </a:cubicBezTo>
                <a:cubicBezTo>
                  <a:pt x="f90" y="f91"/>
                  <a:pt x="f92" y="f93"/>
                  <a:pt x="f94" y="f93"/>
                </a:cubicBezTo>
                <a:cubicBezTo>
                  <a:pt x="f95" y="f93"/>
                  <a:pt x="f96" y="f97"/>
                  <a:pt x="f98" y="f99"/>
                </a:cubicBezTo>
                <a:cubicBezTo>
                  <a:pt x="f100" y="f101"/>
                  <a:pt x="f102" y="f103"/>
                  <a:pt x="f102" y="f104"/>
                </a:cubicBezTo>
                <a:cubicBezTo>
                  <a:pt x="f102" y="f105"/>
                  <a:pt x="f31" y="f106"/>
                  <a:pt x="f107" y="f108"/>
                </a:cubicBezTo>
                <a:cubicBezTo>
                  <a:pt x="f109" y="f110"/>
                  <a:pt x="f7" y="f34"/>
                  <a:pt x="f7" y="f111"/>
                </a:cubicBezTo>
                <a:cubicBezTo>
                  <a:pt x="f7" y="f112"/>
                  <a:pt x="f113" y="f114"/>
                  <a:pt x="f12" y="f13"/>
                </a:cubicBezTo>
                <a:close/>
              </a:path>
              <a:path w="21600" h="21600" fill="none">
                <a:moveTo>
                  <a:pt x="f12" y="f13"/>
                </a:moveTo>
                <a:cubicBezTo>
                  <a:pt x="f20" y="f115"/>
                  <a:pt x="f116" y="f117"/>
                  <a:pt x="f118" y="f119"/>
                </a:cubicBezTo>
              </a:path>
              <a:path w="21600" h="21600" fill="none">
                <a:moveTo>
                  <a:pt x="f23" y="f24"/>
                </a:moveTo>
                <a:cubicBezTo>
                  <a:pt x="f61" y="f120"/>
                  <a:pt x="f121" y="f122"/>
                  <a:pt x="f123" y="f124"/>
                </a:cubicBezTo>
              </a:path>
              <a:path w="21600" h="21600" fill="none">
                <a:moveTo>
                  <a:pt x="f34" y="f35"/>
                </a:moveTo>
                <a:cubicBezTo>
                  <a:pt x="f125" y="f126"/>
                  <a:pt x="f127" y="f128"/>
                  <a:pt x="f129" y="f130"/>
                </a:cubicBezTo>
              </a:path>
              <a:path w="21600" h="21600" fill="none">
                <a:moveTo>
                  <a:pt x="f43" y="f44"/>
                </a:moveTo>
                <a:cubicBezTo>
                  <a:pt x="f131" y="f132"/>
                  <a:pt x="f133" y="f134"/>
                  <a:pt x="f135" y="f136"/>
                </a:cubicBezTo>
              </a:path>
              <a:path w="21600" h="21600" fill="none">
                <a:moveTo>
                  <a:pt x="f52" y="f53"/>
                </a:moveTo>
                <a:cubicBezTo>
                  <a:pt x="f137" y="f138"/>
                  <a:pt x="f139" y="f140"/>
                  <a:pt x="f141" y="f142"/>
                </a:cubicBezTo>
              </a:path>
              <a:path w="21600" h="21600" fill="none">
                <a:moveTo>
                  <a:pt x="f62" y="f63"/>
                </a:moveTo>
                <a:cubicBezTo>
                  <a:pt x="f143" y="f144"/>
                  <a:pt x="f145" y="f146"/>
                  <a:pt x="f147" y="f148"/>
                </a:cubicBezTo>
              </a:path>
              <a:path w="21600" h="21600" fill="none">
                <a:moveTo>
                  <a:pt x="f149" y="f72"/>
                </a:moveTo>
                <a:cubicBezTo>
                  <a:pt x="f150" y="f151"/>
                  <a:pt x="f152" y="f153"/>
                  <a:pt x="f154" y="f155"/>
                </a:cubicBezTo>
              </a:path>
              <a:path w="21600" h="21600" fill="none">
                <a:moveTo>
                  <a:pt x="f80" y="f81"/>
                </a:moveTo>
                <a:cubicBezTo>
                  <a:pt x="f156" y="f157"/>
                  <a:pt x="f158" y="f159"/>
                  <a:pt x="f160" y="f161"/>
                </a:cubicBezTo>
              </a:path>
              <a:path w="21600" h="21600" fill="none">
                <a:moveTo>
                  <a:pt x="f162" y="f89"/>
                </a:moveTo>
                <a:cubicBezTo>
                  <a:pt x="f163" y="f164"/>
                  <a:pt x="f165" y="f166"/>
                  <a:pt x="f167" y="f168"/>
                </a:cubicBezTo>
              </a:path>
              <a:path w="21600" h="21600" fill="none">
                <a:moveTo>
                  <a:pt x="f98" y="f99"/>
                </a:moveTo>
                <a:cubicBezTo>
                  <a:pt x="f169" y="f101"/>
                  <a:pt x="f170" y="f171"/>
                  <a:pt x="f172" y="f173"/>
                </a:cubicBezTo>
              </a:path>
              <a:path w="21600" h="21600" fill="none">
                <a:moveTo>
                  <a:pt x="f107" y="f108"/>
                </a:moveTo>
                <a:cubicBezTo>
                  <a:pt x="f132" y="f174"/>
                  <a:pt x="f175" y="f176"/>
                  <a:pt x="f177" y="f178"/>
                </a:cubicBezTo>
              </a:path>
              <a:path w="21600" h="21600">
                <a:moveTo>
                  <a:pt x="f310" y="f311"/>
                </a:moveTo>
                <a:arcTo wR="f182" hR="f182" stAng="f229" swAng="f239"/>
                <a:close/>
              </a:path>
              <a:path w="21600" h="21600">
                <a:moveTo>
                  <a:pt x="f312" y="f313"/>
                </a:moveTo>
                <a:arcTo wR="f184" hR="f184" stAng="f229" swAng="f239"/>
                <a:close/>
              </a:path>
              <a:path w="21600" h="21600">
                <a:moveTo>
                  <a:pt x="f284" y="f285"/>
                </a:moveTo>
                <a:arcTo wR="f186" hR="f186" stAng="f229" swAng="f239"/>
                <a:close/>
              </a:path>
            </a:pathLst>
          </a:custGeom>
          <a:solidFill>
            <a:srgbClr val="FFFFFF"/>
          </a:solidFill>
          <a:ln w="25402">
            <a:solidFill>
              <a:srgbClr val="000000"/>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endParaRPr>
          </a:p>
        </p:txBody>
      </p:sp>
      <p:sp>
        <p:nvSpPr>
          <p:cNvPr id="13" name="TextBox 5"/>
          <p:cNvSpPr txBox="1"/>
          <p:nvPr/>
        </p:nvSpPr>
        <p:spPr>
          <a:xfrm>
            <a:off x="5200137" y="3378826"/>
            <a:ext cx="3490722" cy="707882"/>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2000" b="1">
                <a:solidFill>
                  <a:srgbClr val="000000"/>
                </a:solidFill>
              </a:rPr>
              <a:t>Phoenix is almost 7 times larger than Scottsdale!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685800"/>
            <a:ext cx="7212013" cy="546100"/>
          </a:xfrm>
          <a:prstGeom prst="rect">
            <a:avLst/>
          </a:prstGeom>
          <a:noFill/>
          <a:ln>
            <a:noFill/>
          </a:ln>
        </p:spPr>
        <p:txBody>
          <a:bodyPr vert="horz" wrap="square" lIns="91440" tIns="45720" rIns="91440" bIns="45720" anchor="ctr" anchorCtr="1" compatLnSpc="1"/>
          <a:lstStyle/>
          <a:p>
            <a:pPr lvl="0"/>
            <a:r>
              <a:rPr lang="en-US" sz="2400">
                <a:solidFill>
                  <a:srgbClr val="BFBFBF"/>
                </a:solidFill>
                <a:latin typeface="Calibri"/>
              </a:rPr>
              <a:t>“effective information visualization (is) premised on:</a:t>
            </a:r>
          </a:p>
        </p:txBody>
      </p:sp>
      <p:sp>
        <p:nvSpPr>
          <p:cNvPr id="3" name="Rectangle 3"/>
          <p:cNvSpPr/>
          <p:nvPr/>
        </p:nvSpPr>
        <p:spPr>
          <a:xfrm>
            <a:off x="914400" y="1179493"/>
            <a:ext cx="7315200" cy="954103"/>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3600" b="1">
                <a:solidFill>
                  <a:srgbClr val="000000"/>
                </a:solidFill>
              </a:rPr>
              <a:t>sociability </a:t>
            </a:r>
          </a:p>
          <a:p>
            <a:pPr algn="ctr">
              <a:spcAft>
                <a:spcPts val="1200"/>
              </a:spcAft>
              <a:defRPr sz="1800" b="0" i="0" u="none" strike="noStrike" kern="0" cap="none" spc="0" baseline="0">
                <a:solidFill>
                  <a:srgbClr val="000000"/>
                </a:solidFill>
                <a:uFillTx/>
              </a:defRPr>
            </a:pPr>
            <a:r>
              <a:rPr lang="en-US" sz="2000">
                <a:solidFill>
                  <a:srgbClr val="000000"/>
                </a:solidFill>
              </a:rPr>
              <a:t>(easily shared and improved)</a:t>
            </a:r>
            <a:endParaRPr lang="en-US" sz="3600">
              <a:solidFill>
                <a:srgbClr val="000000"/>
              </a:solidFill>
            </a:endParaRPr>
          </a:p>
        </p:txBody>
      </p:sp>
      <p:pic>
        <p:nvPicPr>
          <p:cNvPr id="4" name="Picture 9"/>
          <p:cNvPicPr>
            <a:picLocks noChangeAspect="1"/>
          </p:cNvPicPr>
          <p:nvPr/>
        </p:nvPicPr>
        <p:blipFill>
          <a:blip r:embed="rId3" cstate="print"/>
          <a:stretch>
            <a:fillRect/>
          </a:stretch>
        </p:blipFill>
        <p:spPr>
          <a:xfrm>
            <a:off x="3076571" y="1295403"/>
            <a:ext cx="428625" cy="428625"/>
          </a:xfrm>
          <a:prstGeom prst="rect">
            <a:avLst/>
          </a:prstGeom>
          <a:noFill/>
          <a:ln>
            <a:noFill/>
          </a:ln>
        </p:spPr>
      </p:pic>
      <p:pic>
        <p:nvPicPr>
          <p:cNvPr id="5" name="Picture 5"/>
          <p:cNvPicPr>
            <a:picLocks noChangeAspect="1"/>
          </p:cNvPicPr>
          <p:nvPr/>
        </p:nvPicPr>
        <p:blipFill>
          <a:blip r:embed="rId4" cstate="print"/>
          <a:srcRect/>
          <a:stretch>
            <a:fillRect/>
          </a:stretch>
        </p:blipFill>
        <p:spPr>
          <a:xfrm>
            <a:off x="2387224" y="4988765"/>
            <a:ext cx="4387135" cy="1530129"/>
          </a:xfrm>
          <a:prstGeom prst="rect">
            <a:avLst/>
          </a:prstGeom>
          <a:noFill/>
          <a:ln>
            <a:noFill/>
          </a:ln>
        </p:spPr>
      </p:pic>
      <p:pic>
        <p:nvPicPr>
          <p:cNvPr id="6" name="Picture 8"/>
          <p:cNvPicPr>
            <a:picLocks noChangeAspect="1"/>
          </p:cNvPicPr>
          <p:nvPr/>
        </p:nvPicPr>
        <p:blipFill>
          <a:blip r:embed="rId5" cstate="print"/>
          <a:srcRect/>
          <a:stretch>
            <a:fillRect/>
          </a:stretch>
        </p:blipFill>
        <p:spPr>
          <a:xfrm>
            <a:off x="2387224" y="2265480"/>
            <a:ext cx="4369551" cy="1038228"/>
          </a:xfrm>
          <a:prstGeom prst="rect">
            <a:avLst/>
          </a:prstGeom>
          <a:noFill/>
          <a:ln>
            <a:noFill/>
          </a:ln>
        </p:spPr>
      </p:pic>
      <p:pic>
        <p:nvPicPr>
          <p:cNvPr id="7" name="Picture 10"/>
          <p:cNvPicPr>
            <a:picLocks noChangeAspect="1"/>
          </p:cNvPicPr>
          <p:nvPr/>
        </p:nvPicPr>
        <p:blipFill>
          <a:blip r:embed="rId6" cstate="print"/>
          <a:srcRect/>
          <a:stretch>
            <a:fillRect/>
          </a:stretch>
        </p:blipFill>
        <p:spPr>
          <a:xfrm>
            <a:off x="2387946" y="3315431"/>
            <a:ext cx="4369551" cy="16763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4"/>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4"/>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4"/>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4"/>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4" name="Rectangle 3"/>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66421" y="1600200"/>
            <a:ext cx="1235331" cy="609600"/>
          </a:xfrm>
          <a:prstGeom prst="rect">
            <a:avLst/>
          </a:prstGeom>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13900" y="3856250"/>
            <a:ext cx="147033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IMPROVE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41354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299"/>
          <a:stretch/>
        </p:blipFill>
        <p:spPr>
          <a:xfrm>
            <a:off x="1600200" y="76200"/>
            <a:ext cx="5943600" cy="5638800"/>
          </a:xfrm>
          <a:prstGeom prst="rect">
            <a:avLst/>
          </a:prstGeom>
        </p:spPr>
      </p:pic>
      <p:sp>
        <p:nvSpPr>
          <p:cNvPr id="2" name="Title 1"/>
          <p:cNvSpPr>
            <a:spLocks noGrp="1"/>
          </p:cNvSpPr>
          <p:nvPr>
            <p:ph type="title" idx="4294967295"/>
          </p:nvPr>
        </p:nvSpPr>
        <p:spPr>
          <a:xfrm>
            <a:off x="0" y="5410200"/>
            <a:ext cx="8229600" cy="1143000"/>
          </a:xfrm>
        </p:spPr>
        <p:txBody>
          <a:bodyPr/>
          <a:lstStyle/>
          <a:p>
            <a:pPr algn="ctr"/>
            <a:r>
              <a:rPr lang="en-US" b="0" dirty="0" smtClean="0">
                <a:solidFill>
                  <a:srgbClr val="000000"/>
                </a:solidFill>
              </a:rPr>
              <a:t>Start with your data and reports</a:t>
            </a:r>
            <a:endParaRPr lang="en-US" b="0" dirty="0">
              <a:solidFill>
                <a:srgbClr val="000000"/>
              </a:solidFill>
            </a:endParaRPr>
          </a:p>
        </p:txBody>
      </p:sp>
    </p:spTree>
    <p:extLst>
      <p:ext uri="{BB962C8B-B14F-4D97-AF65-F5344CB8AC3E}">
        <p14:creationId xmlns:p14="http://schemas.microsoft.com/office/powerpoint/2010/main" val="54470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37018"/>
            <a:ext cx="6400800" cy="4920982"/>
          </a:xfrm>
          <a:prstGeom prst="rect">
            <a:avLst/>
          </a:prstGeom>
        </p:spPr>
      </p:pic>
      <p:sp>
        <p:nvSpPr>
          <p:cNvPr id="2" name="Rectangle 1"/>
          <p:cNvSpPr/>
          <p:nvPr/>
        </p:nvSpPr>
        <p:spPr>
          <a:xfrm>
            <a:off x="4114800" y="914400"/>
            <a:ext cx="4495800" cy="3539430"/>
          </a:xfrm>
          <a:prstGeom prst="rect">
            <a:avLst/>
          </a:prstGeom>
        </p:spPr>
        <p:txBody>
          <a:bodyPr wrap="square">
            <a:spAutoFit/>
          </a:bodyPr>
          <a:lstStyle/>
          <a:p>
            <a:r>
              <a:rPr lang="en-US" sz="3200" b="1" dirty="0" smtClean="0">
                <a:solidFill>
                  <a:prstClr val="black"/>
                </a:solidFill>
              </a:rPr>
              <a:t>“Goals make it absolutely clear where you will concentrate resources for results – the mark of an organization serious about success.”</a:t>
            </a:r>
            <a:endParaRPr lang="en-US" sz="3200" b="1" dirty="0">
              <a:solidFill>
                <a:prstClr val="black"/>
              </a:solidFill>
            </a:endParaRPr>
          </a:p>
        </p:txBody>
      </p:sp>
      <p:sp>
        <p:nvSpPr>
          <p:cNvPr id="8" name="Rectangle 7"/>
          <p:cNvSpPr/>
          <p:nvPr/>
        </p:nvSpPr>
        <p:spPr>
          <a:xfrm>
            <a:off x="6365966" y="6172200"/>
            <a:ext cx="2150717" cy="523220"/>
          </a:xfrm>
          <a:prstGeom prst="rect">
            <a:avLst/>
          </a:prstGeom>
        </p:spPr>
        <p:txBody>
          <a:bodyPr wrap="none">
            <a:spAutoFit/>
          </a:bodyPr>
          <a:lstStyle/>
          <a:p>
            <a:r>
              <a:rPr lang="en-US" sz="2800" i="1" dirty="0">
                <a:solidFill>
                  <a:prstClr val="black"/>
                </a:solidFill>
              </a:rPr>
              <a:t>Peter Drucker</a:t>
            </a:r>
          </a:p>
        </p:txBody>
      </p:sp>
    </p:spTree>
    <p:extLst>
      <p:ext uri="{BB962C8B-B14F-4D97-AF65-F5344CB8AC3E}">
        <p14:creationId xmlns:p14="http://schemas.microsoft.com/office/powerpoint/2010/main" val="383290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8" name="Slide Number Placeholder 5"/>
          <p:cNvSpPr>
            <a:spLocks noGrp="1"/>
          </p:cNvSpPr>
          <p:nvPr>
            <p:ph type="sldNum" sz="quarter" idx="4294967295"/>
          </p:nvPr>
        </p:nvSpPr>
        <p:spPr>
          <a:xfrm>
            <a:off x="7010403" y="6493629"/>
            <a:ext cx="2133596" cy="365129"/>
          </a:xfrm>
          <a:prstGeom prst="rect">
            <a:avLst/>
          </a:prstGeom>
        </p:spPr>
        <p:txBody>
          <a:bodyPr vert="horz" lIns="91440" tIns="45720" rIns="91440" bIns="45720" rtlCol="0" anchor="ctr"/>
          <a:lstStyle>
            <a:lvl1pPr algn="r">
              <a:defRPr sz="1200">
                <a:solidFill>
                  <a:schemeClr val="bg1"/>
                </a:solidFill>
              </a:defRPr>
            </a:lvl1pPr>
          </a:lstStyle>
          <a:p>
            <a:fld id="{9BF1074F-113E-4400-BB97-240B3A8419BD}" type="slidenum">
              <a:rPr lang="en-US" smtClean="0">
                <a:solidFill>
                  <a:prstClr val="black"/>
                </a:solidFill>
              </a:rPr>
              <a:pPr/>
              <a:t>158</a:t>
            </a:fld>
            <a:endParaRPr lang="en-US">
              <a:solidFill>
                <a:prstClr val="black"/>
              </a:solidFill>
            </a:endParaRPr>
          </a:p>
        </p:txBody>
      </p:sp>
      <p:sp>
        <p:nvSpPr>
          <p:cNvPr id="7" name="Content Placeholder 2"/>
          <p:cNvSpPr>
            <a:spLocks noGrp="1"/>
          </p:cNvSpPr>
          <p:nvPr>
            <p:ph idx="4294967295"/>
          </p:nvPr>
        </p:nvSpPr>
        <p:spPr>
          <a:xfrm>
            <a:off x="876299" y="685800"/>
            <a:ext cx="3733800" cy="3276600"/>
          </a:xfrm>
        </p:spPr>
        <p:txBody>
          <a:bodyPr>
            <a:noAutofit/>
          </a:bodyPr>
          <a:lstStyle/>
          <a:p>
            <a:pPr marL="0" indent="0">
              <a:buNone/>
            </a:pPr>
            <a:r>
              <a:rPr lang="en-US" sz="2800" dirty="0" smtClean="0">
                <a:solidFill>
                  <a:schemeClr val="bg1"/>
                </a:solidFill>
                <a:latin typeface="+mj-lt"/>
              </a:rPr>
              <a:t>Goals:</a:t>
            </a:r>
          </a:p>
          <a:p>
            <a:pPr>
              <a:buClr>
                <a:schemeClr val="bg1"/>
              </a:buClr>
              <a:buFont typeface="Wingdings" panose="05000000000000000000" pitchFamily="2" charset="2"/>
              <a:buChar char="§"/>
            </a:pPr>
            <a:r>
              <a:rPr lang="en-US" sz="2800" dirty="0" smtClean="0">
                <a:solidFill>
                  <a:schemeClr val="bg1"/>
                </a:solidFill>
                <a:latin typeface="+mj-lt"/>
              </a:rPr>
              <a:t>Are overarching</a:t>
            </a:r>
          </a:p>
          <a:p>
            <a:pPr>
              <a:buClr>
                <a:schemeClr val="bg1"/>
              </a:buClr>
              <a:buFont typeface="Wingdings" panose="05000000000000000000" pitchFamily="2" charset="2"/>
              <a:buChar char="§"/>
            </a:pPr>
            <a:r>
              <a:rPr lang="en-US" sz="2800" dirty="0" smtClean="0">
                <a:solidFill>
                  <a:schemeClr val="bg1"/>
                </a:solidFill>
                <a:latin typeface="+mj-lt"/>
              </a:rPr>
              <a:t>Should be few in number (5 or less)</a:t>
            </a:r>
          </a:p>
          <a:p>
            <a:pPr>
              <a:buClr>
                <a:schemeClr val="bg1"/>
              </a:buClr>
              <a:buFont typeface="Wingdings" panose="05000000000000000000" pitchFamily="2" charset="2"/>
              <a:buChar char="§"/>
            </a:pPr>
            <a:r>
              <a:rPr lang="en-US" sz="2800" dirty="0" smtClean="0">
                <a:solidFill>
                  <a:schemeClr val="bg1"/>
                </a:solidFill>
                <a:latin typeface="+mj-lt"/>
              </a:rPr>
              <a:t>Flow from the mission</a:t>
            </a:r>
          </a:p>
          <a:p>
            <a:pPr>
              <a:buClr>
                <a:schemeClr val="bg1"/>
              </a:buClr>
              <a:buFont typeface="Wingdings" panose="05000000000000000000" pitchFamily="2" charset="2"/>
              <a:buChar char="§"/>
            </a:pPr>
            <a:r>
              <a:rPr lang="en-US" sz="2800" dirty="0" smtClean="0">
                <a:solidFill>
                  <a:schemeClr val="bg1"/>
                </a:solidFill>
                <a:latin typeface="+mj-lt"/>
              </a:rPr>
              <a:t>Build on strengths</a:t>
            </a:r>
          </a:p>
          <a:p>
            <a:pPr>
              <a:buClr>
                <a:schemeClr val="bg1"/>
              </a:buClr>
              <a:buFont typeface="Wingdings" panose="05000000000000000000" pitchFamily="2" charset="2"/>
              <a:buChar char="§"/>
            </a:pPr>
            <a:r>
              <a:rPr lang="en-US" sz="2800" dirty="0" smtClean="0">
                <a:solidFill>
                  <a:schemeClr val="bg1"/>
                </a:solidFill>
                <a:latin typeface="+mj-lt"/>
              </a:rPr>
              <a:t>Address opportunities</a:t>
            </a:r>
          </a:p>
          <a:p>
            <a:pPr>
              <a:buClr>
                <a:schemeClr val="bg1"/>
              </a:buClr>
              <a:buFont typeface="Wingdings" panose="05000000000000000000" pitchFamily="2" charset="2"/>
              <a:buChar char="§"/>
            </a:pPr>
            <a:r>
              <a:rPr lang="en-US" sz="2800" dirty="0" smtClean="0">
                <a:solidFill>
                  <a:schemeClr val="bg1"/>
                </a:solidFill>
                <a:latin typeface="+mj-lt"/>
              </a:rPr>
              <a:t>Collectively outline your desired future</a:t>
            </a:r>
            <a:r>
              <a:rPr lang="en-US" sz="2800" dirty="0">
                <a:solidFill>
                  <a:schemeClr val="bg1"/>
                </a:solidFill>
                <a:latin typeface="+mj-lt"/>
              </a:rPr>
              <a:t>	</a:t>
            </a:r>
            <a:endParaRPr lang="en-US" sz="2800" dirty="0" smtClean="0">
              <a:solidFill>
                <a:schemeClr val="bg1"/>
              </a:solidFill>
              <a:latin typeface="+mj-lt"/>
            </a:endParaRPr>
          </a:p>
          <a:p>
            <a:endParaRPr lang="en-US" sz="2800" dirty="0" smtClean="0">
              <a:solidFill>
                <a:schemeClr val="bg1"/>
              </a:solidFill>
              <a:latin typeface="+mj-lt"/>
            </a:endParaRPr>
          </a:p>
        </p:txBody>
      </p:sp>
      <p:sp>
        <p:nvSpPr>
          <p:cNvPr id="5" name="Slide Number Placeholder 3"/>
          <p:cNvSpPr txBox="1">
            <a:spLocks/>
          </p:cNvSpPr>
          <p:nvPr/>
        </p:nvSpPr>
        <p:spPr>
          <a:xfrm>
            <a:off x="6858000" y="152400"/>
            <a:ext cx="2133600" cy="365125"/>
          </a:xfrm>
          <a:prstGeom prst="rect">
            <a:avLst/>
          </a:prstGeom>
        </p:spPr>
        <p:txBody>
          <a:bodyPr/>
          <a:lstStyle>
            <a:defPPr>
              <a:defRPr lang="en-US"/>
            </a:defPPr>
            <a:lvl1pPr marL="0" algn="r" defTabSz="914400" rtl="0" eaLnBrk="1" latinLnBrk="0" hangingPunct="1">
              <a:defRPr sz="1400" kern="1200">
                <a:solidFill>
                  <a:schemeClr val="tx1"/>
                </a:solidFill>
                <a:latin typeface="Gill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B0B1B7-7522-4839-8AF8-E3A49C34D074}" type="slidenum">
              <a:rPr lang="en-US" altLang="en-US" smtClean="0">
                <a:solidFill>
                  <a:srgbClr val="FFFFFF"/>
                </a:solidFill>
              </a:rPr>
              <a:pPr/>
              <a:t>158</a:t>
            </a:fld>
            <a:endParaRPr lang="en-US" altLang="en-US" dirty="0">
              <a:solidFill>
                <a:srgbClr val="FFFFFF"/>
              </a:solidFill>
            </a:endParaRPr>
          </a:p>
        </p:txBody>
      </p:sp>
    </p:spTree>
    <p:extLst>
      <p:ext uri="{BB962C8B-B14F-4D97-AF65-F5344CB8AC3E}">
        <p14:creationId xmlns:p14="http://schemas.microsoft.com/office/powerpoint/2010/main" val="376783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val 8"/>
          <p:cNvSpPr/>
          <p:nvPr/>
        </p:nvSpPr>
        <p:spPr>
          <a:xfrm>
            <a:off x="457200" y="2057400"/>
            <a:ext cx="3657600" cy="2743200"/>
          </a:xfrm>
          <a:prstGeom prst="ellipse">
            <a:avLst/>
          </a:prstGeom>
          <a:solidFill>
            <a:schemeClr val="accent2"/>
          </a:solidFill>
          <a:ln w="38100">
            <a:solidFill>
              <a:schemeClr val="accent2">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1117" lvl="1" algn="ctr">
              <a:spcBef>
                <a:spcPts val="1687"/>
              </a:spcBef>
            </a:pPr>
            <a:r>
              <a:rPr lang="en-US" sz="3600" b="1" dirty="0" smtClean="0">
                <a:solidFill>
                  <a:prstClr val="black"/>
                </a:solidFill>
                <a:ea typeface="Helvetica" charset="0"/>
                <a:cs typeface="Helvetica" charset="0"/>
                <a:sym typeface="Helvetica" charset="0"/>
              </a:rPr>
              <a:t>Financial</a:t>
            </a:r>
            <a:endParaRPr lang="en-US" i="1" dirty="0" smtClean="0">
              <a:solidFill>
                <a:prstClr val="black"/>
              </a:solidFill>
              <a:ea typeface="Helvetica" charset="0"/>
              <a:cs typeface="Helvetica" charset="0"/>
              <a:sym typeface="Helvetica" charset="0"/>
            </a:endParaRPr>
          </a:p>
        </p:txBody>
      </p:sp>
      <p:sp>
        <p:nvSpPr>
          <p:cNvPr id="10" name="Oval 9"/>
          <p:cNvSpPr/>
          <p:nvPr/>
        </p:nvSpPr>
        <p:spPr>
          <a:xfrm>
            <a:off x="2743200" y="228600"/>
            <a:ext cx="3657600" cy="2743200"/>
          </a:xfrm>
          <a:prstGeom prst="ellipse">
            <a:avLst/>
          </a:prstGeom>
          <a:solidFill>
            <a:schemeClr val="accent1"/>
          </a:solidFill>
          <a:ln w="38100">
            <a:solidFill>
              <a:schemeClr val="accent1">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algn="ctr">
              <a:spcBef>
                <a:spcPts val="1687"/>
              </a:spcBef>
            </a:pPr>
            <a:r>
              <a:rPr lang="en-US" sz="3600" b="1" dirty="0" smtClean="0">
                <a:solidFill>
                  <a:prstClr val="black"/>
                </a:solidFill>
                <a:ea typeface="Helvetica" charset="0"/>
                <a:cs typeface="Helvetica" charset="0"/>
                <a:sym typeface="Helvetica" charset="0"/>
              </a:rPr>
              <a:t>Customer</a:t>
            </a:r>
            <a:endParaRPr lang="en-US" sz="2000" dirty="0" smtClean="0">
              <a:solidFill>
                <a:prstClr val="black"/>
              </a:solidFill>
              <a:ea typeface="Helvetica" charset="0"/>
              <a:cs typeface="Helvetica" charset="0"/>
            </a:endParaRPr>
          </a:p>
        </p:txBody>
      </p:sp>
      <p:sp>
        <p:nvSpPr>
          <p:cNvPr id="8" name="Oval 7"/>
          <p:cNvSpPr/>
          <p:nvPr/>
        </p:nvSpPr>
        <p:spPr>
          <a:xfrm>
            <a:off x="5029200" y="2057400"/>
            <a:ext cx="3657600" cy="2743200"/>
          </a:xfrm>
          <a:prstGeom prst="ellipse">
            <a:avLst/>
          </a:prstGeom>
          <a:solidFill>
            <a:schemeClr val="accent6"/>
          </a:solidFill>
          <a:ln w="38100">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0" lvl="1" algn="ctr">
              <a:spcBef>
                <a:spcPts val="1687"/>
              </a:spcBef>
            </a:pPr>
            <a:r>
              <a:rPr lang="en-US" sz="3600" b="1" dirty="0" smtClean="0">
                <a:solidFill>
                  <a:prstClr val="black"/>
                </a:solidFill>
                <a:cs typeface="Helvetica" charset="0"/>
              </a:rPr>
              <a:t>Process</a:t>
            </a:r>
            <a:endParaRPr lang="en-US" sz="2400" i="1" dirty="0" smtClean="0">
              <a:solidFill>
                <a:prstClr val="black"/>
              </a:solidFill>
              <a:ea typeface="Helvetica" charset="0"/>
              <a:cs typeface="Helvetica" charset="0"/>
              <a:sym typeface="Helvetica" charset="0"/>
            </a:endParaRPr>
          </a:p>
        </p:txBody>
      </p:sp>
      <p:sp>
        <p:nvSpPr>
          <p:cNvPr id="12" name="Oval 11"/>
          <p:cNvSpPr/>
          <p:nvPr/>
        </p:nvSpPr>
        <p:spPr>
          <a:xfrm>
            <a:off x="2743200" y="3886200"/>
            <a:ext cx="3657600" cy="2743200"/>
          </a:xfrm>
          <a:prstGeom prst="ellipse">
            <a:avLst/>
          </a:prstGeom>
          <a:solidFill>
            <a:schemeClr val="accent3"/>
          </a:solidFill>
          <a:ln w="38100">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lIns="64291" tIns="32146" rIns="64291" bIns="32146" rtlCol="0" anchor="ctr"/>
          <a:lstStyle/>
          <a:p>
            <a:pPr marL="0" lvl="1" algn="ctr">
              <a:spcBef>
                <a:spcPts val="1687"/>
              </a:spcBef>
            </a:pPr>
            <a:r>
              <a:rPr lang="en-US" sz="3600" b="1" dirty="0" smtClean="0">
                <a:solidFill>
                  <a:prstClr val="black"/>
                </a:solidFill>
                <a:cs typeface="Helvetica" charset="0"/>
              </a:rPr>
              <a:t>Growth</a:t>
            </a:r>
            <a:endParaRPr lang="en-US" sz="2400" i="1" dirty="0" smtClean="0">
              <a:solidFill>
                <a:prstClr val="black"/>
              </a:solidFill>
              <a:ea typeface="Helvetica" charset="0"/>
              <a:cs typeface="Helvetica" charset="0"/>
              <a:sym typeface="Helvetica" charset="0"/>
            </a:endParaRPr>
          </a:p>
        </p:txBody>
      </p:sp>
    </p:spTree>
    <p:extLst>
      <p:ext uri="{BB962C8B-B14F-4D97-AF65-F5344CB8AC3E}">
        <p14:creationId xmlns:p14="http://schemas.microsoft.com/office/powerpoint/2010/main" val="3507891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33251" y="457200"/>
            <a:ext cx="8153400" cy="707886"/>
          </a:xfrm>
          <a:prstGeom prst="rect">
            <a:avLst/>
          </a:prstGeom>
          <a:noFill/>
        </p:spPr>
        <p:txBody>
          <a:bodyPr wrap="square" rtlCol="0">
            <a:spAutoFit/>
          </a:bodyPr>
          <a:lstStyle/>
          <a:p>
            <a:r>
              <a:rPr lang="en-US" sz="4000" dirty="0" smtClean="0">
                <a:solidFill>
                  <a:srgbClr val="000000"/>
                </a:solidFill>
                <a:latin typeface="+mj-lt"/>
              </a:rPr>
              <a:t>Mission Statement</a:t>
            </a:r>
            <a:endParaRPr lang="en-US" sz="4000" dirty="0">
              <a:solidFill>
                <a:srgbClr val="000000"/>
              </a:solidFill>
              <a:latin typeface="+mj-lt"/>
            </a:endParaRPr>
          </a:p>
        </p:txBody>
      </p:sp>
      <p:sp>
        <p:nvSpPr>
          <p:cNvPr id="4" name="TextBox 3"/>
          <p:cNvSpPr txBox="1"/>
          <p:nvPr/>
        </p:nvSpPr>
        <p:spPr>
          <a:xfrm>
            <a:off x="457200" y="1524000"/>
            <a:ext cx="8229600" cy="5632311"/>
          </a:xfrm>
          <a:prstGeom prst="rect">
            <a:avLst/>
          </a:prstGeom>
          <a:noFill/>
        </p:spPr>
        <p:txBody>
          <a:bodyPr wrap="square" rtlCol="0">
            <a:spAutoFit/>
          </a:bodyPr>
          <a:lstStyle/>
          <a:p>
            <a:r>
              <a:rPr lang="en-US" sz="2400" dirty="0" smtClean="0">
                <a:solidFill>
                  <a:srgbClr val="000000"/>
                </a:solidFill>
              </a:rPr>
              <a:t>The mission </a:t>
            </a:r>
            <a:r>
              <a:rPr lang="en-US" sz="2400" dirty="0">
                <a:solidFill>
                  <a:srgbClr val="000000"/>
                </a:solidFill>
              </a:rPr>
              <a:t>of ______________________________________</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			(name of group)</a:t>
            </a:r>
          </a:p>
          <a:p>
            <a:endParaRPr lang="en-US" sz="2400" dirty="0" smtClean="0">
              <a:solidFill>
                <a:srgbClr val="000000"/>
              </a:solidFill>
            </a:endParaRPr>
          </a:p>
          <a:p>
            <a:r>
              <a:rPr lang="en-US" sz="2400" dirty="0" smtClean="0">
                <a:solidFill>
                  <a:srgbClr val="000000"/>
                </a:solidFill>
              </a:rPr>
              <a:t>is to  ______________________________________________</a:t>
            </a:r>
            <a:br>
              <a:rPr lang="en-US" sz="2400" dirty="0" smtClean="0">
                <a:solidFill>
                  <a:srgbClr val="000000"/>
                </a:solidFill>
              </a:rPr>
            </a:br>
            <a:r>
              <a:rPr lang="en-US" sz="2400" dirty="0" smtClean="0">
                <a:solidFill>
                  <a:srgbClr val="000000"/>
                </a:solidFill>
              </a:rPr>
              <a:t>			(key services delivered)</a:t>
            </a:r>
          </a:p>
          <a:p>
            <a:r>
              <a:rPr lang="en-US" sz="2400" dirty="0" smtClean="0">
                <a:solidFill>
                  <a:srgbClr val="000000"/>
                </a:solidFill>
              </a:rPr>
              <a:t/>
            </a:r>
            <a:br>
              <a:rPr lang="en-US" sz="2400" dirty="0" smtClean="0">
                <a:solidFill>
                  <a:srgbClr val="000000"/>
                </a:solidFill>
              </a:rPr>
            </a:br>
            <a:r>
              <a:rPr lang="en-US" sz="2400" dirty="0" smtClean="0">
                <a:solidFill>
                  <a:srgbClr val="000000"/>
                </a:solidFill>
              </a:rPr>
              <a:t>to / for _____________________________________________</a:t>
            </a:r>
            <a:br>
              <a:rPr lang="en-US" sz="2400" dirty="0" smtClean="0">
                <a:solidFill>
                  <a:srgbClr val="000000"/>
                </a:solidFill>
              </a:rPr>
            </a:br>
            <a:r>
              <a:rPr lang="en-US" sz="2400" dirty="0">
                <a:solidFill>
                  <a:srgbClr val="000000"/>
                </a:solidFill>
              </a:rPr>
              <a:t>	</a:t>
            </a:r>
            <a:r>
              <a:rPr lang="en-US" sz="2400" dirty="0" smtClean="0">
                <a:solidFill>
                  <a:srgbClr val="000000"/>
                </a:solidFill>
              </a:rPr>
              <a:t>		(customers)</a:t>
            </a:r>
          </a:p>
          <a:p>
            <a:endParaRPr lang="en-US" sz="2400" dirty="0" smtClean="0">
              <a:solidFill>
                <a:srgbClr val="000000"/>
              </a:solidFill>
            </a:endParaRPr>
          </a:p>
          <a:p>
            <a:r>
              <a:rPr lang="en-US" sz="2400" dirty="0" smtClean="0">
                <a:solidFill>
                  <a:srgbClr val="000000"/>
                </a:solidFill>
              </a:rPr>
              <a:t>so that ____________________________________________.</a:t>
            </a:r>
            <a:br>
              <a:rPr lang="en-US" sz="2400" dirty="0" smtClean="0">
                <a:solidFill>
                  <a:srgbClr val="000000"/>
                </a:solidFill>
              </a:rPr>
            </a:br>
            <a:r>
              <a:rPr lang="en-US" sz="2400" dirty="0" smtClean="0">
                <a:solidFill>
                  <a:srgbClr val="000000"/>
                </a:solidFill>
              </a:rPr>
              <a:t>			(results to be achieved)</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124200" y="2374900"/>
            <a:ext cx="22860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measure</a:t>
            </a:r>
          </a:p>
        </p:txBody>
      </p:sp>
      <p:sp>
        <p:nvSpPr>
          <p:cNvPr id="5" name="Content Placeholder 1"/>
          <p:cNvSpPr txBox="1">
            <a:spLocks/>
          </p:cNvSpPr>
          <p:nvPr/>
        </p:nvSpPr>
        <p:spPr>
          <a:xfrm>
            <a:off x="3111500" y="3345934"/>
            <a:ext cx="24511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target</a:t>
            </a:r>
            <a:endParaRPr lang="en-US" sz="3600" dirty="0">
              <a:solidFill>
                <a:srgbClr val="000000"/>
              </a:solidFill>
              <a:latin typeface="+mj-lt"/>
            </a:endParaRPr>
          </a:p>
        </p:txBody>
      </p:sp>
      <p:sp>
        <p:nvSpPr>
          <p:cNvPr id="6" name="Content Placeholder 1"/>
          <p:cNvSpPr txBox="1">
            <a:spLocks/>
          </p:cNvSpPr>
          <p:nvPr/>
        </p:nvSpPr>
        <p:spPr>
          <a:xfrm>
            <a:off x="3124200" y="4463494"/>
            <a:ext cx="28194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timeframe</a:t>
            </a:r>
            <a:endParaRPr lang="en-US" sz="3600" dirty="0">
              <a:solidFill>
                <a:srgbClr val="000000"/>
              </a:solidFill>
              <a:latin typeface="+mj-lt"/>
            </a:endParaRPr>
          </a:p>
        </p:txBody>
      </p:sp>
      <p:pic>
        <p:nvPicPr>
          <p:cNvPr id="10" name="Picture 9"/>
          <p:cNvPicPr>
            <a:picLocks noChangeAspect="1"/>
          </p:cNvPicPr>
          <p:nvPr/>
        </p:nvPicPr>
        <p:blipFill>
          <a:blip r:embed="rId3" cstate="screen">
            <a:biLevel thresh="50000"/>
            <a:extLst>
              <a:ext uri="{BEBA8EAE-BF5A-486C-A8C5-ECC9F3942E4B}">
                <a14:imgProps xmlns:a14="http://schemas.microsoft.com/office/drawing/2010/main">
                  <a14:imgLayer r:embed="rId4">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1971417" y="2209800"/>
            <a:ext cx="914400" cy="914400"/>
          </a:xfrm>
          <a:prstGeom prst="rect">
            <a:avLst/>
          </a:prstGeom>
        </p:spPr>
      </p:pic>
      <p:pic>
        <p:nvPicPr>
          <p:cNvPr id="11" name="Picture 10"/>
          <p:cNvPicPr>
            <a:picLocks noChangeAspect="1"/>
          </p:cNvPicPr>
          <p:nvPr/>
        </p:nvPicPr>
        <p:blipFill>
          <a:blip r:embed="rId5" cstate="screen">
            <a:biLevel thresh="50000"/>
            <a:extLst>
              <a:ext uri="{BEBA8EAE-BF5A-486C-A8C5-ECC9F3942E4B}">
                <a14:imgProps xmlns:a14="http://schemas.microsoft.com/office/drawing/2010/main">
                  <a14:imgLayer r:embed="rId6">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1984117" y="3213100"/>
            <a:ext cx="920234" cy="920234"/>
          </a:xfrm>
          <a:prstGeom prst="rect">
            <a:avLst/>
          </a:prstGeom>
        </p:spPr>
      </p:pic>
      <p:pic>
        <p:nvPicPr>
          <p:cNvPr id="12" name="Picture 11"/>
          <p:cNvPicPr>
            <a:picLocks noChangeAspect="1"/>
          </p:cNvPicPr>
          <p:nvPr/>
        </p:nvPicPr>
        <p:blipFill>
          <a:blip r:embed="rId7" cstate="screen">
            <a:biLevel thresh="50000"/>
            <a:extLst>
              <a:ext uri="{BEBA8EAE-BF5A-486C-A8C5-ECC9F3942E4B}">
                <a14:imgProps xmlns:a14="http://schemas.microsoft.com/office/drawing/2010/main">
                  <a14:imgLayer r:embed="rId8">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1857117" y="4203700"/>
            <a:ext cx="1143000" cy="1143000"/>
          </a:xfrm>
          <a:prstGeom prst="rect">
            <a:avLst/>
          </a:prstGeom>
        </p:spPr>
      </p:pic>
      <p:sp>
        <p:nvSpPr>
          <p:cNvPr id="8" name="Content Placeholder 1"/>
          <p:cNvSpPr txBox="1">
            <a:spLocks/>
          </p:cNvSpPr>
          <p:nvPr/>
        </p:nvSpPr>
        <p:spPr>
          <a:xfrm>
            <a:off x="920750" y="685800"/>
            <a:ext cx="66929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The basic formula for effective goals</a:t>
            </a:r>
          </a:p>
        </p:txBody>
      </p:sp>
    </p:spTree>
    <p:extLst>
      <p:ext uri="{BB962C8B-B14F-4D97-AF65-F5344CB8AC3E}">
        <p14:creationId xmlns:p14="http://schemas.microsoft.com/office/powerpoint/2010/main" val="1027883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1828800" y="1026855"/>
            <a:ext cx="5410200" cy="2062103"/>
          </a:xfrm>
          <a:prstGeom prst="rect">
            <a:avLst/>
          </a:prstGeom>
        </p:spPr>
        <p:txBody>
          <a:bodyPr wrap="square">
            <a:spAutoFit/>
          </a:bodyPr>
          <a:lstStyle/>
          <a:p>
            <a:r>
              <a:rPr lang="en-US" sz="3200" dirty="0" smtClean="0">
                <a:solidFill>
                  <a:srgbClr val="F7941E"/>
                </a:solidFill>
                <a:latin typeface="+mj-lt"/>
              </a:rPr>
              <a:t>Land a man on the moon</a:t>
            </a:r>
          </a:p>
          <a:p>
            <a:r>
              <a:rPr lang="en-US" sz="3200" dirty="0" smtClean="0">
                <a:solidFill>
                  <a:prstClr val="black"/>
                </a:solidFill>
                <a:latin typeface="+mj-lt"/>
              </a:rPr>
              <a:t>and return him safely to earth</a:t>
            </a:r>
          </a:p>
          <a:p>
            <a:r>
              <a:rPr lang="en-US" sz="3200" dirty="0" smtClean="0">
                <a:solidFill>
                  <a:prstClr val="black"/>
                </a:solidFill>
                <a:latin typeface="+mj-lt"/>
              </a:rPr>
              <a:t>by the end of this decade</a:t>
            </a:r>
          </a:p>
          <a:p>
            <a:endParaRPr lang="en-US" sz="3200" b="1" dirty="0">
              <a:solidFill>
                <a:prstClr val="black"/>
              </a:solidFill>
              <a:latin typeface="+mj-lt"/>
            </a:endParaRPr>
          </a:p>
        </p:txBody>
      </p:sp>
    </p:spTree>
    <p:extLst>
      <p:ext uri="{BB962C8B-B14F-4D97-AF65-F5344CB8AC3E}">
        <p14:creationId xmlns:p14="http://schemas.microsoft.com/office/powerpoint/2010/main" val="164855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1828800" y="1026855"/>
            <a:ext cx="5410200" cy="2062103"/>
          </a:xfrm>
          <a:prstGeom prst="rect">
            <a:avLst/>
          </a:prstGeom>
        </p:spPr>
        <p:txBody>
          <a:bodyPr wrap="square">
            <a:spAutoFit/>
          </a:bodyPr>
          <a:lstStyle/>
          <a:p>
            <a:r>
              <a:rPr lang="en-US" sz="3200" dirty="0" smtClean="0">
                <a:solidFill>
                  <a:prstClr val="black"/>
                </a:solidFill>
                <a:latin typeface="+mj-lt"/>
              </a:rPr>
              <a:t>Land a man on the moon</a:t>
            </a:r>
          </a:p>
          <a:p>
            <a:r>
              <a:rPr lang="en-US" sz="3200" dirty="0" smtClean="0">
                <a:solidFill>
                  <a:prstClr val="black"/>
                </a:solidFill>
                <a:latin typeface="+mj-lt"/>
              </a:rPr>
              <a:t>and </a:t>
            </a:r>
            <a:r>
              <a:rPr lang="en-US" sz="3200" dirty="0" smtClean="0">
                <a:solidFill>
                  <a:srgbClr val="F7941E"/>
                </a:solidFill>
                <a:latin typeface="+mj-lt"/>
              </a:rPr>
              <a:t>return him safely to earth</a:t>
            </a:r>
          </a:p>
          <a:p>
            <a:r>
              <a:rPr lang="en-US" sz="3200" dirty="0" smtClean="0">
                <a:solidFill>
                  <a:prstClr val="black"/>
                </a:solidFill>
                <a:latin typeface="+mj-lt"/>
              </a:rPr>
              <a:t>by the end of this decade</a:t>
            </a:r>
          </a:p>
          <a:p>
            <a:endParaRPr lang="en-US" sz="3200" b="1" dirty="0">
              <a:solidFill>
                <a:prstClr val="black"/>
              </a:solidFill>
              <a:latin typeface="+mj-lt"/>
            </a:endParaRPr>
          </a:p>
        </p:txBody>
      </p:sp>
    </p:spTree>
    <p:extLst>
      <p:ext uri="{BB962C8B-B14F-4D97-AF65-F5344CB8AC3E}">
        <p14:creationId xmlns:p14="http://schemas.microsoft.com/office/powerpoint/2010/main" val="320467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1828800" y="1026855"/>
            <a:ext cx="5410200" cy="2062103"/>
          </a:xfrm>
          <a:prstGeom prst="rect">
            <a:avLst/>
          </a:prstGeom>
        </p:spPr>
        <p:txBody>
          <a:bodyPr wrap="square">
            <a:spAutoFit/>
          </a:bodyPr>
          <a:lstStyle/>
          <a:p>
            <a:r>
              <a:rPr lang="en-US" sz="3200" dirty="0" smtClean="0">
                <a:solidFill>
                  <a:prstClr val="black"/>
                </a:solidFill>
                <a:latin typeface="+mj-lt"/>
              </a:rPr>
              <a:t>Land a man on the moon</a:t>
            </a:r>
          </a:p>
          <a:p>
            <a:r>
              <a:rPr lang="en-US" sz="3200" dirty="0" smtClean="0">
                <a:solidFill>
                  <a:prstClr val="black"/>
                </a:solidFill>
                <a:latin typeface="+mj-lt"/>
              </a:rPr>
              <a:t>and return him safely to earth</a:t>
            </a:r>
          </a:p>
          <a:p>
            <a:r>
              <a:rPr lang="en-US" sz="3200" dirty="0" smtClean="0">
                <a:solidFill>
                  <a:srgbClr val="F7941E"/>
                </a:solidFill>
                <a:latin typeface="+mj-lt"/>
              </a:rPr>
              <a:t>by the end of this decade</a:t>
            </a:r>
          </a:p>
          <a:p>
            <a:endParaRPr lang="en-US" sz="3200" b="1" dirty="0">
              <a:solidFill>
                <a:srgbClr val="F7941E"/>
              </a:solidFill>
              <a:latin typeface="+mj-lt"/>
            </a:endParaRPr>
          </a:p>
        </p:txBody>
      </p:sp>
    </p:spTree>
    <p:extLst>
      <p:ext uri="{BB962C8B-B14F-4D97-AF65-F5344CB8AC3E}">
        <p14:creationId xmlns:p14="http://schemas.microsoft.com/office/powerpoint/2010/main" val="355281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Content Placeholder 1"/>
          <p:cNvSpPr txBox="1">
            <a:spLocks/>
          </p:cNvSpPr>
          <p:nvPr/>
        </p:nvSpPr>
        <p:spPr>
          <a:xfrm>
            <a:off x="3124200" y="546100"/>
            <a:ext cx="3810000" cy="7493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Land a man on the moon</a:t>
            </a:r>
          </a:p>
        </p:txBody>
      </p:sp>
      <p:sp>
        <p:nvSpPr>
          <p:cNvPr id="5" name="Content Placeholder 1"/>
          <p:cNvSpPr txBox="1">
            <a:spLocks/>
          </p:cNvSpPr>
          <p:nvPr/>
        </p:nvSpPr>
        <p:spPr>
          <a:xfrm>
            <a:off x="3111500" y="1517134"/>
            <a:ext cx="4813300" cy="85776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And return him safely to earth</a:t>
            </a:r>
            <a:endParaRPr lang="en-US" sz="2800" dirty="0">
              <a:solidFill>
                <a:srgbClr val="000000"/>
              </a:solidFill>
              <a:latin typeface="+mj-lt"/>
            </a:endParaRPr>
          </a:p>
        </p:txBody>
      </p:sp>
      <p:sp>
        <p:nvSpPr>
          <p:cNvPr id="6" name="Content Placeholder 1"/>
          <p:cNvSpPr txBox="1">
            <a:spLocks/>
          </p:cNvSpPr>
          <p:nvPr/>
        </p:nvSpPr>
        <p:spPr>
          <a:xfrm>
            <a:off x="3124200" y="2634694"/>
            <a:ext cx="4191000" cy="7181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By the end of this decade</a:t>
            </a:r>
            <a:endParaRPr lang="en-US" sz="2800" dirty="0">
              <a:solidFill>
                <a:srgbClr val="000000"/>
              </a:solidFill>
              <a:latin typeface="+mj-lt"/>
            </a:endParaRPr>
          </a:p>
        </p:txBody>
      </p:sp>
      <p:pic>
        <p:nvPicPr>
          <p:cNvPr id="7" name="Picture 6"/>
          <p:cNvPicPr>
            <a:picLocks noChangeAspect="1"/>
          </p:cNvPicPr>
          <p:nvPr/>
        </p:nvPicPr>
        <p:blipFill>
          <a:blip r:embed="rId4" cstate="screen">
            <a:biLevel thresh="50000"/>
            <a:extLst>
              <a:ext uri="{BEBA8EAE-BF5A-486C-A8C5-ECC9F3942E4B}">
                <a14:imgProps xmlns:a14="http://schemas.microsoft.com/office/drawing/2010/main">
                  <a14:imgLayer r:embed="rId5">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1971417" y="381000"/>
            <a:ext cx="914400" cy="914400"/>
          </a:xfrm>
          <a:prstGeom prst="rect">
            <a:avLst/>
          </a:prstGeom>
        </p:spPr>
      </p:pic>
      <p:pic>
        <p:nvPicPr>
          <p:cNvPr id="8" name="Picture 7"/>
          <p:cNvPicPr>
            <a:picLocks noChangeAspect="1"/>
          </p:cNvPicPr>
          <p:nvPr/>
        </p:nvPicPr>
        <p:blipFill>
          <a:blip r:embed="rId6" cstate="screen">
            <a:biLevel thresh="50000"/>
            <a:extLst>
              <a:ext uri="{BEBA8EAE-BF5A-486C-A8C5-ECC9F3942E4B}">
                <a14:imgProps xmlns:a14="http://schemas.microsoft.com/office/drawing/2010/main">
                  <a14:imgLayer r:embed="rId7">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1984117" y="1384300"/>
            <a:ext cx="920234" cy="920234"/>
          </a:xfrm>
          <a:prstGeom prst="rect">
            <a:avLst/>
          </a:prstGeom>
        </p:spPr>
      </p:pic>
      <p:pic>
        <p:nvPicPr>
          <p:cNvPr id="9" name="Picture 8"/>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1857117" y="2374900"/>
            <a:ext cx="1143000" cy="1143000"/>
          </a:xfrm>
          <a:prstGeom prst="rect">
            <a:avLst/>
          </a:prstGeom>
        </p:spPr>
      </p:pic>
    </p:spTree>
    <p:extLst>
      <p:ext uri="{BB962C8B-B14F-4D97-AF65-F5344CB8AC3E}">
        <p14:creationId xmlns:p14="http://schemas.microsoft.com/office/powerpoint/2010/main" val="2447136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124200" y="2374900"/>
            <a:ext cx="1828800" cy="53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do this</a:t>
            </a:r>
          </a:p>
        </p:txBody>
      </p:sp>
      <p:sp>
        <p:nvSpPr>
          <p:cNvPr id="5" name="Content Placeholder 1"/>
          <p:cNvSpPr txBox="1">
            <a:spLocks/>
          </p:cNvSpPr>
          <p:nvPr/>
        </p:nvSpPr>
        <p:spPr>
          <a:xfrm>
            <a:off x="3111500" y="3345934"/>
            <a:ext cx="2451100" cy="53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to this level</a:t>
            </a:r>
            <a:endParaRPr lang="en-US" sz="2800" dirty="0">
              <a:solidFill>
                <a:srgbClr val="000000"/>
              </a:solidFill>
              <a:latin typeface="+mj-lt"/>
            </a:endParaRPr>
          </a:p>
        </p:txBody>
      </p:sp>
      <p:sp>
        <p:nvSpPr>
          <p:cNvPr id="6" name="Content Placeholder 1"/>
          <p:cNvSpPr txBox="1">
            <a:spLocks/>
          </p:cNvSpPr>
          <p:nvPr/>
        </p:nvSpPr>
        <p:spPr>
          <a:xfrm>
            <a:off x="3124200" y="4463494"/>
            <a:ext cx="22098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by this time</a:t>
            </a:r>
            <a:endParaRPr lang="en-US" sz="2800" dirty="0">
              <a:solidFill>
                <a:srgbClr val="000000"/>
              </a:solidFill>
              <a:latin typeface="+mj-lt"/>
            </a:endParaRPr>
          </a:p>
        </p:txBody>
      </p:sp>
      <p:pic>
        <p:nvPicPr>
          <p:cNvPr id="10" name="Picture 9"/>
          <p:cNvPicPr>
            <a:picLocks noChangeAspect="1"/>
          </p:cNvPicPr>
          <p:nvPr/>
        </p:nvPicPr>
        <p:blipFill>
          <a:blip r:embed="rId3" cstate="screen">
            <a:biLevel thresh="50000"/>
            <a:extLst>
              <a:ext uri="{BEBA8EAE-BF5A-486C-A8C5-ECC9F3942E4B}">
                <a14:imgProps xmlns:a14="http://schemas.microsoft.com/office/drawing/2010/main">
                  <a14:imgLayer r:embed="rId4">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1971417" y="2209800"/>
            <a:ext cx="914400" cy="914400"/>
          </a:xfrm>
          <a:prstGeom prst="rect">
            <a:avLst/>
          </a:prstGeom>
        </p:spPr>
      </p:pic>
      <p:pic>
        <p:nvPicPr>
          <p:cNvPr id="11" name="Picture 10"/>
          <p:cNvPicPr>
            <a:picLocks noChangeAspect="1"/>
          </p:cNvPicPr>
          <p:nvPr/>
        </p:nvPicPr>
        <p:blipFill>
          <a:blip r:embed="rId5" cstate="screen">
            <a:biLevel thresh="50000"/>
            <a:extLst>
              <a:ext uri="{BEBA8EAE-BF5A-486C-A8C5-ECC9F3942E4B}">
                <a14:imgProps xmlns:a14="http://schemas.microsoft.com/office/drawing/2010/main">
                  <a14:imgLayer r:embed="rId6">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1984117" y="3213100"/>
            <a:ext cx="920234" cy="920234"/>
          </a:xfrm>
          <a:prstGeom prst="rect">
            <a:avLst/>
          </a:prstGeom>
        </p:spPr>
      </p:pic>
      <p:pic>
        <p:nvPicPr>
          <p:cNvPr id="12" name="Picture 11"/>
          <p:cNvPicPr>
            <a:picLocks noChangeAspect="1"/>
          </p:cNvPicPr>
          <p:nvPr/>
        </p:nvPicPr>
        <p:blipFill>
          <a:blip r:embed="rId7" cstate="screen">
            <a:biLevel thresh="50000"/>
            <a:extLst>
              <a:ext uri="{BEBA8EAE-BF5A-486C-A8C5-ECC9F3942E4B}">
                <a14:imgProps xmlns:a14="http://schemas.microsoft.com/office/drawing/2010/main">
                  <a14:imgLayer r:embed="rId8">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1857117" y="4203700"/>
            <a:ext cx="1143000" cy="1143000"/>
          </a:xfrm>
          <a:prstGeom prst="rect">
            <a:avLst/>
          </a:prstGeom>
        </p:spPr>
      </p:pic>
      <p:sp>
        <p:nvSpPr>
          <p:cNvPr id="8" name="Content Placeholder 1"/>
          <p:cNvSpPr txBox="1">
            <a:spLocks/>
          </p:cNvSpPr>
          <p:nvPr/>
        </p:nvSpPr>
        <p:spPr>
          <a:xfrm>
            <a:off x="920750" y="685800"/>
            <a:ext cx="66929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Said another way…</a:t>
            </a:r>
          </a:p>
        </p:txBody>
      </p:sp>
    </p:spTree>
    <p:extLst>
      <p:ext uri="{BB962C8B-B14F-4D97-AF65-F5344CB8AC3E}">
        <p14:creationId xmlns:p14="http://schemas.microsoft.com/office/powerpoint/2010/main" val="2538467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124200" y="2273300"/>
            <a:ext cx="3276600" cy="914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was it done?</a:t>
            </a:r>
            <a:br>
              <a:rPr lang="en-US" sz="2800" dirty="0" smtClean="0">
                <a:solidFill>
                  <a:srgbClr val="000000"/>
                </a:solidFill>
                <a:latin typeface="+mj-lt"/>
              </a:rPr>
            </a:br>
            <a:r>
              <a:rPr lang="en-US" sz="2800" dirty="0" smtClean="0">
                <a:solidFill>
                  <a:srgbClr val="000000"/>
                </a:solidFill>
                <a:latin typeface="+mj-lt"/>
              </a:rPr>
              <a:t>how do you know?</a:t>
            </a:r>
          </a:p>
        </p:txBody>
      </p:sp>
      <p:sp>
        <p:nvSpPr>
          <p:cNvPr id="5" name="Content Placeholder 1"/>
          <p:cNvSpPr txBox="1">
            <a:spLocks/>
          </p:cNvSpPr>
          <p:nvPr/>
        </p:nvSpPr>
        <p:spPr>
          <a:xfrm>
            <a:off x="3111500" y="3187700"/>
            <a:ext cx="4660900" cy="10795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were the standards met?</a:t>
            </a:r>
            <a:br>
              <a:rPr lang="en-US" sz="2800" dirty="0" smtClean="0">
                <a:solidFill>
                  <a:srgbClr val="000000"/>
                </a:solidFill>
                <a:latin typeface="+mj-lt"/>
              </a:rPr>
            </a:br>
            <a:r>
              <a:rPr lang="en-US" sz="2800" dirty="0" smtClean="0">
                <a:solidFill>
                  <a:srgbClr val="000000"/>
                </a:solidFill>
                <a:latin typeface="+mj-lt"/>
              </a:rPr>
              <a:t>every time? to what degree?</a:t>
            </a:r>
            <a:endParaRPr lang="en-US" sz="2800" dirty="0">
              <a:solidFill>
                <a:srgbClr val="000000"/>
              </a:solidFill>
              <a:latin typeface="+mj-lt"/>
            </a:endParaRPr>
          </a:p>
        </p:txBody>
      </p:sp>
      <p:sp>
        <p:nvSpPr>
          <p:cNvPr id="6" name="Content Placeholder 1"/>
          <p:cNvSpPr txBox="1">
            <a:spLocks/>
          </p:cNvSpPr>
          <p:nvPr/>
        </p:nvSpPr>
        <p:spPr>
          <a:xfrm>
            <a:off x="3124200" y="4406900"/>
            <a:ext cx="4648200" cy="10033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srgbClr val="000000"/>
                </a:solidFill>
                <a:latin typeface="+mj-lt"/>
              </a:rPr>
              <a:t>was it done on time?</a:t>
            </a:r>
            <a:endParaRPr lang="en-US" sz="2800" dirty="0">
              <a:solidFill>
                <a:srgbClr val="000000"/>
              </a:solidFill>
              <a:latin typeface="+mj-lt"/>
            </a:endParaRPr>
          </a:p>
        </p:txBody>
      </p:sp>
      <p:pic>
        <p:nvPicPr>
          <p:cNvPr id="10" name="Picture 9"/>
          <p:cNvPicPr>
            <a:picLocks noChangeAspect="1"/>
          </p:cNvPicPr>
          <p:nvPr/>
        </p:nvPicPr>
        <p:blipFill>
          <a:blip r:embed="rId3" cstate="screen">
            <a:biLevel thresh="50000"/>
            <a:extLst>
              <a:ext uri="{BEBA8EAE-BF5A-486C-A8C5-ECC9F3942E4B}">
                <a14:imgProps xmlns:a14="http://schemas.microsoft.com/office/drawing/2010/main">
                  <a14:imgLayer r:embed="rId4">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1971417" y="2273300"/>
            <a:ext cx="914400" cy="914400"/>
          </a:xfrm>
          <a:prstGeom prst="rect">
            <a:avLst/>
          </a:prstGeom>
        </p:spPr>
      </p:pic>
      <p:pic>
        <p:nvPicPr>
          <p:cNvPr id="11" name="Picture 10"/>
          <p:cNvPicPr>
            <a:picLocks noChangeAspect="1"/>
          </p:cNvPicPr>
          <p:nvPr/>
        </p:nvPicPr>
        <p:blipFill>
          <a:blip r:embed="rId5" cstate="screen">
            <a:biLevel thresh="50000"/>
            <a:extLst>
              <a:ext uri="{BEBA8EAE-BF5A-486C-A8C5-ECC9F3942E4B}">
                <a14:imgProps xmlns:a14="http://schemas.microsoft.com/office/drawing/2010/main">
                  <a14:imgLayer r:embed="rId6">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1984117" y="3276600"/>
            <a:ext cx="920234" cy="920234"/>
          </a:xfrm>
          <a:prstGeom prst="rect">
            <a:avLst/>
          </a:prstGeom>
        </p:spPr>
      </p:pic>
      <p:pic>
        <p:nvPicPr>
          <p:cNvPr id="12" name="Picture 11"/>
          <p:cNvPicPr>
            <a:picLocks noChangeAspect="1"/>
          </p:cNvPicPr>
          <p:nvPr/>
        </p:nvPicPr>
        <p:blipFill>
          <a:blip r:embed="rId7" cstate="screen">
            <a:biLevel thresh="50000"/>
            <a:extLst>
              <a:ext uri="{BEBA8EAE-BF5A-486C-A8C5-ECC9F3942E4B}">
                <a14:imgProps xmlns:a14="http://schemas.microsoft.com/office/drawing/2010/main">
                  <a14:imgLayer r:embed="rId8">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1857117" y="4267200"/>
            <a:ext cx="1143000" cy="1143000"/>
          </a:xfrm>
          <a:prstGeom prst="rect">
            <a:avLst/>
          </a:prstGeom>
        </p:spPr>
      </p:pic>
      <p:sp>
        <p:nvSpPr>
          <p:cNvPr id="8" name="Content Placeholder 1"/>
          <p:cNvSpPr txBox="1">
            <a:spLocks/>
          </p:cNvSpPr>
          <p:nvPr/>
        </p:nvSpPr>
        <p:spPr>
          <a:xfrm>
            <a:off x="920750" y="685800"/>
            <a:ext cx="66929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Measuring success of effective goals</a:t>
            </a:r>
          </a:p>
        </p:txBody>
      </p:sp>
    </p:spTree>
    <p:extLst>
      <p:ext uri="{BB962C8B-B14F-4D97-AF65-F5344CB8AC3E}">
        <p14:creationId xmlns:p14="http://schemas.microsoft.com/office/powerpoint/2010/main" val="221675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14" y="228600"/>
            <a:ext cx="9226514" cy="6248400"/>
          </a:xfrm>
          <a:prstGeom prst="rect">
            <a:avLst/>
          </a:prstGeom>
        </p:spPr>
      </p:pic>
      <p:sp>
        <p:nvSpPr>
          <p:cNvPr id="9" name="Subtitle 2"/>
          <p:cNvSpPr txBox="1">
            <a:spLocks/>
          </p:cNvSpPr>
          <p:nvPr/>
        </p:nvSpPr>
        <p:spPr>
          <a:xfrm>
            <a:off x="533400" y="762000"/>
            <a:ext cx="8229600" cy="5029200"/>
          </a:xfrm>
          <a:prstGeom prst="rect">
            <a:avLst/>
          </a:prstGeom>
          <a:no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rgbClr val="728EB7">
                    <a:lumMod val="75000"/>
                  </a:srgbClr>
                </a:solidFill>
                <a:latin typeface="Segoe Print" panose="02000600000000000000" pitchFamily="2" charset="0"/>
              </a:rPr>
              <a:t>Complete work that is of high quality and free of errors.</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Produce reports that are free from self-made errors (grammatical, factual, omissions) with no more than 10 reports containing errors in a fiscal year. </a:t>
            </a:r>
          </a:p>
          <a:p>
            <a:pPr algn="l"/>
            <a:endParaRPr lang="en-US" sz="2400" dirty="0" smtClean="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10 </a:t>
            </a:r>
            <a:r>
              <a:rPr lang="en-US" sz="2400" dirty="0">
                <a:solidFill>
                  <a:srgbClr val="728EB7">
                    <a:lumMod val="75000"/>
                  </a:srgbClr>
                </a:solidFill>
                <a:latin typeface="Segoe Print" panose="02000600000000000000" pitchFamily="2" charset="0"/>
              </a:rPr>
              <a:t>or </a:t>
            </a:r>
            <a:r>
              <a:rPr lang="en-US" sz="2400" dirty="0" smtClean="0">
                <a:solidFill>
                  <a:srgbClr val="728EB7">
                    <a:lumMod val="75000"/>
                  </a:srgbClr>
                </a:solidFill>
                <a:latin typeface="Segoe Print" panose="02000600000000000000" pitchFamily="2" charset="0"/>
              </a:rPr>
              <a:t>less</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error free documents</a:t>
            </a:r>
          </a:p>
          <a:p>
            <a:pPr algn="l"/>
            <a:endParaRPr lang="en-US" sz="2400" dirty="0" smtClean="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fiscal year</a:t>
            </a:r>
            <a:endParaRPr lang="en-US" sz="2400" dirty="0">
              <a:solidFill>
                <a:srgbClr val="728EB7">
                  <a:lumMod val="75000"/>
                </a:srgbClr>
              </a:solidFill>
              <a:latin typeface="Segoe Print" panose="02000600000000000000" pitchFamily="2" charset="0"/>
            </a:endParaRPr>
          </a:p>
        </p:txBody>
      </p:sp>
      <p:pic>
        <p:nvPicPr>
          <p:cNvPr id="8" name="Picture 7"/>
          <p:cNvPicPr>
            <a:picLocks noChangeAspect="1"/>
          </p:cNvPicPr>
          <p:nvPr/>
        </p:nvPicPr>
        <p:blipFill>
          <a:blip r:embed="rId4" cstate="screen">
            <a:biLevel thresh="50000"/>
            <a:extLst>
              <a:ext uri="{BEBA8EAE-BF5A-486C-A8C5-ECC9F3942E4B}">
                <a14:imgProps xmlns:a14="http://schemas.microsoft.com/office/drawing/2010/main">
                  <a14:imgLayer r:embed="rId5">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419100" y="3429000"/>
            <a:ext cx="914400" cy="914400"/>
          </a:xfrm>
          <a:prstGeom prst="rect">
            <a:avLst/>
          </a:prstGeom>
        </p:spPr>
      </p:pic>
      <p:pic>
        <p:nvPicPr>
          <p:cNvPr id="10" name="Picture 9"/>
          <p:cNvPicPr>
            <a:picLocks noChangeAspect="1"/>
          </p:cNvPicPr>
          <p:nvPr/>
        </p:nvPicPr>
        <p:blipFill>
          <a:blip r:embed="rId6" cstate="screen">
            <a:biLevel thresh="50000"/>
            <a:extLst>
              <a:ext uri="{BEBA8EAE-BF5A-486C-A8C5-ECC9F3942E4B}">
                <a14:imgProps xmlns:a14="http://schemas.microsoft.com/office/drawing/2010/main">
                  <a14:imgLayer r:embed="rId7">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431800" y="4337566"/>
            <a:ext cx="920234" cy="920234"/>
          </a:xfrm>
          <a:prstGeom prst="rect">
            <a:avLst/>
          </a:prstGeom>
        </p:spPr>
      </p:pic>
      <p:pic>
        <p:nvPicPr>
          <p:cNvPr id="11" name="Picture 10"/>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304800" y="5105400"/>
            <a:ext cx="1143000" cy="1143000"/>
          </a:xfrm>
          <a:prstGeom prst="rect">
            <a:avLst/>
          </a:prstGeom>
        </p:spPr>
      </p:pic>
    </p:spTree>
    <p:extLst>
      <p:ext uri="{BB962C8B-B14F-4D97-AF65-F5344CB8AC3E}">
        <p14:creationId xmlns:p14="http://schemas.microsoft.com/office/powerpoint/2010/main" val="585656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14" y="228600"/>
            <a:ext cx="9226514" cy="6248400"/>
          </a:xfrm>
          <a:prstGeom prst="rect">
            <a:avLst/>
          </a:prstGeom>
        </p:spPr>
      </p:pic>
      <p:sp>
        <p:nvSpPr>
          <p:cNvPr id="9" name="Subtitle 2"/>
          <p:cNvSpPr txBox="1">
            <a:spLocks/>
          </p:cNvSpPr>
          <p:nvPr/>
        </p:nvSpPr>
        <p:spPr>
          <a:xfrm>
            <a:off x="533400" y="533400"/>
            <a:ext cx="8229600" cy="5257800"/>
          </a:xfrm>
          <a:prstGeom prst="rect">
            <a:avLst/>
          </a:prstGeom>
          <a:no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rgbClr val="728EB7">
                    <a:lumMod val="75000"/>
                  </a:srgbClr>
                </a:solidFill>
                <a:latin typeface="Segoe Print" panose="02000600000000000000" pitchFamily="2" charset="0"/>
              </a:rPr>
              <a:t>Enhance officer safety</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Reduce the total number of officer accidents by 10 percent from previous year’s number by June 30</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10</a:t>
            </a:r>
            <a:r>
              <a:rPr lang="en-US" sz="2400" dirty="0">
                <a:solidFill>
                  <a:srgbClr val="728EB7">
                    <a:lumMod val="75000"/>
                  </a:srgbClr>
                </a:solidFill>
                <a:latin typeface="Segoe Print" panose="02000600000000000000" pitchFamily="2" charset="0"/>
              </a:rPr>
              <a:t>% reduction</a:t>
            </a:r>
            <a:r>
              <a:rPr lang="en-US" sz="2400" dirty="0" smtClean="0">
                <a:solidFill>
                  <a:srgbClr val="728EB7">
                    <a:lumMod val="75000"/>
                  </a:srgbClr>
                </a:solidFill>
                <a:latin typeface="Segoe Print" panose="02000600000000000000" pitchFamily="2" charset="0"/>
              </a:rPr>
              <a:t> </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reduce accidents </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fiscal </a:t>
            </a:r>
            <a:r>
              <a:rPr lang="en-US" sz="2400" dirty="0">
                <a:solidFill>
                  <a:srgbClr val="728EB7">
                    <a:lumMod val="75000"/>
                  </a:srgbClr>
                </a:solidFill>
                <a:latin typeface="Segoe Print" panose="02000600000000000000" pitchFamily="2" charset="0"/>
              </a:rPr>
              <a:t>year</a:t>
            </a:r>
          </a:p>
        </p:txBody>
      </p:sp>
      <p:pic>
        <p:nvPicPr>
          <p:cNvPr id="5" name="Picture 4"/>
          <p:cNvPicPr>
            <a:picLocks noChangeAspect="1"/>
          </p:cNvPicPr>
          <p:nvPr/>
        </p:nvPicPr>
        <p:blipFill>
          <a:blip r:embed="rId4" cstate="screen">
            <a:biLevel thresh="50000"/>
            <a:extLst>
              <a:ext uri="{BEBA8EAE-BF5A-486C-A8C5-ECC9F3942E4B}">
                <a14:imgProps xmlns:a14="http://schemas.microsoft.com/office/drawing/2010/main">
                  <a14:imgLayer r:embed="rId5">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419100" y="2895600"/>
            <a:ext cx="914400" cy="914400"/>
          </a:xfrm>
          <a:prstGeom prst="rect">
            <a:avLst/>
          </a:prstGeom>
        </p:spPr>
      </p:pic>
      <p:pic>
        <p:nvPicPr>
          <p:cNvPr id="6" name="Picture 5"/>
          <p:cNvPicPr>
            <a:picLocks noChangeAspect="1"/>
          </p:cNvPicPr>
          <p:nvPr/>
        </p:nvPicPr>
        <p:blipFill>
          <a:blip r:embed="rId6" cstate="screen">
            <a:biLevel thresh="50000"/>
            <a:extLst>
              <a:ext uri="{BEBA8EAE-BF5A-486C-A8C5-ECC9F3942E4B}">
                <a14:imgProps xmlns:a14="http://schemas.microsoft.com/office/drawing/2010/main">
                  <a14:imgLayer r:embed="rId7">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431800" y="3804166"/>
            <a:ext cx="920234" cy="920234"/>
          </a:xfrm>
          <a:prstGeom prst="rect">
            <a:avLst/>
          </a:prstGeom>
        </p:spPr>
      </p:pic>
      <p:pic>
        <p:nvPicPr>
          <p:cNvPr id="7" name="Picture 6"/>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304800" y="4572000"/>
            <a:ext cx="1143000" cy="1143000"/>
          </a:xfrm>
          <a:prstGeom prst="rect">
            <a:avLst/>
          </a:prstGeom>
        </p:spPr>
      </p:pic>
    </p:spTree>
    <p:extLst>
      <p:ext uri="{BB962C8B-B14F-4D97-AF65-F5344CB8AC3E}">
        <p14:creationId xmlns:p14="http://schemas.microsoft.com/office/powerpoint/2010/main" val="53477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14" y="228600"/>
            <a:ext cx="9226514" cy="6248400"/>
          </a:xfrm>
          <a:prstGeom prst="rect">
            <a:avLst/>
          </a:prstGeom>
        </p:spPr>
      </p:pic>
      <p:sp>
        <p:nvSpPr>
          <p:cNvPr id="9" name="Subtitle 2"/>
          <p:cNvSpPr txBox="1">
            <a:spLocks/>
          </p:cNvSpPr>
          <p:nvPr/>
        </p:nvSpPr>
        <p:spPr>
          <a:xfrm>
            <a:off x="533400" y="533400"/>
            <a:ext cx="8229600" cy="5257800"/>
          </a:xfrm>
          <a:prstGeom prst="rect">
            <a:avLst/>
          </a:prstGeom>
          <a:no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rgbClr val="728EB7">
                    <a:lumMod val="75000"/>
                  </a:srgbClr>
                </a:solidFill>
                <a:latin typeface="Segoe Print" panose="02000600000000000000" pitchFamily="2" charset="0"/>
              </a:rPr>
              <a:t>Provide excellent customer service</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Complete 80% of work orders classified non-emergency within 14 days of submission with a satisfaction score of “satisfactory” or above</a:t>
            </a: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number of completed work orders</a:t>
            </a:r>
            <a:endParaRPr lang="en-US" sz="2400" dirty="0">
              <a:solidFill>
                <a:srgbClr val="728EB7">
                  <a:lumMod val="75000"/>
                </a:srgbClr>
              </a:solidFill>
              <a:latin typeface="Segoe Print" panose="02000600000000000000" pitchFamily="2" charset="0"/>
            </a:endParaRP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80% completed within 14 days </a:t>
            </a:r>
            <a:r>
              <a:rPr lang="en-US" sz="2400" u="sng" dirty="0" smtClean="0">
                <a:solidFill>
                  <a:srgbClr val="728EB7">
                    <a:lumMod val="75000"/>
                  </a:srgbClr>
                </a:solidFill>
                <a:latin typeface="Segoe Print" panose="02000600000000000000" pitchFamily="2" charset="0"/>
              </a:rPr>
              <a:t>and</a:t>
            </a:r>
            <a:r>
              <a:rPr lang="en-US" sz="2400" dirty="0" smtClean="0">
                <a:solidFill>
                  <a:srgbClr val="728EB7">
                    <a:lumMod val="75000"/>
                  </a:srgbClr>
                </a:solidFill>
                <a:latin typeface="Segoe Print" panose="02000600000000000000" pitchFamily="2" charset="0"/>
              </a:rPr>
              <a:t> with a 	score of “satisfactory” or above</a:t>
            </a:r>
            <a:endParaRPr lang="en-US" sz="2400" dirty="0">
              <a:solidFill>
                <a:srgbClr val="728EB7">
                  <a:lumMod val="75000"/>
                </a:srgbClr>
              </a:solidFill>
              <a:latin typeface="Segoe Print" panose="02000600000000000000" pitchFamily="2" charset="0"/>
            </a:endParaRPr>
          </a:p>
          <a:p>
            <a:pPr algn="l"/>
            <a:endParaRPr lang="en-US" sz="2400" dirty="0">
              <a:solidFill>
                <a:srgbClr val="728EB7">
                  <a:lumMod val="75000"/>
                </a:srgbClr>
              </a:solidFill>
              <a:latin typeface="Segoe Print" panose="02000600000000000000" pitchFamily="2" charset="0"/>
            </a:endParaRPr>
          </a:p>
          <a:p>
            <a:pPr algn="l"/>
            <a:r>
              <a:rPr lang="en-US" sz="2400" dirty="0" smtClean="0">
                <a:solidFill>
                  <a:srgbClr val="728EB7">
                    <a:lumMod val="75000"/>
                  </a:srgbClr>
                </a:solidFill>
                <a:latin typeface="Segoe Print" panose="02000600000000000000" pitchFamily="2" charset="0"/>
              </a:rPr>
              <a:t>	within </a:t>
            </a:r>
            <a:r>
              <a:rPr lang="en-US" sz="2400" dirty="0">
                <a:solidFill>
                  <a:srgbClr val="728EB7">
                    <a:lumMod val="75000"/>
                  </a:srgbClr>
                </a:solidFill>
                <a:latin typeface="Segoe Print" panose="02000600000000000000" pitchFamily="2" charset="0"/>
              </a:rPr>
              <a:t>14 days</a:t>
            </a:r>
          </a:p>
        </p:txBody>
      </p:sp>
      <p:pic>
        <p:nvPicPr>
          <p:cNvPr id="5" name="Picture 4"/>
          <p:cNvPicPr>
            <a:picLocks noChangeAspect="1"/>
          </p:cNvPicPr>
          <p:nvPr/>
        </p:nvPicPr>
        <p:blipFill>
          <a:blip r:embed="rId4" cstate="screen">
            <a:biLevel thresh="50000"/>
            <a:extLst>
              <a:ext uri="{BEBA8EAE-BF5A-486C-A8C5-ECC9F3942E4B}">
                <a14:imgProps xmlns:a14="http://schemas.microsoft.com/office/drawing/2010/main">
                  <a14:imgLayer r:embed="rId5">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419100" y="2971800"/>
            <a:ext cx="914400" cy="914400"/>
          </a:xfrm>
          <a:prstGeom prst="rect">
            <a:avLst/>
          </a:prstGeom>
        </p:spPr>
      </p:pic>
      <p:pic>
        <p:nvPicPr>
          <p:cNvPr id="6" name="Picture 5"/>
          <p:cNvPicPr>
            <a:picLocks noChangeAspect="1"/>
          </p:cNvPicPr>
          <p:nvPr/>
        </p:nvPicPr>
        <p:blipFill>
          <a:blip r:embed="rId6" cstate="screen">
            <a:biLevel thresh="50000"/>
            <a:extLst>
              <a:ext uri="{BEBA8EAE-BF5A-486C-A8C5-ECC9F3942E4B}">
                <a14:imgProps xmlns:a14="http://schemas.microsoft.com/office/drawing/2010/main">
                  <a14:imgLayer r:embed="rId7">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431800" y="3962400"/>
            <a:ext cx="920234" cy="920234"/>
          </a:xfrm>
          <a:prstGeom prst="rect">
            <a:avLst/>
          </a:prstGeom>
        </p:spPr>
      </p:pic>
      <p:pic>
        <p:nvPicPr>
          <p:cNvPr id="7" name="Picture 6"/>
          <p:cNvPicPr>
            <a:picLocks noChangeAspect="1"/>
          </p:cNvPicPr>
          <p:nvPr/>
        </p:nvPicPr>
        <p:blipFill>
          <a:blip r:embed="rId8" cstate="screen">
            <a:biLevel thresh="50000"/>
            <a:extLst>
              <a:ext uri="{BEBA8EAE-BF5A-486C-A8C5-ECC9F3942E4B}">
                <a14:imgProps xmlns:a14="http://schemas.microsoft.com/office/drawing/2010/main">
                  <a14:imgLayer r:embed="rId9">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304800" y="4876800"/>
            <a:ext cx="1143000" cy="1143000"/>
          </a:xfrm>
          <a:prstGeom prst="rect">
            <a:avLst/>
          </a:prstGeom>
        </p:spPr>
      </p:pic>
    </p:spTree>
    <p:extLst>
      <p:ext uri="{BB962C8B-B14F-4D97-AF65-F5344CB8AC3E}">
        <p14:creationId xmlns:p14="http://schemas.microsoft.com/office/powerpoint/2010/main" val="959464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57200" y="1524000"/>
            <a:ext cx="8229600" cy="5632311"/>
          </a:xfrm>
          <a:prstGeom prst="rect">
            <a:avLst/>
          </a:prstGeom>
          <a:noFill/>
        </p:spPr>
        <p:txBody>
          <a:bodyPr wrap="square" rtlCol="0">
            <a:spAutoFit/>
          </a:bodyPr>
          <a:lstStyle/>
          <a:p>
            <a:r>
              <a:rPr lang="en-US" sz="2400" dirty="0" smtClean="0">
                <a:solidFill>
                  <a:srgbClr val="000000"/>
                </a:solidFill>
              </a:rPr>
              <a:t>The mission </a:t>
            </a:r>
            <a:r>
              <a:rPr lang="en-US" sz="2400" dirty="0">
                <a:solidFill>
                  <a:srgbClr val="000000"/>
                </a:solidFill>
              </a:rPr>
              <a:t>of ______________________________________</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			(name of group)</a:t>
            </a:r>
          </a:p>
          <a:p>
            <a:endParaRPr lang="en-US" sz="2400" dirty="0" smtClean="0">
              <a:solidFill>
                <a:srgbClr val="000000"/>
              </a:solidFill>
            </a:endParaRPr>
          </a:p>
          <a:p>
            <a:r>
              <a:rPr lang="en-US" sz="2400" dirty="0" smtClean="0">
                <a:solidFill>
                  <a:srgbClr val="000000"/>
                </a:solidFill>
              </a:rPr>
              <a:t>is to  ______________________________________________</a:t>
            </a:r>
            <a:br>
              <a:rPr lang="en-US" sz="2400" dirty="0" smtClean="0">
                <a:solidFill>
                  <a:srgbClr val="000000"/>
                </a:solidFill>
              </a:rPr>
            </a:br>
            <a:r>
              <a:rPr lang="en-US" sz="2400" dirty="0" smtClean="0">
                <a:solidFill>
                  <a:srgbClr val="000000"/>
                </a:solidFill>
              </a:rPr>
              <a:t>			(key services delivered)</a:t>
            </a:r>
          </a:p>
          <a:p>
            <a:r>
              <a:rPr lang="en-US" sz="2400" dirty="0" smtClean="0">
                <a:solidFill>
                  <a:srgbClr val="000000"/>
                </a:solidFill>
              </a:rPr>
              <a:t/>
            </a:r>
            <a:br>
              <a:rPr lang="en-US" sz="2400" dirty="0" smtClean="0">
                <a:solidFill>
                  <a:srgbClr val="000000"/>
                </a:solidFill>
              </a:rPr>
            </a:br>
            <a:r>
              <a:rPr lang="en-US" sz="2400" dirty="0" smtClean="0">
                <a:solidFill>
                  <a:srgbClr val="000000"/>
                </a:solidFill>
              </a:rPr>
              <a:t>to / for _____________________________________________</a:t>
            </a:r>
            <a:br>
              <a:rPr lang="en-US" sz="2400" dirty="0" smtClean="0">
                <a:solidFill>
                  <a:srgbClr val="000000"/>
                </a:solidFill>
              </a:rPr>
            </a:br>
            <a:r>
              <a:rPr lang="en-US" sz="2400" dirty="0">
                <a:solidFill>
                  <a:srgbClr val="000000"/>
                </a:solidFill>
              </a:rPr>
              <a:t>	</a:t>
            </a:r>
            <a:r>
              <a:rPr lang="en-US" sz="2400" dirty="0" smtClean="0">
                <a:solidFill>
                  <a:srgbClr val="000000"/>
                </a:solidFill>
              </a:rPr>
              <a:t>		(customers)</a:t>
            </a:r>
          </a:p>
          <a:p>
            <a:endParaRPr lang="en-US" sz="2400" dirty="0" smtClean="0">
              <a:solidFill>
                <a:srgbClr val="000000"/>
              </a:solidFill>
            </a:endParaRPr>
          </a:p>
          <a:p>
            <a:r>
              <a:rPr lang="en-US" sz="2400" dirty="0" smtClean="0">
                <a:solidFill>
                  <a:srgbClr val="000000"/>
                </a:solidFill>
              </a:rPr>
              <a:t>so that ____________________________________________.</a:t>
            </a:r>
            <a:br>
              <a:rPr lang="en-US" sz="2400" dirty="0" smtClean="0">
                <a:solidFill>
                  <a:srgbClr val="000000"/>
                </a:solidFill>
              </a:rPr>
            </a:br>
            <a:r>
              <a:rPr lang="en-US" sz="2400" dirty="0" smtClean="0">
                <a:solidFill>
                  <a:srgbClr val="000000"/>
                </a:solidFill>
              </a:rPr>
              <a:t>			(results to be achieved)</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p:txBody>
      </p:sp>
      <p:sp>
        <p:nvSpPr>
          <p:cNvPr id="3" name="TextBox 2"/>
          <p:cNvSpPr txBox="1"/>
          <p:nvPr/>
        </p:nvSpPr>
        <p:spPr>
          <a:xfrm>
            <a:off x="433251" y="457200"/>
            <a:ext cx="8153400" cy="707886"/>
          </a:xfrm>
          <a:prstGeom prst="rect">
            <a:avLst/>
          </a:prstGeom>
          <a:noFill/>
        </p:spPr>
        <p:txBody>
          <a:bodyPr wrap="square" rtlCol="0">
            <a:spAutoFit/>
          </a:bodyPr>
          <a:lstStyle/>
          <a:p>
            <a:r>
              <a:rPr lang="en-US" sz="4000" dirty="0" smtClean="0">
                <a:solidFill>
                  <a:srgbClr val="000000"/>
                </a:solidFill>
                <a:latin typeface="+mj-lt"/>
              </a:rPr>
              <a:t>Mission Statement (Example)</a:t>
            </a:r>
            <a:endParaRPr lang="en-US" sz="4000" dirty="0">
              <a:solidFill>
                <a:srgbClr val="000000"/>
              </a:solidFill>
              <a:latin typeface="+mj-lt"/>
            </a:endParaRPr>
          </a:p>
        </p:txBody>
      </p:sp>
      <p:sp>
        <p:nvSpPr>
          <p:cNvPr id="2" name="TextBox 1"/>
          <p:cNvSpPr txBox="1"/>
          <p:nvPr/>
        </p:nvSpPr>
        <p:spPr>
          <a:xfrm>
            <a:off x="2438400" y="1524000"/>
            <a:ext cx="5791200" cy="400110"/>
          </a:xfrm>
          <a:prstGeom prst="rect">
            <a:avLst/>
          </a:prstGeom>
          <a:noFill/>
        </p:spPr>
        <p:txBody>
          <a:bodyPr wrap="square" rtlCol="0">
            <a:spAutoFit/>
          </a:bodyPr>
          <a:lstStyle/>
          <a:p>
            <a:pPr algn="ctr"/>
            <a:r>
              <a:rPr lang="en-US" sz="2000" dirty="0" smtClean="0">
                <a:solidFill>
                  <a:srgbClr val="000000"/>
                </a:solidFill>
                <a:latin typeface="Segoe Print" panose="02000600000000000000" pitchFamily="2" charset="0"/>
              </a:rPr>
              <a:t>the Solid Waste Department</a:t>
            </a:r>
            <a:endParaRPr lang="en-US" sz="2000" dirty="0">
              <a:solidFill>
                <a:srgbClr val="000000"/>
              </a:solidFill>
              <a:latin typeface="Segoe Print" panose="02000600000000000000" pitchFamily="2" charset="0"/>
            </a:endParaRPr>
          </a:p>
        </p:txBody>
      </p:sp>
      <p:sp>
        <p:nvSpPr>
          <p:cNvPr id="6" name="TextBox 5"/>
          <p:cNvSpPr txBox="1"/>
          <p:nvPr/>
        </p:nvSpPr>
        <p:spPr>
          <a:xfrm>
            <a:off x="1219200" y="2603498"/>
            <a:ext cx="7010400" cy="400110"/>
          </a:xfrm>
          <a:prstGeom prst="rect">
            <a:avLst/>
          </a:prstGeom>
          <a:noFill/>
        </p:spPr>
        <p:txBody>
          <a:bodyPr wrap="square" rtlCol="0">
            <a:spAutoFit/>
          </a:bodyPr>
          <a:lstStyle/>
          <a:p>
            <a:pPr algn="ctr"/>
            <a:r>
              <a:rPr lang="en-US" sz="2000" dirty="0" smtClean="0">
                <a:solidFill>
                  <a:srgbClr val="000000"/>
                </a:solidFill>
                <a:latin typeface="Segoe Print" panose="02000600000000000000" pitchFamily="2" charset="0"/>
              </a:rPr>
              <a:t>provide refuse and recycling collection</a:t>
            </a:r>
            <a:endParaRPr lang="en-US" sz="2000" dirty="0">
              <a:solidFill>
                <a:srgbClr val="000000"/>
              </a:solidFill>
              <a:latin typeface="Segoe Print" panose="02000600000000000000" pitchFamily="2" charset="0"/>
            </a:endParaRPr>
          </a:p>
        </p:txBody>
      </p:sp>
      <p:sp>
        <p:nvSpPr>
          <p:cNvPr id="7" name="TextBox 6"/>
          <p:cNvSpPr txBox="1"/>
          <p:nvPr/>
        </p:nvSpPr>
        <p:spPr>
          <a:xfrm>
            <a:off x="1447800" y="3682996"/>
            <a:ext cx="6781800" cy="400110"/>
          </a:xfrm>
          <a:prstGeom prst="rect">
            <a:avLst/>
          </a:prstGeom>
          <a:noFill/>
        </p:spPr>
        <p:txBody>
          <a:bodyPr wrap="square" rtlCol="0">
            <a:spAutoFit/>
          </a:bodyPr>
          <a:lstStyle/>
          <a:p>
            <a:pPr algn="ctr"/>
            <a:r>
              <a:rPr lang="en-US" sz="2000" dirty="0">
                <a:solidFill>
                  <a:srgbClr val="000000"/>
                </a:solidFill>
                <a:latin typeface="Segoe Print" panose="02000600000000000000" pitchFamily="2" charset="0"/>
              </a:rPr>
              <a:t>r</a:t>
            </a:r>
            <a:r>
              <a:rPr lang="en-US" sz="2000" dirty="0" smtClean="0">
                <a:solidFill>
                  <a:srgbClr val="000000"/>
                </a:solidFill>
                <a:latin typeface="Segoe Print" panose="02000600000000000000" pitchFamily="2" charset="0"/>
              </a:rPr>
              <a:t>esidents and businesses</a:t>
            </a:r>
            <a:endParaRPr lang="en-US" sz="2000" dirty="0">
              <a:solidFill>
                <a:srgbClr val="000000"/>
              </a:solidFill>
              <a:latin typeface="Segoe Print" panose="02000600000000000000" pitchFamily="2" charset="0"/>
            </a:endParaRPr>
          </a:p>
        </p:txBody>
      </p:sp>
      <p:sp>
        <p:nvSpPr>
          <p:cNvPr id="8" name="TextBox 7"/>
          <p:cNvSpPr txBox="1"/>
          <p:nvPr/>
        </p:nvSpPr>
        <p:spPr>
          <a:xfrm>
            <a:off x="1447800" y="4857690"/>
            <a:ext cx="6781799" cy="400110"/>
          </a:xfrm>
          <a:prstGeom prst="rect">
            <a:avLst/>
          </a:prstGeom>
          <a:noFill/>
        </p:spPr>
        <p:txBody>
          <a:bodyPr wrap="square" rtlCol="0">
            <a:spAutoFit/>
          </a:bodyPr>
          <a:lstStyle/>
          <a:p>
            <a:pPr algn="ctr"/>
            <a:r>
              <a:rPr lang="en-US" sz="2000" dirty="0" smtClean="0">
                <a:solidFill>
                  <a:srgbClr val="000000"/>
                </a:solidFill>
                <a:latin typeface="Segoe Print" panose="02000600000000000000" pitchFamily="2" charset="0"/>
              </a:rPr>
              <a:t>there is a clean sustainable environment</a:t>
            </a:r>
            <a:endParaRPr lang="en-US" sz="2000" dirty="0">
              <a:solidFill>
                <a:srgbClr val="000000"/>
              </a:solidFill>
              <a:latin typeface="Segoe Print" panose="02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left)">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wipe(left)">
                                      <p:cBhvr>
                                        <p:cTn id="34" dur="500"/>
                                        <p:tgtEl>
                                          <p:spTgt spid="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799" y="0"/>
            <a:ext cx="8880402" cy="6858000"/>
          </a:xfrm>
          <a:prstGeom prst="rect">
            <a:avLst/>
          </a:prstGeom>
        </p:spPr>
      </p:pic>
    </p:spTree>
    <p:extLst>
      <p:ext uri="{BB962C8B-B14F-4D97-AF65-F5344CB8AC3E}">
        <p14:creationId xmlns:p14="http://schemas.microsoft.com/office/powerpoint/2010/main" val="280273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Content Placeholder 2"/>
          <p:cNvSpPr txBox="1">
            <a:spLocks/>
          </p:cNvSpPr>
          <p:nvPr/>
        </p:nvSpPr>
        <p:spPr>
          <a:xfrm>
            <a:off x="0" y="4068762"/>
            <a:ext cx="9144000" cy="2332038"/>
          </a:xfrm>
          <a:prstGeom prst="rect">
            <a:avLst/>
          </a:prstGeom>
          <a:solidFill>
            <a:schemeClr val="tx1">
              <a:alpha val="68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spcAft>
                <a:spcPts val="600"/>
              </a:spcAft>
              <a:defRPr/>
            </a:pPr>
            <a:r>
              <a:rPr lang="en-US" sz="2800" dirty="0" smtClean="0">
                <a:solidFill>
                  <a:prstClr val="white"/>
                </a:solidFill>
                <a:latin typeface="Source Sans Pro" panose="020B0503030403020204" pitchFamily="34" charset="0"/>
              </a:rPr>
              <a:t>Activate, advance; assure; cultivate; efficient; effective; engage; enhance; enlighten; ensure; facilitate; implement; </a:t>
            </a:r>
            <a:br>
              <a:rPr lang="en-US" sz="2800" dirty="0" smtClean="0">
                <a:solidFill>
                  <a:prstClr val="white"/>
                </a:solidFill>
                <a:latin typeface="Source Sans Pro" panose="020B0503030403020204" pitchFamily="34" charset="0"/>
              </a:rPr>
            </a:br>
            <a:r>
              <a:rPr lang="en-US" sz="2800" dirty="0" smtClean="0">
                <a:solidFill>
                  <a:prstClr val="white"/>
                </a:solidFill>
                <a:latin typeface="Source Sans Pro" panose="020B0503030403020204" pitchFamily="34" charset="0"/>
              </a:rPr>
              <a:t>inspire; integrate; maintain; mitigate; monitor; optimize; productive; realize; responsiveness; revitalize; </a:t>
            </a:r>
            <a:br>
              <a:rPr lang="en-US" sz="2800" dirty="0" smtClean="0">
                <a:solidFill>
                  <a:prstClr val="white"/>
                </a:solidFill>
                <a:latin typeface="Source Sans Pro" panose="020B0503030403020204" pitchFamily="34" charset="0"/>
              </a:rPr>
            </a:br>
            <a:r>
              <a:rPr lang="en-US" sz="2800" dirty="0" smtClean="0">
                <a:solidFill>
                  <a:prstClr val="white"/>
                </a:solidFill>
                <a:latin typeface="Source Sans Pro" panose="020B0503030403020204" pitchFamily="34" charset="0"/>
              </a:rPr>
              <a:t>strengthen; strive; support; sustain; utilize</a:t>
            </a:r>
          </a:p>
        </p:txBody>
      </p:sp>
      <p:sp>
        <p:nvSpPr>
          <p:cNvPr id="5" name="Title 3"/>
          <p:cNvSpPr txBox="1">
            <a:spLocks/>
          </p:cNvSpPr>
          <p:nvPr/>
        </p:nvSpPr>
        <p:spPr>
          <a:xfrm>
            <a:off x="381000" y="3124200"/>
            <a:ext cx="4267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Segoe Print" panose="02000600000000000000" pitchFamily="2" charset="0"/>
                <a:cs typeface="Aharoni" panose="02010803020104030203" pitchFamily="2" charset="-79"/>
              </a:rPr>
              <a:t>Weasel Words</a:t>
            </a:r>
            <a:endParaRPr lang="en-US" dirty="0">
              <a:solidFill>
                <a:prstClr val="black"/>
              </a:solidFill>
              <a:latin typeface="Segoe Print" panose="02000600000000000000" pitchFamily="2" charset="0"/>
              <a:cs typeface="Aharoni" panose="02010803020104030203" pitchFamily="2" charset="-79"/>
            </a:endParaRPr>
          </a:p>
        </p:txBody>
      </p:sp>
    </p:spTree>
    <p:extLst>
      <p:ext uri="{BB962C8B-B14F-4D97-AF65-F5344CB8AC3E}">
        <p14:creationId xmlns:p14="http://schemas.microsoft.com/office/powerpoint/2010/main" val="17844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corsette\Downloads\1247_492513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886200"/>
            <a:ext cx="9144000" cy="2743200"/>
          </a:xfrm>
          <a:solidFill>
            <a:schemeClr val="tx1">
              <a:alpha val="69000"/>
            </a:schemeClr>
          </a:solidFill>
        </p:spPr>
        <p:txBody>
          <a:bodyPr>
            <a:noAutofit/>
          </a:bodyPr>
          <a:lstStyle/>
          <a:p>
            <a:pPr marL="0" indent="0" algn="ctr">
              <a:spcBef>
                <a:spcPts val="0"/>
              </a:spcBef>
              <a:spcAft>
                <a:spcPts val="600"/>
              </a:spcAft>
              <a:buNone/>
              <a:defRPr/>
            </a:pPr>
            <a:r>
              <a:rPr lang="en-US" sz="2800" dirty="0" smtClean="0">
                <a:solidFill>
                  <a:schemeClr val="bg1"/>
                </a:solidFill>
                <a:latin typeface="Source Sans Pro" panose="020B0503030403020204" pitchFamily="34" charset="0"/>
              </a:rPr>
              <a:t>achieve; apply</a:t>
            </a:r>
            <a:r>
              <a:rPr lang="en-US" sz="2800" dirty="0">
                <a:solidFill>
                  <a:schemeClr val="bg1"/>
                </a:solidFill>
                <a:latin typeface="Source Sans Pro" panose="020B0503030403020204" pitchFamily="34" charset="0"/>
              </a:rPr>
              <a:t>; accelerate; allocate; assist; begin; build; complete; conduct; coordinate; create; deliver; design; develop; devise; establish; expand; extend; hire; hold; identify; improve; </a:t>
            </a:r>
            <a:r>
              <a:rPr lang="en-US" sz="2800" dirty="0" smtClean="0">
                <a:solidFill>
                  <a:schemeClr val="bg1"/>
                </a:solidFill>
                <a:latin typeface="Source Sans Pro" panose="020B0503030403020204" pitchFamily="34" charset="0"/>
              </a:rPr>
              <a:t>increase; invent</a:t>
            </a:r>
            <a:r>
              <a:rPr lang="en-US" sz="2800" dirty="0">
                <a:solidFill>
                  <a:schemeClr val="bg1"/>
                </a:solidFill>
                <a:latin typeface="Source Sans Pro" panose="020B0503030403020204" pitchFamily="34" charset="0"/>
              </a:rPr>
              <a:t>; maintain; </a:t>
            </a:r>
            <a:br>
              <a:rPr lang="en-US" sz="2800" dirty="0">
                <a:solidFill>
                  <a:schemeClr val="bg1"/>
                </a:solidFill>
                <a:latin typeface="Source Sans Pro" panose="020B0503030403020204" pitchFamily="34" charset="0"/>
              </a:rPr>
            </a:br>
            <a:r>
              <a:rPr lang="en-US" sz="2800" dirty="0" smtClean="0">
                <a:solidFill>
                  <a:schemeClr val="bg1"/>
                </a:solidFill>
                <a:latin typeface="Source Sans Pro" panose="020B0503030403020204" pitchFamily="34" charset="0"/>
              </a:rPr>
              <a:t>manage</a:t>
            </a:r>
            <a:r>
              <a:rPr lang="en-US" sz="2800" dirty="0">
                <a:solidFill>
                  <a:schemeClr val="bg1"/>
                </a:solidFill>
                <a:latin typeface="Source Sans Pro" panose="020B0503030403020204" pitchFamily="34" charset="0"/>
              </a:rPr>
              <a:t>; maximize; meet; minimize; modify; </a:t>
            </a:r>
            <a:r>
              <a:rPr lang="en-US" sz="2800" dirty="0" smtClean="0">
                <a:solidFill>
                  <a:schemeClr val="bg1"/>
                </a:solidFill>
                <a:latin typeface="Source Sans Pro" panose="020B0503030403020204" pitchFamily="34" charset="0"/>
              </a:rPr>
              <a:t/>
            </a:r>
            <a:br>
              <a:rPr lang="en-US" sz="2800" dirty="0" smtClean="0">
                <a:solidFill>
                  <a:schemeClr val="bg1"/>
                </a:solidFill>
                <a:latin typeface="Source Sans Pro" panose="020B0503030403020204" pitchFamily="34" charset="0"/>
              </a:rPr>
            </a:br>
            <a:r>
              <a:rPr lang="en-US" sz="2800" dirty="0" smtClean="0">
                <a:solidFill>
                  <a:schemeClr val="bg1"/>
                </a:solidFill>
                <a:latin typeface="Source Sans Pro" panose="020B0503030403020204" pitchFamily="34" charset="0"/>
              </a:rPr>
              <a:t>produce</a:t>
            </a:r>
            <a:r>
              <a:rPr lang="en-US" sz="2800" dirty="0">
                <a:solidFill>
                  <a:schemeClr val="bg1"/>
                </a:solidFill>
                <a:latin typeface="Source Sans Pro" panose="020B0503030403020204" pitchFamily="34" charset="0"/>
              </a:rPr>
              <a:t>; provide; reduce; supply; translate; use</a:t>
            </a:r>
            <a:endParaRPr lang="en-US" sz="2800" dirty="0" smtClean="0">
              <a:solidFill>
                <a:schemeClr val="bg1"/>
              </a:solidFill>
              <a:latin typeface="Source Sans Pro" panose="020B0503030403020204" pitchFamily="34" charset="0"/>
            </a:endParaRPr>
          </a:p>
        </p:txBody>
      </p:sp>
      <p:sp>
        <p:nvSpPr>
          <p:cNvPr id="4" name="Title 3"/>
          <p:cNvSpPr>
            <a:spLocks noGrp="1"/>
          </p:cNvSpPr>
          <p:nvPr>
            <p:ph type="title"/>
          </p:nvPr>
        </p:nvSpPr>
        <p:spPr>
          <a:xfrm>
            <a:off x="228600" y="2971800"/>
            <a:ext cx="6477000" cy="1143000"/>
          </a:xfrm>
        </p:spPr>
        <p:txBody>
          <a:bodyPr/>
          <a:lstStyle/>
          <a:p>
            <a:pPr algn="l"/>
            <a:r>
              <a:rPr lang="en-US" dirty="0" smtClean="0">
                <a:solidFill>
                  <a:schemeClr val="bg1"/>
                </a:solidFill>
                <a:latin typeface="Tw Cen MT Condensed Extra Bold" panose="020B0803020202020204" pitchFamily="34" charset="0"/>
                <a:cs typeface="Aharoni" panose="02010803020104030203" pitchFamily="2" charset="-79"/>
              </a:rPr>
              <a:t>ACTION WORDS</a:t>
            </a:r>
            <a:endParaRPr lang="en-US" dirty="0">
              <a:solidFill>
                <a:schemeClr val="bg1"/>
              </a:solidFill>
              <a:latin typeface="Tw Cen MT Condensed Extra Bold" panose="020B0803020202020204" pitchFamily="34" charset="0"/>
              <a:cs typeface="Aharoni" panose="02010803020104030203" pitchFamily="2" charset="-79"/>
            </a:endParaRPr>
          </a:p>
        </p:txBody>
      </p:sp>
    </p:spTree>
    <p:extLst>
      <p:ext uri="{BB962C8B-B14F-4D97-AF65-F5344CB8AC3E}">
        <p14:creationId xmlns:p14="http://schemas.microsoft.com/office/powerpoint/2010/main" val="3222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86740429"/>
              </p:ext>
            </p:extLst>
          </p:nvPr>
        </p:nvGraphicFramePr>
        <p:xfrm>
          <a:off x="169869" y="400110"/>
          <a:ext cx="7754931"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512130" y="838200"/>
            <a:ext cx="1574470"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Organization</a:t>
            </a:r>
            <a:endParaRPr lang="en-US" sz="2000" dirty="0">
              <a:solidFill>
                <a:srgbClr val="000000"/>
              </a:solidFill>
              <a:latin typeface="Franklin Gothic Medium" panose="020B0603020102020204"/>
            </a:endParaRPr>
          </a:p>
        </p:txBody>
      </p:sp>
      <p:sp>
        <p:nvSpPr>
          <p:cNvPr id="7" name="TextBox 6"/>
          <p:cNvSpPr txBox="1"/>
          <p:nvPr/>
        </p:nvSpPr>
        <p:spPr>
          <a:xfrm>
            <a:off x="7543800" y="5638800"/>
            <a:ext cx="1373838"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Employees</a:t>
            </a:r>
            <a:endParaRPr lang="en-US" sz="2000" dirty="0">
              <a:solidFill>
                <a:srgbClr val="000000"/>
              </a:solidFill>
              <a:latin typeface="Franklin Gothic Medium" panose="020B0603020102020204"/>
            </a:endParaRPr>
          </a:p>
        </p:txBody>
      </p:sp>
      <p:sp>
        <p:nvSpPr>
          <p:cNvPr id="12" name="TextBox 11"/>
          <p:cNvSpPr txBox="1"/>
          <p:nvPr/>
        </p:nvSpPr>
        <p:spPr>
          <a:xfrm>
            <a:off x="6788718" y="3124200"/>
            <a:ext cx="1517082"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Department</a:t>
            </a:r>
            <a:endParaRPr lang="en-US" sz="2000" dirty="0">
              <a:solidFill>
                <a:srgbClr val="000000"/>
              </a:solidFill>
              <a:latin typeface="Franklin Gothic Medium" panose="020B0603020102020204"/>
            </a:endParaRPr>
          </a:p>
        </p:txBody>
      </p:sp>
      <p:sp>
        <p:nvSpPr>
          <p:cNvPr id="13" name="TextBox 12"/>
          <p:cNvSpPr txBox="1"/>
          <p:nvPr/>
        </p:nvSpPr>
        <p:spPr>
          <a:xfrm>
            <a:off x="6115718" y="1861066"/>
            <a:ext cx="1047082"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Division</a:t>
            </a:r>
          </a:p>
        </p:txBody>
      </p:sp>
      <p:sp>
        <p:nvSpPr>
          <p:cNvPr id="14" name="TextBox 13"/>
          <p:cNvSpPr txBox="1"/>
          <p:nvPr/>
        </p:nvSpPr>
        <p:spPr>
          <a:xfrm>
            <a:off x="7627229" y="4299466"/>
            <a:ext cx="907171"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Center</a:t>
            </a:r>
            <a:endParaRPr lang="en-US" sz="2000" dirty="0">
              <a:solidFill>
                <a:srgbClr val="000000"/>
              </a:solidFill>
              <a:latin typeface="Franklin Gothic Medium" panose="020B0603020102020204"/>
            </a:endParaRPr>
          </a:p>
        </p:txBody>
      </p:sp>
      <p:sp>
        <p:nvSpPr>
          <p:cNvPr id="17" name="Rectangle 16"/>
          <p:cNvSpPr/>
          <p:nvPr/>
        </p:nvSpPr>
        <p:spPr>
          <a:xfrm>
            <a:off x="609600" y="622756"/>
            <a:ext cx="2590800" cy="1200329"/>
          </a:xfrm>
          <a:prstGeom prst="rect">
            <a:avLst/>
          </a:prstGeom>
        </p:spPr>
        <p:txBody>
          <a:bodyPr wrap="square">
            <a:spAutoFit/>
          </a:bodyPr>
          <a:lstStyle/>
          <a:p>
            <a:r>
              <a:rPr lang="en-US" sz="2400" dirty="0" smtClean="0">
                <a:solidFill>
                  <a:srgbClr val="000000"/>
                </a:solidFill>
                <a:latin typeface="Franklin Gothic Medium" panose="020B0603020102020204"/>
              </a:rPr>
              <a:t>Human Resources</a:t>
            </a:r>
          </a:p>
          <a:p>
            <a:r>
              <a:rPr lang="en-US" sz="2400" dirty="0" smtClean="0">
                <a:solidFill>
                  <a:srgbClr val="000000"/>
                </a:solidFill>
                <a:latin typeface="Franklin Gothic Medium" panose="020B0603020102020204"/>
              </a:rPr>
              <a:t>Staffing Services</a:t>
            </a:r>
          </a:p>
          <a:p>
            <a:r>
              <a:rPr lang="en-US" sz="2400" dirty="0" smtClean="0">
                <a:solidFill>
                  <a:srgbClr val="000000"/>
                </a:solidFill>
                <a:latin typeface="Franklin Gothic Medium" panose="020B0603020102020204"/>
              </a:rPr>
              <a:t>Example</a:t>
            </a:r>
            <a:endParaRPr lang="en-US" sz="2400" dirty="0">
              <a:solidFill>
                <a:srgbClr val="000000"/>
              </a:solidFill>
              <a:latin typeface="Franklin Gothic Medium" panose="020B0603020102020204"/>
            </a:endParaRPr>
          </a:p>
        </p:txBody>
      </p:sp>
    </p:spTree>
    <p:extLst>
      <p:ext uri="{BB962C8B-B14F-4D97-AF65-F5344CB8AC3E}">
        <p14:creationId xmlns:p14="http://schemas.microsoft.com/office/powerpoint/2010/main" val="179667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EB53E71-FCC5-4893-99CE-BDAA826A4AA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3275D19C-B728-4CEC-AD11-7DDA3B9EB32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187EBF-9ED5-4785-9CB2-67AB6F6F559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52EFC954-305F-47B1-B2C3-2B8BA990E38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856D2B3B-F0CC-4654-8463-325061EBB39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P spid="4" grpId="0"/>
      <p:bldP spid="7" grpId="0"/>
      <p:bldP spid="12" grpId="0"/>
      <p:bldP spid="13" grpId="0"/>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657" y="304800"/>
            <a:ext cx="91440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graphicFrame>
        <p:nvGraphicFramePr>
          <p:cNvPr id="2" name="Table 1"/>
          <p:cNvGraphicFramePr>
            <a:graphicFrameLocks noGrp="1"/>
          </p:cNvGraphicFramePr>
          <p:nvPr>
            <p:extLst>
              <p:ext uri="{D42A27DB-BD31-4B8C-83A1-F6EECF244321}">
                <p14:modId xmlns:p14="http://schemas.microsoft.com/office/powerpoint/2010/main" val="2092441766"/>
              </p:ext>
            </p:extLst>
          </p:nvPr>
        </p:nvGraphicFramePr>
        <p:xfrm>
          <a:off x="457200" y="304800"/>
          <a:ext cx="6324600" cy="644585"/>
        </p:xfrm>
        <a:graphic>
          <a:graphicData uri="http://schemas.openxmlformats.org/drawingml/2006/table">
            <a:tbl>
              <a:tblPr firstRow="1" firstCol="1" bandRow="1">
                <a:tableStyleId>{2D5ABB26-0587-4C30-8999-92F81FD0307C}</a:tableStyleId>
              </a:tblPr>
              <a:tblGrid>
                <a:gridCol w="6324600"/>
              </a:tblGrid>
              <a:tr h="29547">
                <a:tc>
                  <a:txBody>
                    <a:bodyPr/>
                    <a:lstStyle/>
                    <a:p>
                      <a:pPr marL="0" marR="0" algn="l">
                        <a:spcBef>
                          <a:spcPts val="0"/>
                        </a:spcBef>
                        <a:spcAft>
                          <a:spcPts val="0"/>
                        </a:spcAft>
                      </a:pPr>
                      <a:r>
                        <a:rPr lang="en-US" sz="2000" b="0" dirty="0">
                          <a:solidFill>
                            <a:schemeClr val="bg1"/>
                          </a:solidFill>
                          <a:effectLst/>
                          <a:latin typeface="+mj-lt"/>
                        </a:rPr>
                        <a:t>Citywide Goals</a:t>
                      </a:r>
                      <a:endParaRPr lang="en-US" sz="2000" b="0" dirty="0">
                        <a:solidFill>
                          <a:schemeClr val="bg1"/>
                        </a:solidFill>
                        <a:effectLst/>
                        <a:latin typeface="+mj-lt"/>
                        <a:ea typeface="Calibri"/>
                        <a:cs typeface="Times New Roman"/>
                      </a:endParaRPr>
                    </a:p>
                  </a:txBody>
                  <a:tcPr marL="67456" marR="67456" marT="0" marB="0"/>
                </a:tc>
              </a:tr>
              <a:tr h="339785">
                <a:tc>
                  <a:txBody>
                    <a:bodyPr/>
                    <a:lstStyle/>
                    <a:p>
                      <a:pPr marL="0" marR="0">
                        <a:spcBef>
                          <a:spcPts val="0"/>
                        </a:spcBef>
                        <a:spcAft>
                          <a:spcPts val="0"/>
                        </a:spcAft>
                      </a:pPr>
                      <a:endParaRPr lang="en-US" sz="2000" dirty="0">
                        <a:solidFill>
                          <a:schemeClr val="bg1"/>
                        </a:solidFill>
                        <a:effectLst/>
                        <a:latin typeface="Calibri"/>
                        <a:ea typeface="Calibri"/>
                        <a:cs typeface="Times New Roman"/>
                      </a:endParaRPr>
                    </a:p>
                  </a:txBody>
                  <a:tcPr marL="67456" marR="67456" marT="0" marB="0"/>
                </a:tc>
              </a:tr>
            </a:tbl>
          </a:graphicData>
        </a:graphic>
      </p:graphicFrame>
      <p:cxnSp>
        <p:nvCxnSpPr>
          <p:cNvPr id="6" name="Straight Arrow Connector 5"/>
          <p:cNvCxnSpPr/>
          <p:nvPr/>
        </p:nvCxnSpPr>
        <p:spPr>
          <a:xfrm>
            <a:off x="7315200" y="674132"/>
            <a:ext cx="27038" cy="5955268"/>
          </a:xfrm>
          <a:prstGeom prst="straightConnector1">
            <a:avLst/>
          </a:prstGeom>
          <a:ln w="228600">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15200" y="304800"/>
            <a:ext cx="1495409" cy="400110"/>
          </a:xfrm>
          <a:prstGeom prst="rect">
            <a:avLst/>
          </a:prstGeom>
          <a:noFill/>
        </p:spPr>
        <p:txBody>
          <a:bodyPr wrap="none" rtlCol="0">
            <a:spAutoFit/>
          </a:bodyPr>
          <a:lstStyle/>
          <a:p>
            <a:r>
              <a:rPr lang="en-US" sz="2000" dirty="0" smtClean="0">
                <a:solidFill>
                  <a:srgbClr val="FFFFFF"/>
                </a:solidFill>
                <a:latin typeface="Franklin Gothic Medium" panose="020B0603020102020204"/>
              </a:rPr>
              <a:t>50,000 feet</a:t>
            </a:r>
            <a:endParaRPr lang="en-US" sz="2000" dirty="0">
              <a:solidFill>
                <a:srgbClr val="FFFFFF"/>
              </a:solidFill>
              <a:latin typeface="Franklin Gothic Medium" panose="020B0603020102020204"/>
            </a:endParaRPr>
          </a:p>
        </p:txBody>
      </p:sp>
      <p:sp>
        <p:nvSpPr>
          <p:cNvPr id="8" name="TextBox 7"/>
          <p:cNvSpPr txBox="1"/>
          <p:nvPr/>
        </p:nvSpPr>
        <p:spPr>
          <a:xfrm>
            <a:off x="7329948" y="4495800"/>
            <a:ext cx="1492909" cy="400110"/>
          </a:xfrm>
          <a:prstGeom prst="rect">
            <a:avLst/>
          </a:prstGeom>
          <a:noFill/>
        </p:spPr>
        <p:txBody>
          <a:bodyPr wrap="none" rtlCol="0">
            <a:spAutoFit/>
          </a:bodyPr>
          <a:lstStyle/>
          <a:p>
            <a:r>
              <a:rPr lang="en-US" sz="2000" dirty="0">
                <a:solidFill>
                  <a:srgbClr val="FFFFFF"/>
                </a:solidFill>
                <a:latin typeface="Franklin Gothic Medium" panose="020B0603020102020204"/>
              </a:rPr>
              <a:t>1</a:t>
            </a:r>
            <a:r>
              <a:rPr lang="en-US" sz="2000" dirty="0" smtClean="0">
                <a:solidFill>
                  <a:srgbClr val="FFFFFF"/>
                </a:solidFill>
                <a:latin typeface="Franklin Gothic Medium" panose="020B0603020102020204"/>
              </a:rPr>
              <a:t>0,000 feet</a:t>
            </a:r>
            <a:endParaRPr lang="en-US" sz="2000" dirty="0">
              <a:solidFill>
                <a:srgbClr val="FFFFFF"/>
              </a:solidFill>
              <a:latin typeface="Franklin Gothic Medium" panose="020B0603020102020204"/>
            </a:endParaRPr>
          </a:p>
        </p:txBody>
      </p:sp>
      <p:sp>
        <p:nvSpPr>
          <p:cNvPr id="9" name="TextBox 8"/>
          <p:cNvSpPr txBox="1"/>
          <p:nvPr/>
        </p:nvSpPr>
        <p:spPr>
          <a:xfrm>
            <a:off x="7342238" y="5943600"/>
            <a:ext cx="1169936" cy="400110"/>
          </a:xfrm>
          <a:prstGeom prst="rect">
            <a:avLst/>
          </a:prstGeom>
          <a:noFill/>
        </p:spPr>
        <p:txBody>
          <a:bodyPr wrap="none" rtlCol="0">
            <a:spAutoFit/>
          </a:bodyPr>
          <a:lstStyle/>
          <a:p>
            <a:r>
              <a:rPr lang="en-US" sz="2000" dirty="0" smtClean="0">
                <a:solidFill>
                  <a:srgbClr val="000000"/>
                </a:solidFill>
                <a:latin typeface="Franklin Gothic Medium" panose="020B0603020102020204"/>
              </a:rPr>
              <a:t>Sea level</a:t>
            </a:r>
            <a:endParaRPr lang="en-US" sz="2000" dirty="0">
              <a:solidFill>
                <a:srgbClr val="000000"/>
              </a:solidFill>
              <a:latin typeface="Franklin Gothic Medium" panose="020B0603020102020204"/>
            </a:endParaRPr>
          </a:p>
        </p:txBody>
      </p:sp>
      <p:sp>
        <p:nvSpPr>
          <p:cNvPr id="11" name="Rectangle 10"/>
          <p:cNvSpPr/>
          <p:nvPr/>
        </p:nvSpPr>
        <p:spPr>
          <a:xfrm>
            <a:off x="0" y="4495800"/>
            <a:ext cx="9144000"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sp>
        <p:nvSpPr>
          <p:cNvPr id="12" name="TextBox 11"/>
          <p:cNvSpPr txBox="1"/>
          <p:nvPr/>
        </p:nvSpPr>
        <p:spPr>
          <a:xfrm>
            <a:off x="7329948" y="4495800"/>
            <a:ext cx="1492909" cy="400110"/>
          </a:xfrm>
          <a:prstGeom prst="rect">
            <a:avLst/>
          </a:prstGeom>
          <a:noFill/>
        </p:spPr>
        <p:txBody>
          <a:bodyPr wrap="none" rtlCol="0">
            <a:spAutoFit/>
          </a:bodyPr>
          <a:lstStyle/>
          <a:p>
            <a:r>
              <a:rPr lang="en-US" sz="2000" dirty="0">
                <a:solidFill>
                  <a:srgbClr val="FFFFFF"/>
                </a:solidFill>
                <a:latin typeface="Franklin Gothic Medium" panose="020B0603020102020204"/>
              </a:rPr>
              <a:t>1</a:t>
            </a:r>
            <a:r>
              <a:rPr lang="en-US" sz="2000" dirty="0" smtClean="0">
                <a:solidFill>
                  <a:srgbClr val="FFFFFF"/>
                </a:solidFill>
                <a:latin typeface="Franklin Gothic Medium" panose="020B0603020102020204"/>
              </a:rPr>
              <a:t>0,000 feet</a:t>
            </a:r>
            <a:endParaRPr lang="en-US" sz="2000" dirty="0">
              <a:solidFill>
                <a:srgbClr val="FFFFFF"/>
              </a:solidFill>
              <a:latin typeface="Franklin Gothic Medium" panose="020B0603020102020204"/>
            </a:endParaRPr>
          </a:p>
        </p:txBody>
      </p:sp>
      <p:sp>
        <p:nvSpPr>
          <p:cNvPr id="13" name="Rectangle 12"/>
          <p:cNvSpPr/>
          <p:nvPr/>
        </p:nvSpPr>
        <p:spPr>
          <a:xfrm>
            <a:off x="838200" y="4495800"/>
            <a:ext cx="5704639" cy="400110"/>
          </a:xfrm>
          <a:prstGeom prst="rect">
            <a:avLst/>
          </a:prstGeom>
        </p:spPr>
        <p:txBody>
          <a:bodyPr wrap="none">
            <a:spAutoFit/>
          </a:bodyPr>
          <a:lstStyle/>
          <a:p>
            <a:r>
              <a:rPr lang="en-US" sz="2000" dirty="0" smtClean="0">
                <a:solidFill>
                  <a:srgbClr val="FFFFFF"/>
                </a:solidFill>
                <a:latin typeface="Franklin Gothic Medium" panose="020B0603020102020204"/>
              </a:rPr>
              <a:t>Division/Department/Center Goals and Objectives</a:t>
            </a:r>
            <a:endParaRPr lang="en-US" sz="2000" dirty="0">
              <a:solidFill>
                <a:srgbClr val="FFFFFF"/>
              </a:solidFill>
              <a:latin typeface="Franklin Gothic Medium" panose="020B0603020102020204"/>
              <a:ea typeface="Calibri"/>
              <a:cs typeface="Times New Roman"/>
            </a:endParaRPr>
          </a:p>
        </p:txBody>
      </p:sp>
      <p:sp>
        <p:nvSpPr>
          <p:cNvPr id="14" name="Rectangle 13"/>
          <p:cNvSpPr/>
          <p:nvPr/>
        </p:nvSpPr>
        <p:spPr>
          <a:xfrm>
            <a:off x="0" y="5955268"/>
            <a:ext cx="9144000" cy="369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sp>
        <p:nvSpPr>
          <p:cNvPr id="15" name="TextBox 14"/>
          <p:cNvSpPr txBox="1"/>
          <p:nvPr/>
        </p:nvSpPr>
        <p:spPr>
          <a:xfrm>
            <a:off x="7342238" y="5943600"/>
            <a:ext cx="1169936" cy="400110"/>
          </a:xfrm>
          <a:prstGeom prst="rect">
            <a:avLst/>
          </a:prstGeom>
          <a:noFill/>
        </p:spPr>
        <p:txBody>
          <a:bodyPr wrap="none" rtlCol="0">
            <a:spAutoFit/>
          </a:bodyPr>
          <a:lstStyle/>
          <a:p>
            <a:r>
              <a:rPr lang="en-US" sz="2000" dirty="0" smtClean="0">
                <a:solidFill>
                  <a:srgbClr val="FFFFFF"/>
                </a:solidFill>
                <a:latin typeface="Franklin Gothic Medium" panose="020B0603020102020204"/>
              </a:rPr>
              <a:t>Sea level</a:t>
            </a:r>
            <a:endParaRPr lang="en-US" sz="2000" dirty="0">
              <a:solidFill>
                <a:srgbClr val="FFFFFF"/>
              </a:solidFill>
              <a:latin typeface="Franklin Gothic Medium" panose="020B0603020102020204"/>
            </a:endParaRPr>
          </a:p>
        </p:txBody>
      </p:sp>
      <p:sp>
        <p:nvSpPr>
          <p:cNvPr id="16" name="Rectangle 15"/>
          <p:cNvSpPr/>
          <p:nvPr/>
        </p:nvSpPr>
        <p:spPr>
          <a:xfrm>
            <a:off x="838200" y="5955268"/>
            <a:ext cx="1939698" cy="400110"/>
          </a:xfrm>
          <a:prstGeom prst="rect">
            <a:avLst/>
          </a:prstGeom>
        </p:spPr>
        <p:txBody>
          <a:bodyPr wrap="none">
            <a:spAutoFit/>
          </a:bodyPr>
          <a:lstStyle/>
          <a:p>
            <a:r>
              <a:rPr lang="en-US" sz="2000" dirty="0" smtClean="0">
                <a:solidFill>
                  <a:srgbClr val="FFFFFF"/>
                </a:solidFill>
                <a:latin typeface="Franklin Gothic Medium" panose="020B0603020102020204"/>
              </a:rPr>
              <a:t>Employee Goals</a:t>
            </a:r>
            <a:endParaRPr lang="en-US" sz="2000" dirty="0">
              <a:solidFill>
                <a:srgbClr val="FFFFFF"/>
              </a:solidFill>
              <a:latin typeface="Franklin Gothic Medium" panose="020B0603020102020204"/>
              <a:ea typeface="Calibri"/>
              <a:cs typeface="Times New Roman"/>
            </a:endParaRPr>
          </a:p>
        </p:txBody>
      </p:sp>
    </p:spTree>
    <p:extLst>
      <p:ext uri="{BB962C8B-B14F-4D97-AF65-F5344CB8AC3E}">
        <p14:creationId xmlns:p14="http://schemas.microsoft.com/office/powerpoint/2010/main" val="1721596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9" grpId="0"/>
      <p:bldP spid="11" grpId="0" animBg="1"/>
      <p:bldP spid="12" grpId="0"/>
      <p:bldP spid="13" grpId="0"/>
      <p:bldP spid="14" grpId="0" animBg="1"/>
      <p:bldP spid="15" grpId="0"/>
      <p:bldP spid="1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657" y="304800"/>
            <a:ext cx="9144000" cy="369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cxnSp>
        <p:nvCxnSpPr>
          <p:cNvPr id="6" name="Straight Arrow Connector 5"/>
          <p:cNvCxnSpPr/>
          <p:nvPr/>
        </p:nvCxnSpPr>
        <p:spPr>
          <a:xfrm>
            <a:off x="7315200" y="674132"/>
            <a:ext cx="27038" cy="5955268"/>
          </a:xfrm>
          <a:prstGeom prst="straightConnector1">
            <a:avLst/>
          </a:prstGeom>
          <a:ln w="228600">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15200" y="304800"/>
            <a:ext cx="1495409" cy="400110"/>
          </a:xfrm>
          <a:prstGeom prst="rect">
            <a:avLst/>
          </a:prstGeom>
          <a:noFill/>
        </p:spPr>
        <p:txBody>
          <a:bodyPr wrap="none" rtlCol="0">
            <a:spAutoFit/>
          </a:bodyPr>
          <a:lstStyle/>
          <a:p>
            <a:r>
              <a:rPr lang="en-US" sz="2000" dirty="0" smtClean="0">
                <a:solidFill>
                  <a:srgbClr val="FFFFFF"/>
                </a:solidFill>
                <a:latin typeface="Franklin Gothic Medium" panose="020B0603020102020204"/>
              </a:rPr>
              <a:t>50,000 feet</a:t>
            </a:r>
            <a:endParaRPr lang="en-US" sz="2000" dirty="0">
              <a:solidFill>
                <a:srgbClr val="FFFFFF"/>
              </a:solidFill>
              <a:latin typeface="Franklin Gothic Medium" panose="020B0603020102020204"/>
            </a:endParaRPr>
          </a:p>
        </p:txBody>
      </p:sp>
      <p:graphicFrame>
        <p:nvGraphicFramePr>
          <p:cNvPr id="17" name="Table 16"/>
          <p:cNvGraphicFramePr>
            <a:graphicFrameLocks noGrp="1"/>
          </p:cNvGraphicFramePr>
          <p:nvPr>
            <p:extLst>
              <p:ext uri="{D42A27DB-BD31-4B8C-83A1-F6EECF244321}">
                <p14:modId xmlns:p14="http://schemas.microsoft.com/office/powerpoint/2010/main" val="1102541821"/>
              </p:ext>
            </p:extLst>
          </p:nvPr>
        </p:nvGraphicFramePr>
        <p:xfrm>
          <a:off x="457200" y="304800"/>
          <a:ext cx="6324600" cy="6462346"/>
        </p:xfrm>
        <a:graphic>
          <a:graphicData uri="http://schemas.openxmlformats.org/drawingml/2006/table">
            <a:tbl>
              <a:tblPr firstRow="1" firstCol="1" bandRow="1">
                <a:tableStyleId>{2D5ABB26-0587-4C30-8999-92F81FD0307C}</a:tableStyleId>
              </a:tblPr>
              <a:tblGrid>
                <a:gridCol w="6324600"/>
              </a:tblGrid>
              <a:tr h="516988">
                <a:tc>
                  <a:txBody>
                    <a:bodyPr/>
                    <a:lstStyle/>
                    <a:p>
                      <a:pPr marL="0" marR="0" algn="l">
                        <a:spcBef>
                          <a:spcPts val="0"/>
                        </a:spcBef>
                        <a:spcAft>
                          <a:spcPts val="0"/>
                        </a:spcAft>
                      </a:pPr>
                      <a:r>
                        <a:rPr lang="en-US" sz="2400" b="0" dirty="0">
                          <a:solidFill>
                            <a:schemeClr val="bg1"/>
                          </a:solidFill>
                          <a:effectLst/>
                          <a:latin typeface="+mj-lt"/>
                        </a:rPr>
                        <a:t>Citywide Goals</a:t>
                      </a:r>
                      <a:endParaRPr lang="en-US" sz="2400" b="0" dirty="0">
                        <a:solidFill>
                          <a:schemeClr val="bg1"/>
                        </a:solidFill>
                        <a:effectLst/>
                        <a:latin typeface="+mj-lt"/>
                        <a:ea typeface="Calibri"/>
                        <a:cs typeface="Times New Roman"/>
                      </a:endParaRPr>
                    </a:p>
                  </a:txBody>
                  <a:tcPr marL="67456" marR="67456" marT="0" marB="0"/>
                </a:tc>
              </a:tr>
              <a:tr h="5945358">
                <a:tc>
                  <a:txBody>
                    <a:bodyPr/>
                    <a:lstStyle/>
                    <a:p>
                      <a:pPr marL="0" marR="0">
                        <a:spcBef>
                          <a:spcPts val="0"/>
                        </a:spcBef>
                        <a:spcAft>
                          <a:spcPts val="0"/>
                        </a:spcAft>
                      </a:pPr>
                      <a:r>
                        <a:rPr lang="en-US" sz="2400" dirty="0" smtClean="0">
                          <a:solidFill>
                            <a:srgbClr val="000000"/>
                          </a:solidFill>
                          <a:effectLst/>
                        </a:rPr>
                        <a:t>Includes both Strategic Goals (General Plan) and </a:t>
                      </a:r>
                      <a:r>
                        <a:rPr lang="en-US" sz="2400" dirty="0">
                          <a:solidFill>
                            <a:srgbClr val="000000"/>
                          </a:solidFill>
                          <a:effectLst/>
                        </a:rPr>
                        <a:t> </a:t>
                      </a:r>
                      <a:r>
                        <a:rPr lang="en-US" sz="2400" dirty="0" smtClean="0">
                          <a:solidFill>
                            <a:srgbClr val="000000"/>
                          </a:solidFill>
                          <a:effectLst/>
                        </a:rPr>
                        <a:t>Council Priorities (Strategic Plan)</a:t>
                      </a:r>
                      <a:endParaRPr lang="en-US" sz="2400" dirty="0">
                        <a:solidFill>
                          <a:srgbClr val="000000"/>
                        </a:solidFill>
                        <a:effectLst/>
                      </a:endParaRPr>
                    </a:p>
                    <a:p>
                      <a:pPr marL="0" marR="0">
                        <a:spcBef>
                          <a:spcPts val="0"/>
                        </a:spcBef>
                        <a:spcAft>
                          <a:spcPts val="0"/>
                        </a:spcAft>
                      </a:pPr>
                      <a:r>
                        <a:rPr lang="en-US" sz="2400" dirty="0">
                          <a:solidFill>
                            <a:srgbClr val="000000"/>
                          </a:solidFill>
                          <a:effectLst/>
                        </a:rPr>
                        <a:t> </a:t>
                      </a:r>
                    </a:p>
                    <a:p>
                      <a:pPr marL="342900" marR="0" lvl="0" indent="-342900">
                        <a:spcBef>
                          <a:spcPts val="0"/>
                        </a:spcBef>
                        <a:spcAft>
                          <a:spcPts val="0"/>
                        </a:spcAft>
                        <a:buFont typeface="Wingdings" panose="05000000000000000000" pitchFamily="2" charset="2"/>
                        <a:buChar char="§"/>
                      </a:pPr>
                      <a:r>
                        <a:rPr lang="en-US" sz="2400" dirty="0">
                          <a:solidFill>
                            <a:srgbClr val="000000"/>
                          </a:solidFill>
                          <a:effectLst/>
                        </a:rPr>
                        <a:t>Defines a specific </a:t>
                      </a:r>
                      <a:r>
                        <a:rPr lang="en-US" sz="2400" dirty="0">
                          <a:solidFill>
                            <a:srgbClr val="000000"/>
                          </a:solidFill>
                          <a:effectLst/>
                          <a:latin typeface="+mj-lt"/>
                        </a:rPr>
                        <a:t>area of </a:t>
                      </a:r>
                      <a:r>
                        <a:rPr lang="en-US" sz="2400" dirty="0" smtClean="0">
                          <a:solidFill>
                            <a:srgbClr val="000000"/>
                          </a:solidFill>
                          <a:effectLst/>
                          <a:latin typeface="+mj-lt"/>
                        </a:rPr>
                        <a:t>concentration</a:t>
                      </a:r>
                    </a:p>
                    <a:p>
                      <a:pPr marL="342900" marR="0" lvl="0" indent="-342900">
                        <a:spcBef>
                          <a:spcPts val="0"/>
                        </a:spcBef>
                        <a:spcAft>
                          <a:spcPts val="0"/>
                        </a:spcAft>
                        <a:buFont typeface="Wingdings" panose="05000000000000000000" pitchFamily="2" charset="2"/>
                        <a:buChar char="§"/>
                      </a:pPr>
                      <a:r>
                        <a:rPr lang="en-US" sz="2400" dirty="0" smtClean="0">
                          <a:solidFill>
                            <a:srgbClr val="000000"/>
                          </a:solidFill>
                          <a:effectLst/>
                          <a:latin typeface="+mj-lt"/>
                        </a:rPr>
                        <a:t>Outcome-oriented</a:t>
                      </a:r>
                      <a:r>
                        <a:rPr lang="en-US" sz="2400" dirty="0" smtClean="0">
                          <a:solidFill>
                            <a:srgbClr val="000000"/>
                          </a:solidFill>
                          <a:effectLst/>
                        </a:rPr>
                        <a:t> (either quantitative </a:t>
                      </a:r>
                      <a:r>
                        <a:rPr lang="en-US" sz="2400" dirty="0">
                          <a:solidFill>
                            <a:srgbClr val="000000"/>
                          </a:solidFill>
                          <a:effectLst/>
                        </a:rPr>
                        <a:t>or </a:t>
                      </a:r>
                      <a:r>
                        <a:rPr lang="en-US" sz="2400" dirty="0" smtClean="0">
                          <a:solidFill>
                            <a:srgbClr val="000000"/>
                          </a:solidFill>
                          <a:effectLst/>
                        </a:rPr>
                        <a:t>qualitative)</a:t>
                      </a:r>
                      <a:endParaRPr lang="en-US" sz="2400" dirty="0">
                        <a:solidFill>
                          <a:srgbClr val="000000"/>
                        </a:solidFill>
                        <a:effectLst/>
                      </a:endParaRPr>
                    </a:p>
                    <a:p>
                      <a:pPr marL="342900" marR="0" lvl="0" indent="-342900">
                        <a:spcBef>
                          <a:spcPts val="0"/>
                        </a:spcBef>
                        <a:spcAft>
                          <a:spcPts val="0"/>
                        </a:spcAft>
                        <a:buFont typeface="Wingdings" panose="05000000000000000000" pitchFamily="2" charset="2"/>
                        <a:buChar char="§"/>
                      </a:pPr>
                      <a:r>
                        <a:rPr lang="en-US" sz="2400" dirty="0">
                          <a:solidFill>
                            <a:srgbClr val="000000"/>
                          </a:solidFill>
                          <a:effectLst/>
                          <a:latin typeface="+mj-lt"/>
                        </a:rPr>
                        <a:t>Flexibility</a:t>
                      </a:r>
                      <a:r>
                        <a:rPr lang="en-US" sz="2400" dirty="0">
                          <a:solidFill>
                            <a:srgbClr val="000000"/>
                          </a:solidFill>
                          <a:effectLst/>
                        </a:rPr>
                        <a:t> in manner of meeting goal</a:t>
                      </a:r>
                    </a:p>
                    <a:p>
                      <a:pPr marL="342900" marR="0" lvl="0" indent="-342900">
                        <a:spcBef>
                          <a:spcPts val="0"/>
                        </a:spcBef>
                        <a:spcAft>
                          <a:spcPts val="0"/>
                        </a:spcAft>
                        <a:buFont typeface="Wingdings" panose="05000000000000000000" pitchFamily="2" charset="2"/>
                        <a:buChar char="§"/>
                      </a:pPr>
                      <a:r>
                        <a:rPr lang="en-US" sz="2400" dirty="0" smtClean="0">
                          <a:solidFill>
                            <a:srgbClr val="000000"/>
                          </a:solidFill>
                          <a:effectLst/>
                        </a:rPr>
                        <a:t>Often </a:t>
                      </a:r>
                      <a:r>
                        <a:rPr lang="en-US" sz="2400" dirty="0">
                          <a:solidFill>
                            <a:srgbClr val="000000"/>
                          </a:solidFill>
                          <a:effectLst/>
                        </a:rPr>
                        <a:t>pertinent to </a:t>
                      </a:r>
                      <a:r>
                        <a:rPr lang="en-US" sz="2400" dirty="0">
                          <a:solidFill>
                            <a:srgbClr val="000000"/>
                          </a:solidFill>
                          <a:effectLst/>
                          <a:latin typeface="+mj-lt"/>
                        </a:rPr>
                        <a:t>more than </a:t>
                      </a:r>
                      <a:r>
                        <a:rPr lang="en-US" sz="2400" dirty="0" smtClean="0">
                          <a:solidFill>
                            <a:srgbClr val="000000"/>
                          </a:solidFill>
                          <a:effectLst/>
                        </a:rPr>
                        <a:t>on</a:t>
                      </a:r>
                      <a:r>
                        <a:rPr lang="en-US" sz="2400" baseline="0" dirty="0" smtClean="0">
                          <a:solidFill>
                            <a:srgbClr val="000000"/>
                          </a:solidFill>
                          <a:effectLst/>
                        </a:rPr>
                        <a:t>e area</a:t>
                      </a:r>
                      <a:endParaRPr lang="en-US" sz="2400" dirty="0">
                        <a:solidFill>
                          <a:srgbClr val="000000"/>
                        </a:solidFill>
                        <a:effectLst/>
                      </a:endParaRPr>
                    </a:p>
                    <a:p>
                      <a:pPr marL="342900" marR="0" lvl="0" indent="-342900">
                        <a:spcBef>
                          <a:spcPts val="0"/>
                        </a:spcBef>
                        <a:spcAft>
                          <a:spcPts val="0"/>
                        </a:spcAft>
                        <a:buFont typeface="Wingdings" panose="05000000000000000000" pitchFamily="2" charset="2"/>
                        <a:buChar char="§"/>
                      </a:pPr>
                      <a:r>
                        <a:rPr lang="en-US" sz="2400" baseline="0" dirty="0" smtClean="0">
                          <a:solidFill>
                            <a:srgbClr val="000000"/>
                          </a:solidFill>
                          <a:effectLst/>
                        </a:rPr>
                        <a:t>Something you </a:t>
                      </a:r>
                      <a:r>
                        <a:rPr lang="en-US" sz="2400" dirty="0" smtClean="0">
                          <a:solidFill>
                            <a:srgbClr val="000000"/>
                          </a:solidFill>
                          <a:effectLst/>
                        </a:rPr>
                        <a:t>influence, </a:t>
                      </a:r>
                      <a:r>
                        <a:rPr lang="en-US" sz="2400" dirty="0">
                          <a:solidFill>
                            <a:srgbClr val="000000"/>
                          </a:solidFill>
                          <a:effectLst/>
                        </a:rPr>
                        <a:t>not </a:t>
                      </a:r>
                      <a:r>
                        <a:rPr lang="en-US" sz="2400" dirty="0" smtClean="0">
                          <a:solidFill>
                            <a:srgbClr val="000000"/>
                          </a:solidFill>
                          <a:effectLst/>
                        </a:rPr>
                        <a:t>totally control</a:t>
                      </a:r>
                    </a:p>
                    <a:p>
                      <a:pPr marL="0" marR="0">
                        <a:spcBef>
                          <a:spcPts val="0"/>
                        </a:spcBef>
                        <a:spcAft>
                          <a:spcPts val="0"/>
                        </a:spcAft>
                      </a:pPr>
                      <a:r>
                        <a:rPr lang="en-US" sz="2400" dirty="0" smtClean="0">
                          <a:effectLst/>
                        </a:rPr>
                        <a:t> </a:t>
                      </a:r>
                    </a:p>
                    <a:p>
                      <a:pPr marL="0" marR="0">
                        <a:spcBef>
                          <a:spcPts val="0"/>
                        </a:spcBef>
                        <a:spcAft>
                          <a:spcPts val="0"/>
                        </a:spcAft>
                      </a:pPr>
                      <a:endParaRPr lang="en-US" sz="2400" dirty="0">
                        <a:effectLst/>
                        <a:latin typeface="Calibri"/>
                        <a:ea typeface="Calibri"/>
                        <a:cs typeface="Times New Roman"/>
                      </a:endParaRPr>
                    </a:p>
                  </a:txBody>
                  <a:tcPr marL="67456" marR="67456" marT="0" marB="0"/>
                </a:tc>
              </a:tr>
            </a:tbl>
          </a:graphicData>
        </a:graphic>
      </p:graphicFrame>
    </p:spTree>
    <p:extLst>
      <p:ext uri="{BB962C8B-B14F-4D97-AF65-F5344CB8AC3E}">
        <p14:creationId xmlns:p14="http://schemas.microsoft.com/office/powerpoint/2010/main" val="61940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7315200" y="674132"/>
            <a:ext cx="27038" cy="5955268"/>
          </a:xfrm>
          <a:prstGeom prst="straightConnector1">
            <a:avLst/>
          </a:prstGeom>
          <a:ln w="228600">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29948" y="4495800"/>
            <a:ext cx="1492909" cy="400110"/>
          </a:xfrm>
          <a:prstGeom prst="rect">
            <a:avLst/>
          </a:prstGeom>
          <a:noFill/>
        </p:spPr>
        <p:txBody>
          <a:bodyPr wrap="none" rtlCol="0">
            <a:spAutoFit/>
          </a:bodyPr>
          <a:lstStyle/>
          <a:p>
            <a:r>
              <a:rPr lang="en-US" sz="2000" dirty="0">
                <a:solidFill>
                  <a:srgbClr val="FFFFFF"/>
                </a:solidFill>
                <a:latin typeface="Franklin Gothic Medium" panose="020B0603020102020204"/>
              </a:rPr>
              <a:t>1</a:t>
            </a:r>
            <a:r>
              <a:rPr lang="en-US" sz="2000" dirty="0" smtClean="0">
                <a:solidFill>
                  <a:srgbClr val="FFFFFF"/>
                </a:solidFill>
                <a:latin typeface="Franklin Gothic Medium" panose="020B0603020102020204"/>
              </a:rPr>
              <a:t>0,000 feet</a:t>
            </a:r>
            <a:endParaRPr lang="en-US" sz="2000" dirty="0">
              <a:solidFill>
                <a:srgbClr val="FFFFFF"/>
              </a:solidFill>
              <a:latin typeface="Franklin Gothic Medium" panose="020B0603020102020204"/>
            </a:endParaRPr>
          </a:p>
        </p:txBody>
      </p:sp>
      <p:sp>
        <p:nvSpPr>
          <p:cNvPr id="11" name="Rectangle 10"/>
          <p:cNvSpPr/>
          <p:nvPr/>
        </p:nvSpPr>
        <p:spPr>
          <a:xfrm>
            <a:off x="0" y="1600200"/>
            <a:ext cx="9144000"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sp>
        <p:nvSpPr>
          <p:cNvPr id="12" name="TextBox 11"/>
          <p:cNvSpPr txBox="1"/>
          <p:nvPr/>
        </p:nvSpPr>
        <p:spPr>
          <a:xfrm>
            <a:off x="7329948" y="1600200"/>
            <a:ext cx="1492909" cy="400110"/>
          </a:xfrm>
          <a:prstGeom prst="rect">
            <a:avLst/>
          </a:prstGeom>
          <a:noFill/>
        </p:spPr>
        <p:txBody>
          <a:bodyPr wrap="none" rtlCol="0">
            <a:spAutoFit/>
          </a:bodyPr>
          <a:lstStyle/>
          <a:p>
            <a:r>
              <a:rPr lang="en-US" sz="2000" dirty="0">
                <a:solidFill>
                  <a:srgbClr val="FFFFFF"/>
                </a:solidFill>
                <a:latin typeface="Franklin Gothic Medium" panose="020B0603020102020204"/>
              </a:rPr>
              <a:t>1</a:t>
            </a:r>
            <a:r>
              <a:rPr lang="en-US" sz="2000" dirty="0" smtClean="0">
                <a:solidFill>
                  <a:srgbClr val="FFFFFF"/>
                </a:solidFill>
                <a:latin typeface="Franklin Gothic Medium" panose="020B0603020102020204"/>
              </a:rPr>
              <a:t>0,000 feet</a:t>
            </a:r>
            <a:endParaRPr lang="en-US" sz="2000" dirty="0">
              <a:solidFill>
                <a:srgbClr val="FFFFFF"/>
              </a:solidFill>
              <a:latin typeface="Franklin Gothic Medium" panose="020B0603020102020204"/>
            </a:endParaRPr>
          </a:p>
        </p:txBody>
      </p:sp>
      <p:sp>
        <p:nvSpPr>
          <p:cNvPr id="13" name="Rectangle 12"/>
          <p:cNvSpPr/>
          <p:nvPr/>
        </p:nvSpPr>
        <p:spPr>
          <a:xfrm>
            <a:off x="838200" y="1600200"/>
            <a:ext cx="5704639" cy="400110"/>
          </a:xfrm>
          <a:prstGeom prst="rect">
            <a:avLst/>
          </a:prstGeom>
        </p:spPr>
        <p:txBody>
          <a:bodyPr wrap="none">
            <a:spAutoFit/>
          </a:bodyPr>
          <a:lstStyle/>
          <a:p>
            <a:r>
              <a:rPr lang="en-US" sz="2000" dirty="0" smtClean="0">
                <a:solidFill>
                  <a:srgbClr val="FFFFFF"/>
                </a:solidFill>
                <a:latin typeface="Franklin Gothic Medium" panose="020B0603020102020204"/>
              </a:rPr>
              <a:t>Division/Department/Center Goals and Objectives</a:t>
            </a:r>
            <a:endParaRPr lang="en-US" sz="2000" dirty="0">
              <a:solidFill>
                <a:srgbClr val="FFFFFF"/>
              </a:solidFill>
              <a:latin typeface="Franklin Gothic Medium" panose="020B0603020102020204"/>
              <a:ea typeface="Calibri"/>
              <a:cs typeface="Times New Roman"/>
            </a:endParaRPr>
          </a:p>
        </p:txBody>
      </p:sp>
      <p:sp>
        <p:nvSpPr>
          <p:cNvPr id="3" name="Rectangle 2"/>
          <p:cNvSpPr/>
          <p:nvPr/>
        </p:nvSpPr>
        <p:spPr>
          <a:xfrm>
            <a:off x="838200" y="2057400"/>
            <a:ext cx="6324600" cy="3785652"/>
          </a:xfrm>
          <a:prstGeom prst="rect">
            <a:avLst/>
          </a:prstGeom>
        </p:spPr>
        <p:txBody>
          <a:bodyPr wrap="square">
            <a:spAutoFit/>
          </a:bodyPr>
          <a:lstStyle/>
          <a:p>
            <a:pPr marL="227013" lvl="0" indent="-227013">
              <a:spcBef>
                <a:spcPts val="0"/>
              </a:spcBef>
              <a:buFont typeface="Symbol"/>
              <a:buChar char=""/>
            </a:pPr>
            <a:r>
              <a:rPr lang="en-US" sz="2400" dirty="0">
                <a:solidFill>
                  <a:srgbClr val="000000"/>
                </a:solidFill>
              </a:rPr>
              <a:t>Restatement of strategic or operational goal specifically relating to department</a:t>
            </a:r>
          </a:p>
          <a:p>
            <a:pPr marL="227013" lvl="0" indent="-227013">
              <a:spcBef>
                <a:spcPts val="0"/>
              </a:spcBef>
              <a:buFont typeface="Symbol"/>
              <a:buChar char=""/>
            </a:pPr>
            <a:r>
              <a:rPr lang="en-US" sz="2400" dirty="0">
                <a:solidFill>
                  <a:srgbClr val="000000"/>
                </a:solidFill>
              </a:rPr>
              <a:t>Oriented to </a:t>
            </a:r>
            <a:r>
              <a:rPr lang="en-US" sz="2400" dirty="0">
                <a:solidFill>
                  <a:srgbClr val="000000"/>
                </a:solidFill>
                <a:latin typeface="+mj-lt"/>
              </a:rPr>
              <a:t>measurable results </a:t>
            </a:r>
            <a:r>
              <a:rPr lang="en-US" sz="2400" dirty="0">
                <a:solidFill>
                  <a:srgbClr val="000000"/>
                </a:solidFill>
              </a:rPr>
              <a:t>or outcomes</a:t>
            </a:r>
          </a:p>
          <a:p>
            <a:pPr marL="227013" lvl="0" indent="-227013">
              <a:spcBef>
                <a:spcPts val="0"/>
              </a:spcBef>
              <a:buFont typeface="Symbol"/>
              <a:buChar char=""/>
            </a:pPr>
            <a:r>
              <a:rPr lang="en-US" sz="2400" dirty="0">
                <a:solidFill>
                  <a:srgbClr val="000000"/>
                </a:solidFill>
              </a:rPr>
              <a:t>Usually within department’s area of control </a:t>
            </a:r>
          </a:p>
          <a:p>
            <a:pPr marL="227013" lvl="0" indent="-227013">
              <a:spcBef>
                <a:spcPts val="0"/>
              </a:spcBef>
              <a:buFont typeface="Symbol"/>
              <a:buChar char=""/>
            </a:pPr>
            <a:r>
              <a:rPr lang="en-US" sz="2400" dirty="0">
                <a:solidFill>
                  <a:srgbClr val="000000"/>
                </a:solidFill>
              </a:rPr>
              <a:t>Goal achievement requires one or more SMART objectives </a:t>
            </a:r>
            <a:r>
              <a:rPr lang="en-US" sz="2400" dirty="0" smtClean="0">
                <a:solidFill>
                  <a:srgbClr val="000000"/>
                </a:solidFill>
              </a:rPr>
              <a:t>and one or more initiatives</a:t>
            </a:r>
            <a:endParaRPr lang="en-US" sz="2400" dirty="0">
              <a:solidFill>
                <a:srgbClr val="000000"/>
              </a:solidFill>
            </a:endParaRPr>
          </a:p>
          <a:p>
            <a:pPr marL="227013" lvl="0" indent="-227013">
              <a:spcBef>
                <a:spcPts val="0"/>
              </a:spcBef>
              <a:buFont typeface="Symbol"/>
              <a:buChar char=""/>
            </a:pPr>
            <a:r>
              <a:rPr lang="en-US" sz="2400" dirty="0">
                <a:solidFill>
                  <a:srgbClr val="000000"/>
                </a:solidFill>
              </a:rPr>
              <a:t>Objectives usually address the result of a </a:t>
            </a:r>
            <a:r>
              <a:rPr lang="en-US" sz="2400" dirty="0">
                <a:solidFill>
                  <a:srgbClr val="000000"/>
                </a:solidFill>
                <a:latin typeface="+mj-lt"/>
              </a:rPr>
              <a:t>process</a:t>
            </a:r>
            <a:r>
              <a:rPr lang="en-US" sz="2400" dirty="0">
                <a:solidFill>
                  <a:srgbClr val="000000"/>
                </a:solidFill>
              </a:rPr>
              <a:t> -- improve, reduce, cut, increase </a:t>
            </a:r>
          </a:p>
          <a:p>
            <a:pPr marL="227013" lvl="0" indent="-227013">
              <a:spcBef>
                <a:spcPts val="0"/>
              </a:spcBef>
              <a:buFont typeface="Symbol"/>
              <a:buChar char=""/>
            </a:pPr>
            <a:r>
              <a:rPr lang="en-US" sz="2400" dirty="0" smtClean="0">
                <a:solidFill>
                  <a:srgbClr val="000000"/>
                </a:solidFill>
              </a:rPr>
              <a:t>Initiatives </a:t>
            </a:r>
            <a:r>
              <a:rPr lang="en-US" sz="2400" dirty="0">
                <a:solidFill>
                  <a:srgbClr val="000000"/>
                </a:solidFill>
              </a:rPr>
              <a:t>are managed as </a:t>
            </a:r>
            <a:r>
              <a:rPr lang="en-US" sz="2400" dirty="0">
                <a:solidFill>
                  <a:srgbClr val="000000"/>
                </a:solidFill>
                <a:latin typeface="+mj-lt"/>
              </a:rPr>
              <a:t>projects</a:t>
            </a:r>
            <a:r>
              <a:rPr lang="en-US" sz="2400" dirty="0">
                <a:solidFill>
                  <a:srgbClr val="000000"/>
                </a:solidFill>
              </a:rPr>
              <a:t> -- schedule milestones, cost, quality, completion date  </a:t>
            </a:r>
          </a:p>
        </p:txBody>
      </p:sp>
    </p:spTree>
    <p:extLst>
      <p:ext uri="{BB962C8B-B14F-4D97-AF65-F5344CB8AC3E}">
        <p14:creationId xmlns:p14="http://schemas.microsoft.com/office/powerpoint/2010/main" val="3222496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7315200" y="-4572000"/>
            <a:ext cx="27038" cy="5955268"/>
          </a:xfrm>
          <a:prstGeom prst="straightConnector1">
            <a:avLst/>
          </a:prstGeom>
          <a:ln w="228600">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29948" y="4495800"/>
            <a:ext cx="1492909" cy="400110"/>
          </a:xfrm>
          <a:prstGeom prst="rect">
            <a:avLst/>
          </a:prstGeom>
          <a:noFill/>
        </p:spPr>
        <p:txBody>
          <a:bodyPr wrap="none" rtlCol="0">
            <a:spAutoFit/>
          </a:bodyPr>
          <a:lstStyle/>
          <a:p>
            <a:r>
              <a:rPr lang="en-US" sz="2000" dirty="0">
                <a:solidFill>
                  <a:srgbClr val="FFFFFF"/>
                </a:solidFill>
                <a:latin typeface="Franklin Gothic Medium" panose="020B0603020102020204"/>
              </a:rPr>
              <a:t>1</a:t>
            </a:r>
            <a:r>
              <a:rPr lang="en-US" sz="2000" dirty="0" smtClean="0">
                <a:solidFill>
                  <a:srgbClr val="FFFFFF"/>
                </a:solidFill>
                <a:latin typeface="Franklin Gothic Medium" panose="020B0603020102020204"/>
              </a:rPr>
              <a:t>0,000 feet</a:t>
            </a:r>
            <a:endParaRPr lang="en-US" sz="2000" dirty="0">
              <a:solidFill>
                <a:srgbClr val="FFFFFF"/>
              </a:solidFill>
              <a:latin typeface="Franklin Gothic Medium" panose="020B0603020102020204"/>
            </a:endParaRPr>
          </a:p>
        </p:txBody>
      </p:sp>
      <p:sp>
        <p:nvSpPr>
          <p:cNvPr id="14" name="Rectangle 13"/>
          <p:cNvSpPr/>
          <p:nvPr/>
        </p:nvSpPr>
        <p:spPr>
          <a:xfrm>
            <a:off x="0" y="709136"/>
            <a:ext cx="9144000" cy="369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Franklin Gothic Medium" panose="020B0603020102020204"/>
            </a:endParaRPr>
          </a:p>
        </p:txBody>
      </p:sp>
      <p:sp>
        <p:nvSpPr>
          <p:cNvPr id="15" name="TextBox 14"/>
          <p:cNvSpPr txBox="1"/>
          <p:nvPr/>
        </p:nvSpPr>
        <p:spPr>
          <a:xfrm>
            <a:off x="7342238" y="697468"/>
            <a:ext cx="1169936" cy="400110"/>
          </a:xfrm>
          <a:prstGeom prst="rect">
            <a:avLst/>
          </a:prstGeom>
          <a:noFill/>
        </p:spPr>
        <p:txBody>
          <a:bodyPr wrap="none" rtlCol="0">
            <a:spAutoFit/>
          </a:bodyPr>
          <a:lstStyle/>
          <a:p>
            <a:r>
              <a:rPr lang="en-US" sz="2000" dirty="0" smtClean="0">
                <a:solidFill>
                  <a:srgbClr val="FFFFFF"/>
                </a:solidFill>
                <a:latin typeface="Franklin Gothic Medium" panose="020B0603020102020204"/>
              </a:rPr>
              <a:t>Sea level</a:t>
            </a:r>
            <a:endParaRPr lang="en-US" sz="2000" dirty="0">
              <a:solidFill>
                <a:srgbClr val="FFFFFF"/>
              </a:solidFill>
              <a:latin typeface="Franklin Gothic Medium" panose="020B0603020102020204"/>
            </a:endParaRPr>
          </a:p>
        </p:txBody>
      </p:sp>
      <p:sp>
        <p:nvSpPr>
          <p:cNvPr id="16" name="Rectangle 15"/>
          <p:cNvSpPr/>
          <p:nvPr/>
        </p:nvSpPr>
        <p:spPr>
          <a:xfrm>
            <a:off x="838200" y="709136"/>
            <a:ext cx="1939698" cy="400110"/>
          </a:xfrm>
          <a:prstGeom prst="rect">
            <a:avLst/>
          </a:prstGeom>
        </p:spPr>
        <p:txBody>
          <a:bodyPr wrap="none">
            <a:spAutoFit/>
          </a:bodyPr>
          <a:lstStyle/>
          <a:p>
            <a:r>
              <a:rPr lang="en-US" sz="2000" dirty="0" smtClean="0">
                <a:solidFill>
                  <a:srgbClr val="FFFFFF"/>
                </a:solidFill>
                <a:latin typeface="Franklin Gothic Medium" panose="020B0603020102020204"/>
              </a:rPr>
              <a:t>Employee Goals</a:t>
            </a:r>
            <a:endParaRPr lang="en-US" sz="2000" dirty="0">
              <a:solidFill>
                <a:srgbClr val="FFFFFF"/>
              </a:solidFill>
              <a:latin typeface="Franklin Gothic Medium" panose="020B0603020102020204"/>
              <a:ea typeface="Calibri"/>
              <a:cs typeface="Times New Roman"/>
            </a:endParaRPr>
          </a:p>
        </p:txBody>
      </p:sp>
      <p:sp>
        <p:nvSpPr>
          <p:cNvPr id="3" name="Rectangle 2"/>
          <p:cNvSpPr/>
          <p:nvPr/>
        </p:nvSpPr>
        <p:spPr>
          <a:xfrm>
            <a:off x="838200" y="1295400"/>
            <a:ext cx="6477000" cy="5262979"/>
          </a:xfrm>
          <a:prstGeom prst="rect">
            <a:avLst/>
          </a:prstGeom>
        </p:spPr>
        <p:txBody>
          <a:bodyPr wrap="square">
            <a:spAutoFit/>
          </a:bodyPr>
          <a:lstStyle/>
          <a:p>
            <a:pPr>
              <a:defRPr/>
            </a:pPr>
            <a:r>
              <a:rPr lang="en-US" sz="2400" dirty="0">
                <a:solidFill>
                  <a:srgbClr val="000000"/>
                </a:solidFill>
                <a:latin typeface="+mj-lt"/>
              </a:rPr>
              <a:t>Direct </a:t>
            </a:r>
            <a:r>
              <a:rPr lang="en-US" sz="2400" dirty="0" smtClean="0">
                <a:solidFill>
                  <a:srgbClr val="000000"/>
                </a:solidFill>
                <a:latin typeface="+mj-lt"/>
              </a:rPr>
              <a:t>control. </a:t>
            </a:r>
            <a:r>
              <a:rPr lang="en-US" sz="2400" dirty="0" smtClean="0">
                <a:solidFill>
                  <a:srgbClr val="000000"/>
                </a:solidFill>
              </a:rPr>
              <a:t>A goal </a:t>
            </a:r>
            <a:r>
              <a:rPr lang="en-US" sz="2400" dirty="0">
                <a:solidFill>
                  <a:srgbClr val="000000"/>
                </a:solidFill>
              </a:rPr>
              <a:t>entirely under employee’s control</a:t>
            </a:r>
          </a:p>
          <a:p>
            <a:pPr>
              <a:defRPr/>
            </a:pPr>
            <a:r>
              <a:rPr lang="en-US" sz="2400" dirty="0">
                <a:solidFill>
                  <a:srgbClr val="000000"/>
                </a:solidFill>
                <a:latin typeface="+mj-lt"/>
              </a:rPr>
              <a:t>Indirect </a:t>
            </a:r>
            <a:r>
              <a:rPr lang="en-US" sz="2400" dirty="0" smtClean="0">
                <a:solidFill>
                  <a:srgbClr val="000000"/>
                </a:solidFill>
                <a:latin typeface="+mj-lt"/>
              </a:rPr>
              <a:t>control.  </a:t>
            </a:r>
            <a:r>
              <a:rPr lang="en-US" sz="2400" dirty="0" smtClean="0">
                <a:solidFill>
                  <a:srgbClr val="000000"/>
                </a:solidFill>
              </a:rPr>
              <a:t>A goal </a:t>
            </a:r>
            <a:r>
              <a:rPr lang="en-US" sz="2400" dirty="0">
                <a:solidFill>
                  <a:srgbClr val="000000"/>
                </a:solidFill>
              </a:rPr>
              <a:t>partially under employee’s control but requires working with others, either inside or outside the organization, to accomplish the goal</a:t>
            </a:r>
          </a:p>
          <a:p>
            <a:pPr>
              <a:defRPr/>
            </a:pPr>
            <a:r>
              <a:rPr lang="en-US" sz="2400" dirty="0" err="1">
                <a:solidFill>
                  <a:srgbClr val="000000"/>
                </a:solidFill>
                <a:latin typeface="+mj-lt"/>
              </a:rPr>
              <a:t>Influenceable</a:t>
            </a:r>
            <a:r>
              <a:rPr lang="en-US" sz="2400" dirty="0">
                <a:solidFill>
                  <a:srgbClr val="000000"/>
                </a:solidFill>
                <a:latin typeface="+mj-lt"/>
              </a:rPr>
              <a:t>, but not </a:t>
            </a:r>
            <a:r>
              <a:rPr lang="en-US" sz="2400" dirty="0" smtClean="0">
                <a:solidFill>
                  <a:srgbClr val="000000"/>
                </a:solidFill>
                <a:latin typeface="+mj-lt"/>
              </a:rPr>
              <a:t>controllable. </a:t>
            </a:r>
            <a:r>
              <a:rPr lang="en-US" sz="2400" dirty="0" smtClean="0">
                <a:solidFill>
                  <a:srgbClr val="000000"/>
                </a:solidFill>
              </a:rPr>
              <a:t>A </a:t>
            </a:r>
            <a:r>
              <a:rPr lang="en-US" sz="2400" dirty="0">
                <a:solidFill>
                  <a:srgbClr val="000000"/>
                </a:solidFill>
              </a:rPr>
              <a:t>goal not under the employee’s control, typically addressing a major issue, or potential issue, that may be influenced through coordinated efforts. </a:t>
            </a:r>
          </a:p>
          <a:p>
            <a:pPr>
              <a:defRPr/>
            </a:pPr>
            <a:endParaRPr lang="en-US" sz="2400" dirty="0">
              <a:solidFill>
                <a:srgbClr val="000000"/>
              </a:solidFill>
            </a:endParaRPr>
          </a:p>
          <a:p>
            <a:pPr>
              <a:defRPr/>
            </a:pPr>
            <a:r>
              <a:rPr lang="en-US" sz="2400" dirty="0">
                <a:solidFill>
                  <a:srgbClr val="000000"/>
                </a:solidFill>
                <a:latin typeface="+mj-lt"/>
              </a:rPr>
              <a:t>As responsibility increases, goals typically move from </a:t>
            </a:r>
            <a:r>
              <a:rPr lang="en-US" sz="2400" dirty="0" smtClean="0">
                <a:solidFill>
                  <a:srgbClr val="000000"/>
                </a:solidFill>
                <a:latin typeface="+mj-lt"/>
              </a:rPr>
              <a:t>Direct</a:t>
            </a:r>
            <a:r>
              <a:rPr lang="en-US" sz="2400" dirty="0">
                <a:solidFill>
                  <a:srgbClr val="000000"/>
                </a:solidFill>
                <a:latin typeface="+mj-lt"/>
              </a:rPr>
              <a:t>, to </a:t>
            </a:r>
            <a:r>
              <a:rPr lang="en-US" sz="2400" dirty="0" smtClean="0">
                <a:solidFill>
                  <a:srgbClr val="000000"/>
                </a:solidFill>
                <a:latin typeface="+mj-lt"/>
              </a:rPr>
              <a:t>Indirect</a:t>
            </a:r>
            <a:r>
              <a:rPr lang="en-US" sz="2400" dirty="0">
                <a:solidFill>
                  <a:srgbClr val="000000"/>
                </a:solidFill>
                <a:latin typeface="+mj-lt"/>
              </a:rPr>
              <a:t>, to </a:t>
            </a:r>
            <a:r>
              <a:rPr lang="en-US" sz="2400" dirty="0" err="1" smtClean="0">
                <a:solidFill>
                  <a:srgbClr val="000000"/>
                </a:solidFill>
                <a:latin typeface="+mj-lt"/>
              </a:rPr>
              <a:t>Influenceable</a:t>
            </a:r>
            <a:r>
              <a:rPr lang="en-US" sz="2400" dirty="0">
                <a:solidFill>
                  <a:srgbClr val="000000"/>
                </a:solidFill>
                <a:latin typeface="+mj-lt"/>
              </a:rPr>
              <a:t>,</a:t>
            </a:r>
            <a:r>
              <a:rPr lang="en-US" sz="2400" dirty="0" smtClean="0">
                <a:solidFill>
                  <a:srgbClr val="000000"/>
                </a:solidFill>
                <a:latin typeface="+mj-lt"/>
              </a:rPr>
              <a:t> </a:t>
            </a:r>
            <a:r>
              <a:rPr lang="en-US" sz="2400" dirty="0">
                <a:solidFill>
                  <a:srgbClr val="000000"/>
                </a:solidFill>
                <a:latin typeface="+mj-lt"/>
              </a:rPr>
              <a:t>but not controllable</a:t>
            </a:r>
          </a:p>
        </p:txBody>
      </p:sp>
    </p:spTree>
    <p:extLst>
      <p:ext uri="{BB962C8B-B14F-4D97-AF65-F5344CB8AC3E}">
        <p14:creationId xmlns:p14="http://schemas.microsoft.com/office/powerpoint/2010/main" val="11285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6110" y="5847216"/>
            <a:ext cx="4079963" cy="498598"/>
          </a:xfrm>
          <a:prstGeom prst="rect">
            <a:avLst/>
          </a:prstGeom>
        </p:spPr>
        <p:txBody>
          <a:bodyPr wrap="none">
            <a:spAutoFit/>
          </a:bodyPr>
          <a:lstStyle/>
          <a:p>
            <a:pPr>
              <a:lnSpc>
                <a:spcPct val="110000"/>
              </a:lnSpc>
            </a:pPr>
            <a:r>
              <a:rPr lang="en-US" sz="2400" b="1" dirty="0">
                <a:solidFill>
                  <a:schemeClr val="accent2"/>
                </a:solidFill>
                <a:latin typeface="Segoe Print" panose="02000600000000000000" pitchFamily="2" charset="0"/>
              </a:rPr>
              <a:t>When will </a:t>
            </a:r>
            <a:r>
              <a:rPr lang="en-US" sz="2400" b="1" dirty="0" smtClean="0">
                <a:solidFill>
                  <a:schemeClr val="accent2"/>
                </a:solidFill>
                <a:latin typeface="Segoe Print" panose="02000600000000000000" pitchFamily="2" charset="0"/>
              </a:rPr>
              <a:t>you </a:t>
            </a:r>
            <a:r>
              <a:rPr lang="en-US" sz="2400" b="1" dirty="0">
                <a:solidFill>
                  <a:schemeClr val="accent2"/>
                </a:solidFill>
                <a:latin typeface="Segoe Print" panose="02000600000000000000" pitchFamily="2" charset="0"/>
              </a:rPr>
              <a:t>get there?</a:t>
            </a:r>
          </a:p>
        </p:txBody>
      </p:sp>
      <p:sp>
        <p:nvSpPr>
          <p:cNvPr id="5" name="Rectangle 4"/>
          <p:cNvSpPr/>
          <p:nvPr/>
        </p:nvSpPr>
        <p:spPr>
          <a:xfrm>
            <a:off x="1143000" y="759971"/>
            <a:ext cx="3065203" cy="904863"/>
          </a:xfrm>
          <a:prstGeom prst="rect">
            <a:avLst/>
          </a:prstGeom>
        </p:spPr>
        <p:txBody>
          <a:bodyPr wrap="square">
            <a:spAutoFit/>
          </a:bodyPr>
          <a:lstStyle/>
          <a:p>
            <a:pPr lvl="0">
              <a:lnSpc>
                <a:spcPct val="110000"/>
              </a:lnSpc>
            </a:pPr>
            <a:r>
              <a:rPr lang="en-US" sz="2400" b="1" dirty="0">
                <a:solidFill>
                  <a:schemeClr val="accent3"/>
                </a:solidFill>
                <a:latin typeface="Segoe Print" panose="02000600000000000000" pitchFamily="2" charset="0"/>
              </a:rPr>
              <a:t>What are you trying to achieve?</a:t>
            </a:r>
          </a:p>
        </p:txBody>
      </p:sp>
      <p:sp>
        <p:nvSpPr>
          <p:cNvPr id="9" name="Rectangle 8"/>
          <p:cNvSpPr/>
          <p:nvPr/>
        </p:nvSpPr>
        <p:spPr>
          <a:xfrm>
            <a:off x="5410200" y="762000"/>
            <a:ext cx="2743200" cy="904863"/>
          </a:xfrm>
          <a:prstGeom prst="rect">
            <a:avLst/>
          </a:prstGeom>
        </p:spPr>
        <p:txBody>
          <a:bodyPr wrap="square">
            <a:spAutoFit/>
          </a:bodyPr>
          <a:lstStyle/>
          <a:p>
            <a:pPr lvl="0">
              <a:lnSpc>
                <a:spcPct val="110000"/>
              </a:lnSpc>
            </a:pPr>
            <a:r>
              <a:rPr lang="en-US" sz="2400" b="1" dirty="0">
                <a:solidFill>
                  <a:schemeClr val="accent1"/>
                </a:solidFill>
                <a:latin typeface="Segoe Print" panose="02000600000000000000" pitchFamily="2" charset="0"/>
              </a:rPr>
              <a:t>Who are you doing it for?</a:t>
            </a:r>
          </a:p>
        </p:txBody>
      </p:sp>
      <p:sp>
        <p:nvSpPr>
          <p:cNvPr id="12" name="Rectangle 11"/>
          <p:cNvSpPr/>
          <p:nvPr/>
        </p:nvSpPr>
        <p:spPr>
          <a:xfrm>
            <a:off x="129585" y="5638800"/>
            <a:ext cx="3147015" cy="498598"/>
          </a:xfrm>
          <a:prstGeom prst="rect">
            <a:avLst/>
          </a:prstGeom>
        </p:spPr>
        <p:txBody>
          <a:bodyPr wrap="none">
            <a:spAutoFit/>
          </a:bodyPr>
          <a:lstStyle/>
          <a:p>
            <a:pPr lvl="0">
              <a:lnSpc>
                <a:spcPct val="110000"/>
              </a:lnSpc>
            </a:pPr>
            <a:r>
              <a:rPr lang="en-US" sz="2400" b="1" dirty="0">
                <a:solidFill>
                  <a:schemeClr val="accent6"/>
                </a:solidFill>
                <a:latin typeface="Segoe Print" panose="02000600000000000000" pitchFamily="2" charset="0"/>
              </a:rPr>
              <a:t>Who is responsible?</a:t>
            </a:r>
          </a:p>
        </p:txBody>
      </p:sp>
      <p:sp>
        <p:nvSpPr>
          <p:cNvPr id="15" name="Rectangle 14"/>
          <p:cNvSpPr/>
          <p:nvPr/>
        </p:nvSpPr>
        <p:spPr>
          <a:xfrm>
            <a:off x="762000" y="4331811"/>
            <a:ext cx="2588540" cy="904863"/>
          </a:xfrm>
          <a:prstGeom prst="rect">
            <a:avLst/>
          </a:prstGeom>
        </p:spPr>
        <p:txBody>
          <a:bodyPr wrap="square">
            <a:spAutoFit/>
          </a:bodyPr>
          <a:lstStyle/>
          <a:p>
            <a:pPr lvl="0">
              <a:lnSpc>
                <a:spcPct val="110000"/>
              </a:lnSpc>
            </a:pPr>
            <a:r>
              <a:rPr lang="en-US" sz="2400" b="1" dirty="0">
                <a:solidFill>
                  <a:schemeClr val="accent4"/>
                </a:solidFill>
                <a:latin typeface="Segoe Print" panose="02000600000000000000" pitchFamily="2" charset="0"/>
              </a:rPr>
              <a:t>How will </a:t>
            </a:r>
            <a:r>
              <a:rPr lang="en-US" sz="2400" b="1" dirty="0" smtClean="0">
                <a:solidFill>
                  <a:schemeClr val="accent4"/>
                </a:solidFill>
                <a:latin typeface="Segoe Print" panose="02000600000000000000" pitchFamily="2" charset="0"/>
              </a:rPr>
              <a:t>you </a:t>
            </a:r>
            <a:r>
              <a:rPr lang="en-US" sz="2400" b="1" dirty="0">
                <a:solidFill>
                  <a:schemeClr val="accent4"/>
                </a:solidFill>
                <a:latin typeface="Segoe Print" panose="02000600000000000000" pitchFamily="2" charset="0"/>
              </a:rPr>
              <a:t>contribute?</a:t>
            </a:r>
          </a:p>
        </p:txBody>
      </p:sp>
      <p:sp>
        <p:nvSpPr>
          <p:cNvPr id="16" name="Rectangle 15"/>
          <p:cNvSpPr/>
          <p:nvPr/>
        </p:nvSpPr>
        <p:spPr>
          <a:xfrm>
            <a:off x="4899615" y="4389516"/>
            <a:ext cx="3558585" cy="904863"/>
          </a:xfrm>
          <a:prstGeom prst="rect">
            <a:avLst/>
          </a:prstGeom>
        </p:spPr>
        <p:txBody>
          <a:bodyPr wrap="square">
            <a:spAutoFit/>
          </a:bodyPr>
          <a:lstStyle/>
          <a:p>
            <a:pPr lvl="0">
              <a:lnSpc>
                <a:spcPct val="110000"/>
              </a:lnSpc>
            </a:pPr>
            <a:r>
              <a:rPr lang="en-US" sz="2400" b="1" dirty="0">
                <a:solidFill>
                  <a:schemeClr val="accent5"/>
                </a:solidFill>
                <a:latin typeface="Segoe Print" panose="02000600000000000000" pitchFamily="2" charset="0"/>
              </a:rPr>
              <a:t>How will </a:t>
            </a:r>
            <a:r>
              <a:rPr lang="en-US" sz="2400" b="1" dirty="0" smtClean="0">
                <a:solidFill>
                  <a:schemeClr val="accent5"/>
                </a:solidFill>
                <a:latin typeface="Segoe Print" panose="02000600000000000000" pitchFamily="2" charset="0"/>
              </a:rPr>
              <a:t>you </a:t>
            </a:r>
            <a:r>
              <a:rPr lang="en-US" sz="2400" b="1" dirty="0">
                <a:solidFill>
                  <a:schemeClr val="accent5"/>
                </a:solidFill>
                <a:latin typeface="Segoe Print" panose="02000600000000000000" pitchFamily="2" charset="0"/>
              </a:rPr>
              <a:t>measure progress?</a:t>
            </a:r>
          </a:p>
        </p:txBody>
      </p:sp>
      <p:sp>
        <p:nvSpPr>
          <p:cNvPr id="2" name="TextBox 1"/>
          <p:cNvSpPr txBox="1"/>
          <p:nvPr/>
        </p:nvSpPr>
        <p:spPr>
          <a:xfrm>
            <a:off x="1333993" y="2705935"/>
            <a:ext cx="6564233" cy="584775"/>
          </a:xfrm>
          <a:prstGeom prst="rect">
            <a:avLst/>
          </a:prstGeom>
          <a:noFill/>
        </p:spPr>
        <p:txBody>
          <a:bodyPr wrap="none" rtlCol="0">
            <a:spAutoFit/>
          </a:bodyPr>
          <a:lstStyle/>
          <a:p>
            <a:r>
              <a:rPr lang="en-US" sz="3200" dirty="0" smtClean="0">
                <a:solidFill>
                  <a:srgbClr val="000000"/>
                </a:solidFill>
                <a:latin typeface="+mj-lt"/>
              </a:rPr>
              <a:t>Questions that well-written goals answer</a:t>
            </a:r>
            <a:endParaRPr lang="en-US" sz="3200" dirty="0">
              <a:solidFill>
                <a:srgbClr val="000000"/>
              </a:solidFill>
              <a:latin typeface="+mj-lt"/>
            </a:endParaRPr>
          </a:p>
        </p:txBody>
      </p:sp>
    </p:spTree>
    <p:extLst>
      <p:ext uri="{BB962C8B-B14F-4D97-AF65-F5344CB8AC3E}">
        <p14:creationId xmlns:p14="http://schemas.microsoft.com/office/powerpoint/2010/main" val="312493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7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4500"/>
                            </p:stCondLst>
                            <p:childTnLst>
                              <p:par>
                                <p:cTn id="23" presetID="26" presetClass="emph" presetSubtype="0" fill="hold" grpId="0" nodeType="afterEffect">
                                  <p:stCondLst>
                                    <p:cond delay="75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2" grpId="0"/>
      <p:bldP spid="15" grpId="0"/>
      <p:bldP spid="16" grpId="0"/>
      <p:bldP spid="2"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p:cNvSpPr txBox="1">
            <a:spLocks/>
          </p:cNvSpPr>
          <p:nvPr/>
        </p:nvSpPr>
        <p:spPr>
          <a:xfrm>
            <a:off x="838200" y="2449501"/>
            <a:ext cx="4055803" cy="556027"/>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US" sz="4400" b="1" i="0" u="none" strike="noStrike" kern="1200" cap="none" spc="0" baseline="0">
                <a:solidFill>
                  <a:srgbClr val="FFFFFF"/>
                </a:solidFill>
                <a:uFillTx/>
                <a:latin typeface="+mj-lt"/>
              </a:defRPr>
            </a:lvl1pPr>
          </a:lstStyle>
          <a:p>
            <a:r>
              <a:rPr lang="en-US" sz="3000" b="0" dirty="0" smtClean="0">
                <a:solidFill>
                  <a:srgbClr val="000000"/>
                </a:solidFill>
              </a:rPr>
              <a:t>To enhance public safety</a:t>
            </a:r>
          </a:p>
        </p:txBody>
      </p:sp>
      <p:sp>
        <p:nvSpPr>
          <p:cNvPr id="35" name="Rectangle 34"/>
          <p:cNvSpPr/>
          <p:nvPr/>
        </p:nvSpPr>
        <p:spPr>
          <a:xfrm>
            <a:off x="4396892" y="2451531"/>
            <a:ext cx="4249305" cy="553998"/>
          </a:xfrm>
          <a:prstGeom prst="rect">
            <a:avLst/>
          </a:prstGeom>
        </p:spPr>
        <p:txBody>
          <a:bodyPr wrap="none">
            <a:spAutoFit/>
          </a:bodyPr>
          <a:lstStyle/>
          <a:p>
            <a:r>
              <a:rPr lang="en-US" sz="3000" dirty="0">
                <a:solidFill>
                  <a:srgbClr val="000000"/>
                </a:solidFill>
                <a:latin typeface="+mj-lt"/>
              </a:rPr>
              <a:t>for all Scottsdale residents, </a:t>
            </a:r>
          </a:p>
        </p:txBody>
      </p:sp>
      <p:sp>
        <p:nvSpPr>
          <p:cNvPr id="36" name="Rectangle 35"/>
          <p:cNvSpPr/>
          <p:nvPr/>
        </p:nvSpPr>
        <p:spPr>
          <a:xfrm>
            <a:off x="762000" y="2864405"/>
            <a:ext cx="5813273" cy="1015663"/>
          </a:xfrm>
          <a:prstGeom prst="rect">
            <a:avLst/>
          </a:prstGeom>
        </p:spPr>
        <p:txBody>
          <a:bodyPr wrap="square">
            <a:spAutoFit/>
          </a:bodyPr>
          <a:lstStyle/>
          <a:p>
            <a:r>
              <a:rPr lang="en-US" sz="3000" dirty="0">
                <a:solidFill>
                  <a:srgbClr val="000000"/>
                </a:solidFill>
                <a:latin typeface="+mj-lt"/>
              </a:rPr>
              <a:t> the Transportation Department </a:t>
            </a:r>
            <a:br>
              <a:rPr lang="en-US" sz="3000" dirty="0">
                <a:solidFill>
                  <a:srgbClr val="000000"/>
                </a:solidFill>
                <a:latin typeface="+mj-lt"/>
              </a:rPr>
            </a:br>
            <a:endParaRPr lang="en-US" sz="3000" dirty="0">
              <a:solidFill>
                <a:srgbClr val="000000"/>
              </a:solidFill>
              <a:latin typeface="+mj-lt"/>
            </a:endParaRPr>
          </a:p>
        </p:txBody>
      </p:sp>
      <p:sp>
        <p:nvSpPr>
          <p:cNvPr id="37" name="Rectangle 36"/>
          <p:cNvSpPr/>
          <p:nvPr/>
        </p:nvSpPr>
        <p:spPr>
          <a:xfrm>
            <a:off x="819900" y="3271143"/>
            <a:ext cx="4420697" cy="553998"/>
          </a:xfrm>
          <a:prstGeom prst="rect">
            <a:avLst/>
          </a:prstGeom>
        </p:spPr>
        <p:txBody>
          <a:bodyPr wrap="none">
            <a:spAutoFit/>
          </a:bodyPr>
          <a:lstStyle/>
          <a:p>
            <a:r>
              <a:rPr lang="en-US" sz="3000" dirty="0">
                <a:solidFill>
                  <a:srgbClr val="000000"/>
                </a:solidFill>
                <a:latin typeface="+mj-lt"/>
              </a:rPr>
              <a:t>will increase bike lane miles </a:t>
            </a:r>
          </a:p>
        </p:txBody>
      </p:sp>
      <p:sp>
        <p:nvSpPr>
          <p:cNvPr id="38" name="Rectangle 37"/>
          <p:cNvSpPr/>
          <p:nvPr/>
        </p:nvSpPr>
        <p:spPr>
          <a:xfrm>
            <a:off x="5052015" y="3270190"/>
            <a:ext cx="1239442" cy="553998"/>
          </a:xfrm>
          <a:prstGeom prst="rect">
            <a:avLst/>
          </a:prstGeom>
        </p:spPr>
        <p:txBody>
          <a:bodyPr wrap="none">
            <a:spAutoFit/>
          </a:bodyPr>
          <a:lstStyle/>
          <a:p>
            <a:r>
              <a:rPr lang="en-US" sz="3000" dirty="0">
                <a:solidFill>
                  <a:srgbClr val="000000"/>
                </a:solidFill>
                <a:latin typeface="+mj-lt"/>
              </a:rPr>
              <a:t>by 5% </a:t>
            </a:r>
          </a:p>
        </p:txBody>
      </p:sp>
      <p:sp>
        <p:nvSpPr>
          <p:cNvPr id="39" name="Rectangle 38"/>
          <p:cNvSpPr/>
          <p:nvPr/>
        </p:nvSpPr>
        <p:spPr>
          <a:xfrm>
            <a:off x="6099959" y="3298130"/>
            <a:ext cx="1861022" cy="553998"/>
          </a:xfrm>
          <a:prstGeom prst="rect">
            <a:avLst/>
          </a:prstGeom>
        </p:spPr>
        <p:txBody>
          <a:bodyPr wrap="none">
            <a:spAutoFit/>
          </a:bodyPr>
          <a:lstStyle/>
          <a:p>
            <a:r>
              <a:rPr lang="en-US" sz="3000" dirty="0">
                <a:solidFill>
                  <a:srgbClr val="000000"/>
                </a:solidFill>
                <a:latin typeface="+mj-lt"/>
              </a:rPr>
              <a:t>by June 30.</a:t>
            </a:r>
          </a:p>
        </p:txBody>
      </p:sp>
    </p:spTree>
    <p:extLst>
      <p:ext uri="{BB962C8B-B14F-4D97-AF65-F5344CB8AC3E}">
        <p14:creationId xmlns:p14="http://schemas.microsoft.com/office/powerpoint/2010/main" val="427160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33251" y="457200"/>
            <a:ext cx="8153400" cy="707886"/>
          </a:xfrm>
          <a:prstGeom prst="rect">
            <a:avLst/>
          </a:prstGeom>
          <a:noFill/>
        </p:spPr>
        <p:txBody>
          <a:bodyPr wrap="square" rtlCol="0">
            <a:spAutoFit/>
          </a:bodyPr>
          <a:lstStyle/>
          <a:p>
            <a:r>
              <a:rPr lang="en-US" sz="4000" dirty="0" smtClean="0">
                <a:solidFill>
                  <a:srgbClr val="000000"/>
                </a:solidFill>
                <a:latin typeface="+mj-lt"/>
              </a:rPr>
              <a:t>Exercise - Mission Statement</a:t>
            </a:r>
            <a:endParaRPr lang="en-US" sz="4000" dirty="0">
              <a:solidFill>
                <a:srgbClr val="000000"/>
              </a:solidFill>
              <a:latin typeface="+mj-lt"/>
            </a:endParaRPr>
          </a:p>
        </p:txBody>
      </p:sp>
      <p:sp>
        <p:nvSpPr>
          <p:cNvPr id="5" name="TextBox 4"/>
          <p:cNvSpPr txBox="1"/>
          <p:nvPr/>
        </p:nvSpPr>
        <p:spPr>
          <a:xfrm>
            <a:off x="457200" y="1524000"/>
            <a:ext cx="8229600" cy="5632311"/>
          </a:xfrm>
          <a:prstGeom prst="rect">
            <a:avLst/>
          </a:prstGeom>
          <a:noFill/>
        </p:spPr>
        <p:txBody>
          <a:bodyPr wrap="square" rtlCol="0">
            <a:spAutoFit/>
          </a:bodyPr>
          <a:lstStyle/>
          <a:p>
            <a:r>
              <a:rPr lang="en-US" sz="2400" dirty="0" smtClean="0">
                <a:solidFill>
                  <a:srgbClr val="000000"/>
                </a:solidFill>
              </a:rPr>
              <a:t>The mission </a:t>
            </a:r>
            <a:r>
              <a:rPr lang="en-US" sz="2400" dirty="0">
                <a:solidFill>
                  <a:srgbClr val="000000"/>
                </a:solidFill>
              </a:rPr>
              <a:t>of ______________________________________</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			(name of group)</a:t>
            </a:r>
          </a:p>
          <a:p>
            <a:endParaRPr lang="en-US" sz="2400" dirty="0" smtClean="0">
              <a:solidFill>
                <a:srgbClr val="000000"/>
              </a:solidFill>
            </a:endParaRPr>
          </a:p>
          <a:p>
            <a:r>
              <a:rPr lang="en-US" sz="2400" dirty="0" smtClean="0">
                <a:solidFill>
                  <a:srgbClr val="000000"/>
                </a:solidFill>
              </a:rPr>
              <a:t>is to  ______________________________________________</a:t>
            </a:r>
            <a:br>
              <a:rPr lang="en-US" sz="2400" dirty="0" smtClean="0">
                <a:solidFill>
                  <a:srgbClr val="000000"/>
                </a:solidFill>
              </a:rPr>
            </a:br>
            <a:r>
              <a:rPr lang="en-US" sz="2400" dirty="0" smtClean="0">
                <a:solidFill>
                  <a:srgbClr val="000000"/>
                </a:solidFill>
              </a:rPr>
              <a:t>			(key services delivered)</a:t>
            </a:r>
          </a:p>
          <a:p>
            <a:r>
              <a:rPr lang="en-US" sz="2400" dirty="0" smtClean="0">
                <a:solidFill>
                  <a:srgbClr val="000000"/>
                </a:solidFill>
              </a:rPr>
              <a:t/>
            </a:r>
            <a:br>
              <a:rPr lang="en-US" sz="2400" dirty="0" smtClean="0">
                <a:solidFill>
                  <a:srgbClr val="000000"/>
                </a:solidFill>
              </a:rPr>
            </a:br>
            <a:r>
              <a:rPr lang="en-US" sz="2400" dirty="0" smtClean="0">
                <a:solidFill>
                  <a:srgbClr val="000000"/>
                </a:solidFill>
              </a:rPr>
              <a:t>to / for _____________________________________________</a:t>
            </a:r>
            <a:br>
              <a:rPr lang="en-US" sz="2400" dirty="0" smtClean="0">
                <a:solidFill>
                  <a:srgbClr val="000000"/>
                </a:solidFill>
              </a:rPr>
            </a:br>
            <a:r>
              <a:rPr lang="en-US" sz="2400" dirty="0">
                <a:solidFill>
                  <a:srgbClr val="000000"/>
                </a:solidFill>
              </a:rPr>
              <a:t>	</a:t>
            </a:r>
            <a:r>
              <a:rPr lang="en-US" sz="2400" dirty="0" smtClean="0">
                <a:solidFill>
                  <a:srgbClr val="000000"/>
                </a:solidFill>
              </a:rPr>
              <a:t>		(customers)</a:t>
            </a:r>
          </a:p>
          <a:p>
            <a:endParaRPr lang="en-US" sz="2400" dirty="0" smtClean="0">
              <a:solidFill>
                <a:srgbClr val="000000"/>
              </a:solidFill>
            </a:endParaRPr>
          </a:p>
          <a:p>
            <a:r>
              <a:rPr lang="en-US" sz="2400" dirty="0" smtClean="0">
                <a:solidFill>
                  <a:srgbClr val="000000"/>
                </a:solidFill>
              </a:rPr>
              <a:t>so that ____________________________________________.</a:t>
            </a:r>
            <a:br>
              <a:rPr lang="en-US" sz="2400" dirty="0" smtClean="0">
                <a:solidFill>
                  <a:srgbClr val="000000"/>
                </a:solidFill>
              </a:rPr>
            </a:br>
            <a:r>
              <a:rPr lang="en-US" sz="2400" dirty="0" smtClean="0">
                <a:solidFill>
                  <a:srgbClr val="000000"/>
                </a:solidFill>
              </a:rPr>
              <a:t>			(results to be achieved)</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p:txBody>
      </p:sp>
    </p:spTree>
    <p:extLst>
      <p:ext uri="{BB962C8B-B14F-4D97-AF65-F5344CB8AC3E}">
        <p14:creationId xmlns:p14="http://schemas.microsoft.com/office/powerpoint/2010/main" val="299491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3037" y="5715000"/>
            <a:ext cx="4079963" cy="498598"/>
          </a:xfrm>
          <a:prstGeom prst="rect">
            <a:avLst/>
          </a:prstGeom>
        </p:spPr>
        <p:txBody>
          <a:bodyPr wrap="none">
            <a:spAutoFit/>
          </a:bodyPr>
          <a:lstStyle/>
          <a:p>
            <a:pPr>
              <a:lnSpc>
                <a:spcPct val="110000"/>
              </a:lnSpc>
            </a:pPr>
            <a:r>
              <a:rPr lang="en-US" sz="2400" dirty="0">
                <a:solidFill>
                  <a:schemeClr val="accent2"/>
                </a:solidFill>
                <a:latin typeface="Segoe Print" panose="02000600000000000000" pitchFamily="2" charset="0"/>
              </a:rPr>
              <a:t>When will </a:t>
            </a:r>
            <a:r>
              <a:rPr lang="en-US" sz="2400" dirty="0" smtClean="0">
                <a:solidFill>
                  <a:schemeClr val="accent2"/>
                </a:solidFill>
                <a:latin typeface="Segoe Print" panose="02000600000000000000" pitchFamily="2" charset="0"/>
              </a:rPr>
              <a:t>you </a:t>
            </a:r>
            <a:r>
              <a:rPr lang="en-US" sz="2400" dirty="0">
                <a:solidFill>
                  <a:schemeClr val="accent2"/>
                </a:solidFill>
                <a:latin typeface="Segoe Print" panose="02000600000000000000" pitchFamily="2" charset="0"/>
              </a:rPr>
              <a:t>get there?</a:t>
            </a:r>
          </a:p>
        </p:txBody>
      </p:sp>
      <p:sp>
        <p:nvSpPr>
          <p:cNvPr id="5" name="Rectangle 4"/>
          <p:cNvSpPr/>
          <p:nvPr/>
        </p:nvSpPr>
        <p:spPr>
          <a:xfrm>
            <a:off x="1143000" y="759971"/>
            <a:ext cx="3065203" cy="904863"/>
          </a:xfrm>
          <a:prstGeom prst="rect">
            <a:avLst/>
          </a:prstGeom>
        </p:spPr>
        <p:txBody>
          <a:bodyPr wrap="square">
            <a:spAutoFit/>
          </a:bodyPr>
          <a:lstStyle/>
          <a:p>
            <a:pPr lvl="0">
              <a:lnSpc>
                <a:spcPct val="110000"/>
              </a:lnSpc>
            </a:pPr>
            <a:r>
              <a:rPr lang="en-US" sz="2400" dirty="0">
                <a:latin typeface="Segoe Print" panose="02000600000000000000" pitchFamily="2" charset="0"/>
              </a:rPr>
              <a:t>What are you trying to achieve?</a:t>
            </a:r>
          </a:p>
        </p:txBody>
      </p:sp>
      <p:cxnSp>
        <p:nvCxnSpPr>
          <p:cNvPr id="7" name="Straight Arrow Connector 6"/>
          <p:cNvCxnSpPr/>
          <p:nvPr/>
        </p:nvCxnSpPr>
        <p:spPr>
          <a:xfrm>
            <a:off x="1295400" y="1600200"/>
            <a:ext cx="0" cy="9009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410200" y="762000"/>
            <a:ext cx="2743200" cy="904863"/>
          </a:xfrm>
          <a:prstGeom prst="rect">
            <a:avLst/>
          </a:prstGeom>
        </p:spPr>
        <p:txBody>
          <a:bodyPr wrap="square">
            <a:spAutoFit/>
          </a:bodyPr>
          <a:lstStyle/>
          <a:p>
            <a:pPr lvl="0">
              <a:lnSpc>
                <a:spcPct val="110000"/>
              </a:lnSpc>
            </a:pPr>
            <a:r>
              <a:rPr lang="en-US" sz="2400" dirty="0">
                <a:solidFill>
                  <a:schemeClr val="accent1"/>
                </a:solidFill>
                <a:latin typeface="Segoe Print" panose="02000600000000000000" pitchFamily="2" charset="0"/>
              </a:rPr>
              <a:t>Who are you doing it for?</a:t>
            </a:r>
          </a:p>
        </p:txBody>
      </p:sp>
      <p:cxnSp>
        <p:nvCxnSpPr>
          <p:cNvPr id="10" name="Straight Arrow Connector 9"/>
          <p:cNvCxnSpPr/>
          <p:nvPr/>
        </p:nvCxnSpPr>
        <p:spPr>
          <a:xfrm>
            <a:off x="5481604" y="1600200"/>
            <a:ext cx="0" cy="9144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9585" y="5638800"/>
            <a:ext cx="3147015" cy="498598"/>
          </a:xfrm>
          <a:prstGeom prst="rect">
            <a:avLst/>
          </a:prstGeom>
        </p:spPr>
        <p:txBody>
          <a:bodyPr wrap="none">
            <a:spAutoFit/>
          </a:bodyPr>
          <a:lstStyle/>
          <a:p>
            <a:pPr lvl="0">
              <a:lnSpc>
                <a:spcPct val="110000"/>
              </a:lnSpc>
            </a:pPr>
            <a:r>
              <a:rPr lang="en-US" sz="2400" dirty="0">
                <a:solidFill>
                  <a:schemeClr val="accent6"/>
                </a:solidFill>
                <a:latin typeface="Segoe Print" panose="02000600000000000000" pitchFamily="2" charset="0"/>
              </a:rPr>
              <a:t>Who is responsible?</a:t>
            </a:r>
          </a:p>
        </p:txBody>
      </p:sp>
      <p:cxnSp>
        <p:nvCxnSpPr>
          <p:cNvPr id="14" name="Elbow Connector 13"/>
          <p:cNvCxnSpPr/>
          <p:nvPr/>
        </p:nvCxnSpPr>
        <p:spPr>
          <a:xfrm rot="5400000" flipH="1" flipV="1">
            <a:off x="-717491" y="4193861"/>
            <a:ext cx="2455748" cy="468827"/>
          </a:xfrm>
          <a:prstGeom prst="bentConnector2">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38200" y="4200537"/>
            <a:ext cx="2588540" cy="904863"/>
          </a:xfrm>
          <a:prstGeom prst="rect">
            <a:avLst/>
          </a:prstGeom>
        </p:spPr>
        <p:txBody>
          <a:bodyPr wrap="square">
            <a:spAutoFit/>
          </a:bodyPr>
          <a:lstStyle/>
          <a:p>
            <a:pPr lvl="0">
              <a:lnSpc>
                <a:spcPct val="110000"/>
              </a:lnSpc>
            </a:pPr>
            <a:r>
              <a:rPr lang="en-US" sz="2400" dirty="0">
                <a:solidFill>
                  <a:schemeClr val="accent4"/>
                </a:solidFill>
                <a:latin typeface="Segoe Print" panose="02000600000000000000" pitchFamily="2" charset="0"/>
              </a:rPr>
              <a:t>How will </a:t>
            </a:r>
            <a:r>
              <a:rPr lang="en-US" sz="2400" dirty="0" smtClean="0">
                <a:solidFill>
                  <a:schemeClr val="accent4"/>
                </a:solidFill>
                <a:latin typeface="Segoe Print" panose="02000600000000000000" pitchFamily="2" charset="0"/>
              </a:rPr>
              <a:t>you </a:t>
            </a:r>
            <a:r>
              <a:rPr lang="en-US" sz="2400" dirty="0">
                <a:solidFill>
                  <a:schemeClr val="accent4"/>
                </a:solidFill>
                <a:latin typeface="Segoe Print" panose="02000600000000000000" pitchFamily="2" charset="0"/>
              </a:rPr>
              <a:t>contribute?</a:t>
            </a:r>
          </a:p>
        </p:txBody>
      </p:sp>
      <p:sp>
        <p:nvSpPr>
          <p:cNvPr id="16" name="Rectangle 15"/>
          <p:cNvSpPr/>
          <p:nvPr/>
        </p:nvSpPr>
        <p:spPr>
          <a:xfrm>
            <a:off x="5052015" y="4276737"/>
            <a:ext cx="3558585" cy="904863"/>
          </a:xfrm>
          <a:prstGeom prst="rect">
            <a:avLst/>
          </a:prstGeom>
        </p:spPr>
        <p:txBody>
          <a:bodyPr wrap="square">
            <a:spAutoFit/>
          </a:bodyPr>
          <a:lstStyle/>
          <a:p>
            <a:pPr lvl="0">
              <a:lnSpc>
                <a:spcPct val="110000"/>
              </a:lnSpc>
            </a:pPr>
            <a:r>
              <a:rPr lang="en-US" sz="2400" dirty="0">
                <a:solidFill>
                  <a:schemeClr val="accent5"/>
                </a:solidFill>
                <a:latin typeface="Segoe Print" panose="02000600000000000000" pitchFamily="2" charset="0"/>
              </a:rPr>
              <a:t>How will </a:t>
            </a:r>
            <a:r>
              <a:rPr lang="en-US" sz="2400" dirty="0" smtClean="0">
                <a:solidFill>
                  <a:schemeClr val="accent5"/>
                </a:solidFill>
                <a:latin typeface="Segoe Print" panose="02000600000000000000" pitchFamily="2" charset="0"/>
              </a:rPr>
              <a:t>you </a:t>
            </a:r>
            <a:r>
              <a:rPr lang="en-US" sz="2400" dirty="0">
                <a:solidFill>
                  <a:schemeClr val="accent5"/>
                </a:solidFill>
                <a:latin typeface="Segoe Print" panose="02000600000000000000" pitchFamily="2" charset="0"/>
              </a:rPr>
              <a:t>measure progress?</a:t>
            </a:r>
          </a:p>
        </p:txBody>
      </p:sp>
      <p:cxnSp>
        <p:nvCxnSpPr>
          <p:cNvPr id="20" name="Elbow Connector 19"/>
          <p:cNvCxnSpPr/>
          <p:nvPr/>
        </p:nvCxnSpPr>
        <p:spPr>
          <a:xfrm rot="16200000" flipV="1">
            <a:off x="7165957" y="4313590"/>
            <a:ext cx="2100632" cy="636253"/>
          </a:xfrm>
          <a:prstGeom prst="bentConnector3">
            <a:avLst>
              <a:gd name="adj1" fmla="val 101389"/>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204415" y="3767996"/>
            <a:ext cx="0" cy="47635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74307" y="3781891"/>
            <a:ext cx="0" cy="47635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itle 2"/>
          <p:cNvSpPr txBox="1">
            <a:spLocks/>
          </p:cNvSpPr>
          <p:nvPr/>
        </p:nvSpPr>
        <p:spPr>
          <a:xfrm>
            <a:off x="838200" y="2449501"/>
            <a:ext cx="4055803" cy="556027"/>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US" sz="4400" b="1" i="0" u="none" strike="noStrike" kern="1200" cap="none" spc="0" baseline="0">
                <a:solidFill>
                  <a:srgbClr val="FFFFFF"/>
                </a:solidFill>
                <a:uFillTx/>
                <a:latin typeface="+mj-lt"/>
              </a:defRPr>
            </a:lvl1pPr>
          </a:lstStyle>
          <a:p>
            <a:r>
              <a:rPr lang="en-US" sz="3000" b="0" dirty="0" smtClean="0">
                <a:solidFill>
                  <a:schemeClr val="tx1"/>
                </a:solidFill>
              </a:rPr>
              <a:t>To enhance public safety</a:t>
            </a:r>
            <a:endParaRPr lang="en-US" sz="3000" b="0" dirty="0" smtClean="0">
              <a:solidFill>
                <a:schemeClr val="accent4"/>
              </a:solidFill>
            </a:endParaRPr>
          </a:p>
        </p:txBody>
      </p:sp>
      <p:sp>
        <p:nvSpPr>
          <p:cNvPr id="3" name="Rectangle 2"/>
          <p:cNvSpPr/>
          <p:nvPr/>
        </p:nvSpPr>
        <p:spPr>
          <a:xfrm>
            <a:off x="4396892" y="2451531"/>
            <a:ext cx="4249305" cy="553998"/>
          </a:xfrm>
          <a:prstGeom prst="rect">
            <a:avLst/>
          </a:prstGeom>
        </p:spPr>
        <p:txBody>
          <a:bodyPr wrap="none">
            <a:spAutoFit/>
          </a:bodyPr>
          <a:lstStyle/>
          <a:p>
            <a:r>
              <a:rPr lang="en-US" sz="3000" dirty="0">
                <a:solidFill>
                  <a:schemeClr val="accent1"/>
                </a:solidFill>
                <a:latin typeface="+mj-lt"/>
              </a:rPr>
              <a:t>for all Scottsdale residents, </a:t>
            </a:r>
            <a:endParaRPr lang="en-US" sz="3000" dirty="0">
              <a:latin typeface="+mj-lt"/>
            </a:endParaRPr>
          </a:p>
        </p:txBody>
      </p:sp>
      <p:sp>
        <p:nvSpPr>
          <p:cNvPr id="6" name="Rectangle 5"/>
          <p:cNvSpPr/>
          <p:nvPr/>
        </p:nvSpPr>
        <p:spPr>
          <a:xfrm>
            <a:off x="762000" y="2864405"/>
            <a:ext cx="5813273" cy="1015663"/>
          </a:xfrm>
          <a:prstGeom prst="rect">
            <a:avLst/>
          </a:prstGeom>
        </p:spPr>
        <p:txBody>
          <a:bodyPr wrap="square">
            <a:spAutoFit/>
          </a:bodyPr>
          <a:lstStyle/>
          <a:p>
            <a:r>
              <a:rPr lang="en-US" sz="3000" dirty="0">
                <a:latin typeface="+mj-lt"/>
              </a:rPr>
              <a:t> </a:t>
            </a:r>
            <a:r>
              <a:rPr lang="en-US" sz="3000" dirty="0">
                <a:solidFill>
                  <a:schemeClr val="accent6"/>
                </a:solidFill>
                <a:latin typeface="+mj-lt"/>
              </a:rPr>
              <a:t>the Transportation Department </a:t>
            </a:r>
            <a:br>
              <a:rPr lang="en-US" sz="3000" dirty="0">
                <a:solidFill>
                  <a:schemeClr val="accent6"/>
                </a:solidFill>
                <a:latin typeface="+mj-lt"/>
              </a:rPr>
            </a:br>
            <a:endParaRPr lang="en-US" sz="3000" dirty="0">
              <a:latin typeface="+mj-lt"/>
            </a:endParaRPr>
          </a:p>
        </p:txBody>
      </p:sp>
      <p:sp>
        <p:nvSpPr>
          <p:cNvPr id="8" name="Rectangle 7"/>
          <p:cNvSpPr/>
          <p:nvPr/>
        </p:nvSpPr>
        <p:spPr>
          <a:xfrm>
            <a:off x="819900" y="3271143"/>
            <a:ext cx="4420697" cy="553998"/>
          </a:xfrm>
          <a:prstGeom prst="rect">
            <a:avLst/>
          </a:prstGeom>
        </p:spPr>
        <p:txBody>
          <a:bodyPr wrap="none">
            <a:spAutoFit/>
          </a:bodyPr>
          <a:lstStyle/>
          <a:p>
            <a:r>
              <a:rPr lang="en-US" sz="3000" dirty="0">
                <a:solidFill>
                  <a:schemeClr val="accent4"/>
                </a:solidFill>
                <a:latin typeface="+mj-lt"/>
              </a:rPr>
              <a:t>will increase bike lane miles</a:t>
            </a:r>
            <a:r>
              <a:rPr lang="en-US" sz="3000" dirty="0">
                <a:solidFill>
                  <a:srgbClr val="000000"/>
                </a:solidFill>
                <a:latin typeface="+mj-lt"/>
              </a:rPr>
              <a:t> </a:t>
            </a:r>
            <a:endParaRPr lang="en-US" sz="3000" dirty="0">
              <a:latin typeface="+mj-lt"/>
            </a:endParaRPr>
          </a:p>
        </p:txBody>
      </p:sp>
      <p:sp>
        <p:nvSpPr>
          <p:cNvPr id="11" name="Rectangle 10"/>
          <p:cNvSpPr/>
          <p:nvPr/>
        </p:nvSpPr>
        <p:spPr>
          <a:xfrm>
            <a:off x="5052015" y="3270190"/>
            <a:ext cx="1239442" cy="553998"/>
          </a:xfrm>
          <a:prstGeom prst="rect">
            <a:avLst/>
          </a:prstGeom>
        </p:spPr>
        <p:txBody>
          <a:bodyPr wrap="none">
            <a:spAutoFit/>
          </a:bodyPr>
          <a:lstStyle/>
          <a:p>
            <a:r>
              <a:rPr lang="en-US" sz="3000" dirty="0">
                <a:solidFill>
                  <a:schemeClr val="accent5"/>
                </a:solidFill>
                <a:latin typeface="+mj-lt"/>
              </a:rPr>
              <a:t>by 5% </a:t>
            </a:r>
            <a:endParaRPr lang="en-US" sz="3000" dirty="0">
              <a:latin typeface="+mj-lt"/>
            </a:endParaRPr>
          </a:p>
        </p:txBody>
      </p:sp>
      <p:sp>
        <p:nvSpPr>
          <p:cNvPr id="13" name="Rectangle 12"/>
          <p:cNvSpPr/>
          <p:nvPr/>
        </p:nvSpPr>
        <p:spPr>
          <a:xfrm>
            <a:off x="6099959" y="3298130"/>
            <a:ext cx="1861022" cy="553998"/>
          </a:xfrm>
          <a:prstGeom prst="rect">
            <a:avLst/>
          </a:prstGeom>
        </p:spPr>
        <p:txBody>
          <a:bodyPr wrap="none">
            <a:spAutoFit/>
          </a:bodyPr>
          <a:lstStyle/>
          <a:p>
            <a:r>
              <a:rPr lang="en-US" sz="3000" dirty="0">
                <a:solidFill>
                  <a:schemeClr val="accent2"/>
                </a:solidFill>
                <a:latin typeface="+mj-lt"/>
              </a:rPr>
              <a:t>by June 30.</a:t>
            </a:r>
          </a:p>
        </p:txBody>
      </p:sp>
    </p:spTree>
    <p:extLst>
      <p:ext uri="{BB962C8B-B14F-4D97-AF65-F5344CB8AC3E}">
        <p14:creationId xmlns:p14="http://schemas.microsoft.com/office/powerpoint/2010/main" val="197991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2" grpId="0"/>
      <p:bldP spid="15" grpId="0"/>
      <p:bldP spid="16" grpId="0"/>
      <p:bldP spid="18" grpId="0"/>
      <p:bldP spid="3" grpId="0"/>
      <p:bldP spid="6" grpId="0"/>
      <p:bldP spid="8" grpId="0"/>
      <p:bldP spid="11" grpId="0"/>
      <p:bldP spid="1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40" y="794211"/>
          <a:ext cx="9143959" cy="58351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3493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6555" y="0"/>
            <a:ext cx="5277445" cy="6858000"/>
          </a:xfrm>
          <a:prstGeom prst="rect">
            <a:avLst/>
          </a:prstGeom>
        </p:spPr>
      </p:pic>
      <p:sp>
        <p:nvSpPr>
          <p:cNvPr id="4" name="TextBox 3"/>
          <p:cNvSpPr txBox="1"/>
          <p:nvPr/>
        </p:nvSpPr>
        <p:spPr>
          <a:xfrm>
            <a:off x="77851" y="1295400"/>
            <a:ext cx="3581400" cy="3785652"/>
          </a:xfrm>
          <a:prstGeom prst="rect">
            <a:avLst/>
          </a:prstGeom>
          <a:noFill/>
          <a:ln>
            <a:noFill/>
          </a:ln>
        </p:spPr>
        <p:txBody>
          <a:bodyPr wrap="square" rtlCol="0">
            <a:spAutoFit/>
          </a:bodyPr>
          <a:lstStyle/>
          <a:p>
            <a:pPr algn="ctr"/>
            <a:r>
              <a:rPr lang="en-US" sz="4000" dirty="0" smtClean="0">
                <a:solidFill>
                  <a:srgbClr val="FFFFFF"/>
                </a:solidFill>
                <a:latin typeface="Gloucester MT Extra Condensed" panose="02030808020601010101" pitchFamily="18" charset="0"/>
              </a:rPr>
              <a:t>“Don’t write so that you can be understood, write so that you can’t be misunderstood.”</a:t>
            </a:r>
          </a:p>
          <a:p>
            <a:pPr algn="ctr"/>
            <a:r>
              <a:rPr lang="en-US" sz="4000" dirty="0" smtClean="0">
                <a:solidFill>
                  <a:srgbClr val="FFFFFF"/>
                </a:solidFill>
                <a:latin typeface="Gloucester MT Extra Condensed" panose="02030808020601010101" pitchFamily="18" charset="0"/>
              </a:rPr>
              <a:t>President William Howard Taft</a:t>
            </a:r>
            <a:endParaRPr lang="en-US" sz="4000" dirty="0">
              <a:solidFill>
                <a:srgbClr val="FFFFFF"/>
              </a:solidFill>
              <a:latin typeface="Gloucester MT Extra Condensed" panose="02030808020601010101" pitchFamily="18" charset="0"/>
            </a:endParaRPr>
          </a:p>
        </p:txBody>
      </p:sp>
    </p:spTree>
    <p:extLst>
      <p:ext uri="{BB962C8B-B14F-4D97-AF65-F5344CB8AC3E}">
        <p14:creationId xmlns:p14="http://schemas.microsoft.com/office/powerpoint/2010/main" val="414851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00200"/>
            <a:ext cx="9144000" cy="1828800"/>
          </a:xfrm>
        </p:spPr>
        <p:txBody>
          <a:bodyPr>
            <a:normAutofit/>
          </a:bodyPr>
          <a:lstStyle/>
          <a:p>
            <a:pPr algn="ctr"/>
            <a:r>
              <a:rPr lang="en-US" b="0" dirty="0" smtClean="0">
                <a:solidFill>
                  <a:srgbClr val="BE1E2D"/>
                </a:solidFill>
              </a:rPr>
              <a:t>WRAP IT UP ALREADY!!!</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0750" y="3409950"/>
            <a:ext cx="4762500" cy="1866900"/>
          </a:xfrm>
          <a:prstGeom prst="rect">
            <a:avLst/>
          </a:prstGeom>
        </p:spPr>
      </p:pic>
    </p:spTree>
    <p:extLst>
      <p:ext uri="{BB962C8B-B14F-4D97-AF65-F5344CB8AC3E}">
        <p14:creationId xmlns:p14="http://schemas.microsoft.com/office/powerpoint/2010/main" val="360963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9525" y="3072825"/>
            <a:ext cx="2729834"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Anonymity</a:t>
            </a:r>
            <a:endParaRPr lang="en-US" dirty="0" smtClean="0">
              <a:solidFill>
                <a:srgbClr val="FFFFFF"/>
              </a:solidFill>
              <a:latin typeface="+mj-lt"/>
            </a:endParaRPr>
          </a:p>
        </p:txBody>
      </p:sp>
      <p:sp>
        <p:nvSpPr>
          <p:cNvPr id="9" name="Rectangle 8"/>
          <p:cNvSpPr/>
          <p:nvPr/>
        </p:nvSpPr>
        <p:spPr>
          <a:xfrm>
            <a:off x="2720309" y="3072825"/>
            <a:ext cx="3046083"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Irrelevance</a:t>
            </a:r>
            <a:endParaRPr lang="en-US" dirty="0">
              <a:solidFill>
                <a:srgbClr val="FFFFFF"/>
              </a:solidFill>
              <a:latin typeface="+mj-lt"/>
            </a:endParaRPr>
          </a:p>
        </p:txBody>
      </p:sp>
      <p:sp>
        <p:nvSpPr>
          <p:cNvPr id="21" name="Rectangle 20"/>
          <p:cNvSpPr/>
          <p:nvPr/>
        </p:nvSpPr>
        <p:spPr>
          <a:xfrm>
            <a:off x="5769321" y="3072825"/>
            <a:ext cx="3374679"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Immeasurability</a:t>
            </a:r>
            <a:endParaRPr lang="en-US" dirty="0">
              <a:solidFill>
                <a:srgbClr val="FFFFFF"/>
              </a:solidFill>
              <a:latin typeface="+mj-lt"/>
            </a:endParaRPr>
          </a:p>
        </p:txBody>
      </p:sp>
      <p:sp>
        <p:nvSpPr>
          <p:cNvPr id="6" name="Rectangle 5"/>
          <p:cNvSpPr/>
          <p:nvPr/>
        </p:nvSpPr>
        <p:spPr>
          <a:xfrm>
            <a:off x="100" y="0"/>
            <a:ext cx="9143900" cy="523220"/>
          </a:xfrm>
          <a:prstGeom prst="rect">
            <a:avLst/>
          </a:prstGeom>
        </p:spPr>
        <p:txBody>
          <a:bodyPr wrap="square">
            <a:spAutoFit/>
          </a:bodyPr>
          <a:lstStyle/>
          <a:p>
            <a:pPr marL="0" lvl="2"/>
            <a:r>
              <a:rPr lang="en-US" sz="1400" dirty="0" smtClean="0">
                <a:solidFill>
                  <a:srgbClr val="FFFFFF"/>
                </a:solidFill>
              </a:rPr>
              <a:t>Three reasons employees don’t like their jobs</a:t>
            </a:r>
          </a:p>
          <a:p>
            <a:pPr marL="0" lvl="2"/>
            <a:r>
              <a:rPr lang="en-US" sz="1400" dirty="0" smtClean="0">
                <a:solidFill>
                  <a:srgbClr val="FFFFFF"/>
                </a:solidFill>
              </a:rPr>
              <a:t>From Patrick </a:t>
            </a:r>
            <a:r>
              <a:rPr lang="en-US" sz="1400" dirty="0" err="1" smtClean="0">
                <a:solidFill>
                  <a:srgbClr val="FFFFFF"/>
                </a:solidFill>
              </a:rPr>
              <a:t>Lencioni</a:t>
            </a:r>
            <a:r>
              <a:rPr lang="en-US" sz="1400" dirty="0" smtClean="0">
                <a:solidFill>
                  <a:srgbClr val="FFFFFF"/>
                </a:solidFill>
              </a:rPr>
              <a:t>. 2007. </a:t>
            </a:r>
            <a:r>
              <a:rPr lang="en-US" sz="1400" i="1" dirty="0" smtClean="0">
                <a:solidFill>
                  <a:srgbClr val="FFFFFF"/>
                </a:solidFill>
              </a:rPr>
              <a:t>“The </a:t>
            </a:r>
            <a:r>
              <a:rPr lang="en-US" sz="1400" i="1" dirty="0">
                <a:solidFill>
                  <a:srgbClr val="FFFFFF"/>
                </a:solidFill>
              </a:rPr>
              <a:t>Three Signs of a Miserable </a:t>
            </a:r>
            <a:r>
              <a:rPr lang="en-US" sz="1400" i="1" dirty="0" smtClean="0">
                <a:solidFill>
                  <a:srgbClr val="FFFFFF"/>
                </a:solidFill>
              </a:rPr>
              <a:t>Job</a:t>
            </a:r>
            <a:r>
              <a:rPr lang="en-US" sz="1400" i="1" dirty="0">
                <a:solidFill>
                  <a:srgbClr val="FFFFFF"/>
                </a:solidFill>
              </a:rPr>
              <a:t>.</a:t>
            </a:r>
            <a:r>
              <a:rPr lang="en-US" sz="1400" i="1" dirty="0" smtClean="0">
                <a:solidFill>
                  <a:srgbClr val="FFFFFF"/>
                </a:solidFill>
              </a:rPr>
              <a:t>” </a:t>
            </a:r>
            <a:endParaRPr lang="en-US" sz="1400" i="1" dirty="0">
              <a:solidFill>
                <a:srgbClr val="FFFFFF"/>
              </a:solidFill>
            </a:endParaRPr>
          </a:p>
        </p:txBody>
      </p:sp>
      <p:sp>
        <p:nvSpPr>
          <p:cNvPr id="10" name="Rectangle 9"/>
          <p:cNvSpPr/>
          <p:nvPr/>
        </p:nvSpPr>
        <p:spPr>
          <a:xfrm>
            <a:off x="5768309" y="3657600"/>
            <a:ext cx="3374679" cy="3185487"/>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rPr>
              <a:t>We don’t get a daily sense of measurable accomplishment</a:t>
            </a:r>
          </a:p>
          <a:p>
            <a:pPr marL="0" lvl="3" algn="ctr">
              <a:spcAft>
                <a:spcPts val="1800"/>
              </a:spcAft>
            </a:pPr>
            <a:endParaRPr lang="en-US" dirty="0" smtClean="0">
              <a:solidFill>
                <a:srgbClr val="FFFFFF"/>
              </a:solidFill>
            </a:endParaRPr>
          </a:p>
          <a:p>
            <a:pPr marL="0" lvl="3" algn="ctr">
              <a:spcAft>
                <a:spcPts val="1800"/>
              </a:spcAft>
            </a:pPr>
            <a:endParaRPr lang="en-US" dirty="0">
              <a:solidFill>
                <a:srgbClr val="FFFFFF"/>
              </a:solidFill>
            </a:endParaRPr>
          </a:p>
          <a:p>
            <a:pPr marL="0" lvl="3" algn="ctr">
              <a:spcAft>
                <a:spcPts val="1800"/>
              </a:spcAft>
            </a:pPr>
            <a:endParaRPr lang="en-US" dirty="0" smtClean="0">
              <a:solidFill>
                <a:srgbClr val="FFFFFF"/>
              </a:solidFill>
            </a:endParaRPr>
          </a:p>
          <a:p>
            <a:pPr marL="0" lvl="3" algn="ctr">
              <a:spcAft>
                <a:spcPts val="1800"/>
              </a:spcAft>
            </a:pPr>
            <a:endParaRPr lang="en-US" dirty="0" smtClean="0">
              <a:solidFill>
                <a:srgbClr val="FFFFFF"/>
              </a:solidFill>
            </a:endParaRPr>
          </a:p>
          <a:p>
            <a:pPr marL="0" lvl="3" algn="ctr">
              <a:spcAft>
                <a:spcPts val="1800"/>
              </a:spcAft>
            </a:pPr>
            <a:endParaRPr lang="en-US" dirty="0">
              <a:solidFill>
                <a:srgbClr val="FFFFFF"/>
              </a:solidFill>
            </a:endParaRPr>
          </a:p>
        </p:txBody>
      </p:sp>
      <p:sp>
        <p:nvSpPr>
          <p:cNvPr id="17" name="Rectangle 16"/>
          <p:cNvSpPr/>
          <p:nvPr/>
        </p:nvSpPr>
        <p:spPr>
          <a:xfrm>
            <a:off x="-9525" y="3657600"/>
            <a:ext cx="2751713" cy="2954655"/>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rPr>
              <a:t>We aren’t understood or appreciated for our unique contribution</a:t>
            </a:r>
          </a:p>
          <a:p>
            <a:pPr marL="0" lvl="3" algn="ctr">
              <a:spcAft>
                <a:spcPts val="1800"/>
              </a:spcAft>
            </a:pPr>
            <a:endParaRPr lang="en-US" dirty="0">
              <a:solidFill>
                <a:srgbClr val="FFFFFF"/>
              </a:solidFill>
            </a:endParaRPr>
          </a:p>
          <a:p>
            <a:pPr marL="0" lvl="3" algn="ctr">
              <a:spcAft>
                <a:spcPts val="1800"/>
              </a:spcAft>
            </a:pPr>
            <a:endParaRPr lang="en-US" dirty="0" smtClean="0">
              <a:solidFill>
                <a:srgbClr val="FFFFFF"/>
              </a:solidFill>
            </a:endParaRPr>
          </a:p>
          <a:p>
            <a:pPr marL="0" lvl="3" algn="ctr">
              <a:spcAft>
                <a:spcPts val="1800"/>
              </a:spcAft>
            </a:pPr>
            <a:endParaRPr lang="en-US" dirty="0" smtClean="0">
              <a:solidFill>
                <a:srgbClr val="FFFFFF"/>
              </a:solidFill>
            </a:endParaRPr>
          </a:p>
          <a:p>
            <a:pPr marL="0" lvl="3" algn="ctr">
              <a:spcAft>
                <a:spcPts val="1800"/>
              </a:spcAft>
            </a:pPr>
            <a:endParaRPr lang="en-US" dirty="0" smtClean="0">
              <a:solidFill>
                <a:srgbClr val="FFFFFF"/>
              </a:solidFill>
            </a:endParaRPr>
          </a:p>
        </p:txBody>
      </p:sp>
      <p:sp>
        <p:nvSpPr>
          <p:cNvPr id="19" name="Rectangle 18"/>
          <p:cNvSpPr/>
          <p:nvPr/>
        </p:nvSpPr>
        <p:spPr>
          <a:xfrm>
            <a:off x="2742188" y="3657600"/>
            <a:ext cx="3046083" cy="2954655"/>
          </a:xfrm>
          <a:prstGeom prst="rect">
            <a:avLst/>
          </a:prstGeom>
          <a:solidFill>
            <a:srgbClr val="000000"/>
          </a:solidFill>
        </p:spPr>
        <p:txBody>
          <a:bodyPr wrap="square">
            <a:spAutoFit/>
          </a:bodyPr>
          <a:lstStyle/>
          <a:p>
            <a:pPr marL="0" lvl="3" algn="ctr">
              <a:spcAft>
                <a:spcPts val="1800"/>
              </a:spcAft>
            </a:pPr>
            <a:r>
              <a:rPr lang="en-US" dirty="0" smtClean="0">
                <a:solidFill>
                  <a:srgbClr val="FFFFFF"/>
                </a:solidFill>
              </a:rPr>
              <a:t>We don’t see how our work impacts the lives of others</a:t>
            </a:r>
          </a:p>
          <a:p>
            <a:pPr marL="0" lvl="3" algn="ctr">
              <a:spcAft>
                <a:spcPts val="1800"/>
              </a:spcAft>
            </a:pPr>
            <a:endParaRPr lang="en-US" dirty="0">
              <a:solidFill>
                <a:srgbClr val="FFFFFF"/>
              </a:solidFill>
            </a:endParaRPr>
          </a:p>
          <a:p>
            <a:pPr marL="0" lvl="3" algn="ctr">
              <a:spcAft>
                <a:spcPts val="1800"/>
              </a:spcAft>
            </a:pPr>
            <a:endParaRPr lang="en-US" dirty="0" smtClean="0">
              <a:solidFill>
                <a:srgbClr val="FFFFFF"/>
              </a:solidFill>
            </a:endParaRPr>
          </a:p>
          <a:p>
            <a:pPr marL="0" lvl="3" algn="ctr">
              <a:spcAft>
                <a:spcPts val="1800"/>
              </a:spcAft>
            </a:pPr>
            <a:r>
              <a:rPr lang="en-US" dirty="0" smtClean="0">
                <a:solidFill>
                  <a:srgbClr val="FFFFFF"/>
                </a:solidFill>
              </a:rPr>
              <a:t/>
            </a:r>
            <a:br>
              <a:rPr lang="en-US" dirty="0" smtClean="0">
                <a:solidFill>
                  <a:srgbClr val="FFFFFF"/>
                </a:solidFill>
              </a:rPr>
            </a:br>
            <a:endParaRPr lang="en-US" dirty="0" smtClean="0">
              <a:solidFill>
                <a:srgbClr val="FFFFFF"/>
              </a:solidFill>
            </a:endParaRPr>
          </a:p>
          <a:p>
            <a:pPr marL="0" lvl="3" algn="ctr">
              <a:spcAft>
                <a:spcPts val="1800"/>
              </a:spcAft>
            </a:pPr>
            <a:endParaRPr lang="en-US" dirty="0">
              <a:solidFill>
                <a:srgbClr val="FFFFFF"/>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60758" y="472113"/>
            <a:ext cx="3383242"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14674" y="473347"/>
            <a:ext cx="3046084"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 y="473347"/>
            <a:ext cx="2714575"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409977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1" grpId="0" animBg="1"/>
      <p:bldP spid="6" grpId="0"/>
      <p:bldP spid="10" grpId="0" animBg="1"/>
      <p:bldP spid="17" grpId="0" animBg="1"/>
      <p:bldP spid="19"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2633" y="3933825"/>
            <a:ext cx="8324167" cy="1938992"/>
          </a:xfrm>
          <a:prstGeom prst="rect">
            <a:avLst/>
          </a:prstGeom>
        </p:spPr>
        <p:txBody>
          <a:bodyPr wrap="square">
            <a:spAutoFit/>
          </a:bodyPr>
          <a:lstStyle/>
          <a:p>
            <a:r>
              <a:rPr lang="en-US" sz="2400" dirty="0" smtClean="0">
                <a:solidFill>
                  <a:srgbClr val="FFFFFF"/>
                </a:solidFill>
              </a:rPr>
              <a:t>But, what if… </a:t>
            </a:r>
          </a:p>
          <a:p>
            <a:r>
              <a:rPr lang="en-US" sz="2400" dirty="0" smtClean="0">
                <a:solidFill>
                  <a:srgbClr val="FFFFFF"/>
                </a:solidFill>
              </a:rPr>
              <a:t>we </a:t>
            </a:r>
            <a:r>
              <a:rPr lang="en-US" sz="2400" dirty="0">
                <a:solidFill>
                  <a:srgbClr val="FFFFFF"/>
                </a:solidFill>
              </a:rPr>
              <a:t>understood our unique </a:t>
            </a:r>
            <a:r>
              <a:rPr lang="en-US" sz="2400" dirty="0" smtClean="0">
                <a:solidFill>
                  <a:srgbClr val="FFFFFF"/>
                </a:solidFill>
              </a:rPr>
              <a:t>contribution, </a:t>
            </a:r>
          </a:p>
          <a:p>
            <a:r>
              <a:rPr lang="en-US" sz="2400" dirty="0" smtClean="0">
                <a:solidFill>
                  <a:srgbClr val="FFFFFF"/>
                </a:solidFill>
              </a:rPr>
              <a:t>knew how our </a:t>
            </a:r>
            <a:r>
              <a:rPr lang="en-US" sz="2400" dirty="0">
                <a:solidFill>
                  <a:srgbClr val="FFFFFF"/>
                </a:solidFill>
              </a:rPr>
              <a:t>work impacted </a:t>
            </a:r>
            <a:r>
              <a:rPr lang="en-US" sz="2400" dirty="0" smtClean="0">
                <a:solidFill>
                  <a:srgbClr val="FFFFFF"/>
                </a:solidFill>
              </a:rPr>
              <a:t>others </a:t>
            </a:r>
          </a:p>
          <a:p>
            <a:r>
              <a:rPr lang="en-US" sz="2400" dirty="0" smtClean="0">
                <a:solidFill>
                  <a:srgbClr val="FFFFFF"/>
                </a:solidFill>
              </a:rPr>
              <a:t>and </a:t>
            </a:r>
            <a:r>
              <a:rPr lang="en-US" sz="2400" dirty="0">
                <a:solidFill>
                  <a:srgbClr val="FFFFFF"/>
                </a:solidFill>
              </a:rPr>
              <a:t>got a daily sense </a:t>
            </a:r>
            <a:r>
              <a:rPr lang="en-US" sz="2400" dirty="0" smtClean="0">
                <a:solidFill>
                  <a:srgbClr val="FFFFFF"/>
                </a:solidFill>
              </a:rPr>
              <a:t>of accomplishment?</a:t>
            </a:r>
          </a:p>
          <a:p>
            <a:r>
              <a:rPr lang="en-US" sz="2400" dirty="0" smtClean="0">
                <a:solidFill>
                  <a:srgbClr val="FFFFFF"/>
                </a:solidFill>
              </a:rPr>
              <a:t>Wouldn’t that make a difference?  </a:t>
            </a:r>
          </a:p>
        </p:txBody>
      </p:sp>
      <p:sp>
        <p:nvSpPr>
          <p:cNvPr id="6" name="Rectangle 5"/>
          <p:cNvSpPr/>
          <p:nvPr/>
        </p:nvSpPr>
        <p:spPr>
          <a:xfrm>
            <a:off x="100" y="0"/>
            <a:ext cx="9143900" cy="523220"/>
          </a:xfrm>
          <a:prstGeom prst="rect">
            <a:avLst/>
          </a:prstGeom>
        </p:spPr>
        <p:txBody>
          <a:bodyPr wrap="square">
            <a:spAutoFit/>
          </a:bodyPr>
          <a:lstStyle/>
          <a:p>
            <a:pPr marL="0" lvl="2"/>
            <a:r>
              <a:rPr lang="en-US" sz="1400" dirty="0" smtClean="0">
                <a:solidFill>
                  <a:srgbClr val="FFFFFF"/>
                </a:solidFill>
              </a:rPr>
              <a:t>Three reasons employees don’t like their jobs</a:t>
            </a:r>
          </a:p>
          <a:p>
            <a:pPr marL="0" lvl="2"/>
            <a:r>
              <a:rPr lang="en-US" sz="1400" dirty="0" smtClean="0">
                <a:solidFill>
                  <a:srgbClr val="FFFFFF"/>
                </a:solidFill>
              </a:rPr>
              <a:t>From Patrick </a:t>
            </a:r>
            <a:r>
              <a:rPr lang="en-US" sz="1400" dirty="0" err="1" smtClean="0">
                <a:solidFill>
                  <a:srgbClr val="FFFFFF"/>
                </a:solidFill>
              </a:rPr>
              <a:t>Lencioni</a:t>
            </a:r>
            <a:r>
              <a:rPr lang="en-US" sz="1400" dirty="0" smtClean="0">
                <a:solidFill>
                  <a:srgbClr val="FFFFFF"/>
                </a:solidFill>
              </a:rPr>
              <a:t>. 2007. </a:t>
            </a:r>
            <a:r>
              <a:rPr lang="en-US" sz="1400" i="1" dirty="0" smtClean="0">
                <a:solidFill>
                  <a:srgbClr val="FFFFFF"/>
                </a:solidFill>
              </a:rPr>
              <a:t>“The </a:t>
            </a:r>
            <a:r>
              <a:rPr lang="en-US" sz="1400" i="1" dirty="0">
                <a:solidFill>
                  <a:srgbClr val="FFFFFF"/>
                </a:solidFill>
              </a:rPr>
              <a:t>Three Signs of a Miserable </a:t>
            </a:r>
            <a:r>
              <a:rPr lang="en-US" sz="1400" i="1" dirty="0" smtClean="0">
                <a:solidFill>
                  <a:srgbClr val="FFFFFF"/>
                </a:solidFill>
              </a:rPr>
              <a:t>Job</a:t>
            </a:r>
            <a:r>
              <a:rPr lang="en-US" sz="1400" i="1" dirty="0">
                <a:solidFill>
                  <a:srgbClr val="FFFFFF"/>
                </a:solidFill>
              </a:rPr>
              <a:t>.</a:t>
            </a:r>
            <a:r>
              <a:rPr lang="en-US" sz="1400" i="1" dirty="0" smtClean="0">
                <a:solidFill>
                  <a:srgbClr val="FFFFFF"/>
                </a:solidFill>
              </a:rPr>
              <a:t>” </a:t>
            </a:r>
            <a:endParaRPr lang="en-US" sz="1400" i="1" dirty="0">
              <a:solidFill>
                <a:srgbClr val="FFFFFF"/>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60758" y="472113"/>
            <a:ext cx="3383242"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14674" y="473347"/>
            <a:ext cx="3046084"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 y="473347"/>
            <a:ext cx="2714575" cy="2593465"/>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
        <p:nvSpPr>
          <p:cNvPr id="20" name="Rectangle 19"/>
          <p:cNvSpPr/>
          <p:nvPr/>
        </p:nvSpPr>
        <p:spPr>
          <a:xfrm>
            <a:off x="-9525" y="3072825"/>
            <a:ext cx="2729834"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Anonymity</a:t>
            </a:r>
            <a:endParaRPr lang="en-US" dirty="0" smtClean="0">
              <a:solidFill>
                <a:srgbClr val="FFFFFF"/>
              </a:solidFill>
              <a:latin typeface="+mj-lt"/>
            </a:endParaRPr>
          </a:p>
        </p:txBody>
      </p:sp>
      <p:sp>
        <p:nvSpPr>
          <p:cNvPr id="22" name="Rectangle 21"/>
          <p:cNvSpPr/>
          <p:nvPr/>
        </p:nvSpPr>
        <p:spPr>
          <a:xfrm>
            <a:off x="2720309" y="3072825"/>
            <a:ext cx="3046083"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Irrelevance</a:t>
            </a:r>
            <a:endParaRPr lang="en-US" dirty="0">
              <a:solidFill>
                <a:srgbClr val="FFFFFF"/>
              </a:solidFill>
              <a:latin typeface="+mj-lt"/>
            </a:endParaRPr>
          </a:p>
        </p:txBody>
      </p:sp>
      <p:sp>
        <p:nvSpPr>
          <p:cNvPr id="24" name="Rectangle 23"/>
          <p:cNvSpPr/>
          <p:nvPr/>
        </p:nvSpPr>
        <p:spPr>
          <a:xfrm>
            <a:off x="5769321" y="3072825"/>
            <a:ext cx="3374679" cy="584775"/>
          </a:xfrm>
          <a:prstGeom prst="rect">
            <a:avLst/>
          </a:prstGeom>
          <a:solidFill>
            <a:srgbClr val="000000"/>
          </a:solidFill>
        </p:spPr>
        <p:txBody>
          <a:bodyPr wrap="square">
            <a:spAutoFit/>
          </a:bodyPr>
          <a:lstStyle/>
          <a:p>
            <a:pPr marL="0" lvl="3" algn="ctr">
              <a:spcAft>
                <a:spcPts val="1800"/>
              </a:spcAft>
            </a:pPr>
            <a:r>
              <a:rPr lang="en-US" sz="3200" dirty="0" smtClean="0">
                <a:solidFill>
                  <a:srgbClr val="FFFFFF"/>
                </a:solidFill>
                <a:latin typeface="+mj-lt"/>
              </a:rPr>
              <a:t>Immeasurability</a:t>
            </a:r>
            <a:endParaRPr lang="en-US" dirty="0">
              <a:solidFill>
                <a:srgbClr val="FFFFFF"/>
              </a:solidFill>
              <a:latin typeface="+mj-lt"/>
            </a:endParaRPr>
          </a:p>
        </p:txBody>
      </p:sp>
    </p:spTree>
    <p:extLst>
      <p:ext uri="{BB962C8B-B14F-4D97-AF65-F5344CB8AC3E}">
        <p14:creationId xmlns:p14="http://schemas.microsoft.com/office/powerpoint/2010/main" val="3484847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85030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nvPr>
        </p:nvGraphicFramePr>
        <p:xfrm>
          <a:off x="0" y="228601"/>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90600" y="2895600"/>
            <a:ext cx="2971800" cy="1200329"/>
          </a:xfrm>
          <a:prstGeom prst="rect">
            <a:avLst/>
          </a:prstGeom>
          <a:noFill/>
        </p:spPr>
        <p:txBody>
          <a:bodyPr wrap="square" rtlCol="0">
            <a:spAutoFit/>
          </a:bodyPr>
          <a:lstStyle/>
          <a:p>
            <a:pPr algn="ctr"/>
            <a:r>
              <a:rPr lang="en-US" sz="2400" dirty="0">
                <a:solidFill>
                  <a:schemeClr val="bg1"/>
                </a:solidFill>
                <a:latin typeface="Tw Cen MT Condensed Extra Bold" panose="020B0803020202020204" pitchFamily="34" charset="0"/>
              </a:rPr>
              <a:t>Accountability </a:t>
            </a:r>
            <a:endParaRPr lang="en-US" sz="2400" dirty="0" smtClean="0">
              <a:solidFill>
                <a:schemeClr val="bg1"/>
              </a:solidFill>
              <a:latin typeface="Tw Cen MT Condensed Extra Bold" panose="020B0803020202020204" pitchFamily="34" charset="0"/>
            </a:endParaRPr>
          </a:p>
          <a:p>
            <a:pPr algn="ctr"/>
            <a:r>
              <a:rPr lang="en-US" sz="2400" dirty="0" smtClean="0">
                <a:solidFill>
                  <a:schemeClr val="bg1"/>
                </a:solidFill>
                <a:latin typeface="Tw Cen MT Condensed Extra Bold" panose="020B0803020202020204" pitchFamily="34" charset="0"/>
              </a:rPr>
              <a:t>and Transparency</a:t>
            </a:r>
            <a:endParaRPr lang="en-US" sz="2400" dirty="0">
              <a:solidFill>
                <a:schemeClr val="bg1"/>
              </a:solidFill>
              <a:latin typeface="Tw Cen MT Condensed Extra Bold" panose="020B0803020202020204" pitchFamily="34" charset="0"/>
            </a:endParaRPr>
          </a:p>
          <a:p>
            <a:pPr algn="ctr"/>
            <a:endParaRPr lang="en-US" sz="2400" dirty="0"/>
          </a:p>
        </p:txBody>
      </p:sp>
      <p:sp>
        <p:nvSpPr>
          <p:cNvPr id="10" name="TextBox 9"/>
          <p:cNvSpPr txBox="1"/>
          <p:nvPr/>
        </p:nvSpPr>
        <p:spPr>
          <a:xfrm>
            <a:off x="5257800" y="2895600"/>
            <a:ext cx="2971800" cy="830997"/>
          </a:xfrm>
          <a:prstGeom prst="rect">
            <a:avLst/>
          </a:prstGeom>
          <a:noFill/>
        </p:spPr>
        <p:txBody>
          <a:bodyPr wrap="square" rtlCol="0">
            <a:spAutoFit/>
          </a:bodyPr>
          <a:lstStyle/>
          <a:p>
            <a:pPr algn="ctr"/>
            <a:r>
              <a:rPr lang="en-US" sz="2400" dirty="0" smtClean="0">
                <a:solidFill>
                  <a:schemeClr val="bg1"/>
                </a:solidFill>
                <a:latin typeface="Tw Cen MT Condensed Extra Bold" panose="020B0803020202020204" pitchFamily="34" charset="0"/>
              </a:rPr>
              <a:t>Budgeting and</a:t>
            </a:r>
          </a:p>
          <a:p>
            <a:pPr algn="ctr"/>
            <a:r>
              <a:rPr lang="en-US" sz="2400" dirty="0" smtClean="0">
                <a:solidFill>
                  <a:schemeClr val="bg1"/>
                </a:solidFill>
                <a:latin typeface="Tw Cen MT Condensed Extra Bold" panose="020B0803020202020204" pitchFamily="34" charset="0"/>
              </a:rPr>
              <a:t>Decision-making</a:t>
            </a:r>
            <a:endParaRPr lang="en-US" sz="2400" dirty="0"/>
          </a:p>
        </p:txBody>
      </p:sp>
    </p:spTree>
    <p:extLst>
      <p:ext uri="{BB962C8B-B14F-4D97-AF65-F5344CB8AC3E}">
        <p14:creationId xmlns:p14="http://schemas.microsoft.com/office/powerpoint/2010/main" val="107530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2" y="-2"/>
            <a:ext cx="9144000" cy="6858001"/>
            <a:chOff x="76202" y="-2"/>
            <a:chExt cx="9144000" cy="6858001"/>
          </a:xfrm>
        </p:grpSpPr>
        <p:pic>
          <p:nvPicPr>
            <p:cNvPr id="88" name="Picture 8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89" name="Rectangle 88"/>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6202" y="-4"/>
            <a:ext cx="9144001" cy="6858001"/>
            <a:chOff x="76202" y="-4"/>
            <a:chExt cx="9144001" cy="6858001"/>
          </a:xfrm>
        </p:grpSpPr>
        <p:pic>
          <p:nvPicPr>
            <p:cNvPr id="93" name="Picture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2" y="-4"/>
              <a:ext cx="9144001" cy="6858001"/>
            </a:xfrm>
            <a:prstGeom prst="rect">
              <a:avLst/>
            </a:prstGeom>
          </p:spPr>
        </p:pic>
        <p:sp>
          <p:nvSpPr>
            <p:cNvPr id="94" name="Rectangle 93"/>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2745984" y="1981203"/>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DEFINE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96" name="TextBox 95"/>
            <p:cNvSpPr txBox="1"/>
            <p:nvPr/>
          </p:nvSpPr>
          <p:spPr>
            <a:xfrm>
              <a:off x="5181600" y="1600200"/>
              <a:ext cx="914400" cy="762000"/>
            </a:xfrm>
            <a:prstGeom prst="rect">
              <a:avLst/>
            </a:prstGeom>
            <a:solidFill>
              <a:srgbClr val="E9EAEB"/>
            </a:solidFill>
            <a:ln>
              <a:noFill/>
            </a:ln>
          </p:spPr>
          <p:txBody>
            <a:bodyPr wrap="square" rtlCol="0">
              <a:spAutoFit/>
            </a:bodyPr>
            <a:lstStyle/>
            <a:p>
              <a:endParaRPr lang="en-US" dirty="0"/>
            </a:p>
          </p:txBody>
        </p:sp>
        <p:sp>
          <p:nvSpPr>
            <p:cNvPr id="97" name="TextBox 96"/>
            <p:cNvSpPr txBox="1"/>
            <p:nvPr/>
          </p:nvSpPr>
          <p:spPr>
            <a:xfrm>
              <a:off x="5205662" y="3581404"/>
              <a:ext cx="1652337" cy="762000"/>
            </a:xfrm>
            <a:prstGeom prst="rect">
              <a:avLst/>
            </a:prstGeom>
            <a:solidFill>
              <a:srgbClr val="E9EAEB"/>
            </a:solidFill>
            <a:ln>
              <a:noFill/>
            </a:ln>
          </p:spPr>
          <p:txBody>
            <a:bodyPr wrap="square" rtlCol="0">
              <a:spAutoFit/>
            </a:bodyPr>
            <a:lstStyle/>
            <a:p>
              <a:endParaRPr lang="en-US" dirty="0"/>
            </a:p>
          </p:txBody>
        </p:sp>
        <p:sp>
          <p:nvSpPr>
            <p:cNvPr id="98" name="TextBox 97"/>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grpSp>
      <p:grpSp>
        <p:nvGrpSpPr>
          <p:cNvPr id="99" name="Group 98"/>
          <p:cNvGrpSpPr/>
          <p:nvPr/>
        </p:nvGrpSpPr>
        <p:grpSpPr>
          <a:xfrm>
            <a:off x="76200" y="-1"/>
            <a:ext cx="9144001" cy="6858001"/>
            <a:chOff x="76200" y="-1"/>
            <a:chExt cx="9144001" cy="6858001"/>
          </a:xfrm>
        </p:grpSpPr>
        <p:grpSp>
          <p:nvGrpSpPr>
            <p:cNvPr id="100" name="Group 99"/>
            <p:cNvGrpSpPr/>
            <p:nvPr/>
          </p:nvGrpSpPr>
          <p:grpSpPr>
            <a:xfrm>
              <a:off x="76200" y="-1"/>
              <a:ext cx="9144001" cy="6858001"/>
              <a:chOff x="76200" y="-1"/>
              <a:chExt cx="9144001" cy="6858001"/>
            </a:xfrm>
          </p:grpSpPr>
          <p:pic>
            <p:nvPicPr>
              <p:cNvPr id="102" name="Picture 10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 y="-1"/>
                <a:ext cx="9144001" cy="6858001"/>
              </a:xfrm>
              <a:prstGeom prst="rect">
                <a:avLst/>
              </a:prstGeom>
            </p:spPr>
          </p:pic>
          <p:sp>
            <p:nvSpPr>
              <p:cNvPr id="103" name="Rectangle 102"/>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5205662" y="3581404"/>
                <a:ext cx="1652337" cy="762000"/>
              </a:xfrm>
              <a:prstGeom prst="rect">
                <a:avLst/>
              </a:prstGeom>
              <a:solidFill>
                <a:srgbClr val="E9EAEB"/>
              </a:solidFill>
              <a:ln>
                <a:noFill/>
              </a:ln>
            </p:spPr>
            <p:txBody>
              <a:bodyPr wrap="square" rtlCol="0">
                <a:spAutoFit/>
              </a:bodyPr>
              <a:lstStyle/>
              <a:p>
                <a:endParaRPr lang="en-US" dirty="0"/>
              </a:p>
            </p:txBody>
          </p:sp>
          <p:sp>
            <p:nvSpPr>
              <p:cNvPr id="105" name="TextBox 104"/>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sp>
            <p:nvSpPr>
              <p:cNvPr id="106" name="Rectangle 105"/>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4868986" y="1981203"/>
              <a:ext cx="1333570"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ACHIEVE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07" name="Group 106"/>
          <p:cNvGrpSpPr/>
          <p:nvPr/>
        </p:nvGrpSpPr>
        <p:grpSpPr>
          <a:xfrm>
            <a:off x="76200" y="-4"/>
            <a:ext cx="9144001" cy="6858001"/>
            <a:chOff x="76201" y="-3"/>
            <a:chExt cx="9144001" cy="6858001"/>
          </a:xfrm>
        </p:grpSpPr>
        <p:pic>
          <p:nvPicPr>
            <p:cNvPr id="108" name="Picture 1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1" y="-3"/>
              <a:ext cx="9144001" cy="6858001"/>
            </a:xfrm>
            <a:prstGeom prst="rect">
              <a:avLst/>
            </a:prstGeom>
          </p:spPr>
        </p:pic>
        <p:sp>
          <p:nvSpPr>
            <p:cNvPr id="109" name="TextBox 108"/>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sp>
          <p:nvSpPr>
            <p:cNvPr id="110" name="Rectangle 109"/>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868986" y="3889234"/>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ASSESS</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21" name="Group 120"/>
          <p:cNvGrpSpPr/>
          <p:nvPr/>
        </p:nvGrpSpPr>
        <p:grpSpPr>
          <a:xfrm>
            <a:off x="76200" y="0"/>
            <a:ext cx="9144000" cy="6858001"/>
            <a:chOff x="76202" y="-2"/>
            <a:chExt cx="9144000" cy="6858001"/>
          </a:xfrm>
        </p:grpSpPr>
        <p:pic>
          <p:nvPicPr>
            <p:cNvPr id="122" name="Picture 1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2" y="-2"/>
              <a:ext cx="9144000" cy="6858001"/>
            </a:xfrm>
            <a:prstGeom prst="rect">
              <a:avLst/>
            </a:prstGeom>
          </p:spPr>
        </p:pic>
        <p:sp>
          <p:nvSpPr>
            <p:cNvPr id="123" name="Rectangle 122"/>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2713900" y="3856250"/>
              <a:ext cx="147033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IMPROVE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grpSp>
        <p:nvGrpSpPr>
          <p:cNvPr id="128" name="Group 127"/>
          <p:cNvGrpSpPr/>
          <p:nvPr/>
        </p:nvGrpSpPr>
        <p:grpSpPr>
          <a:xfrm>
            <a:off x="76206" y="0"/>
            <a:ext cx="9144000" cy="6858000"/>
            <a:chOff x="76206" y="0"/>
            <a:chExt cx="9144000" cy="6858000"/>
          </a:xfrm>
        </p:grpSpPr>
        <p:grpSp>
          <p:nvGrpSpPr>
            <p:cNvPr id="129" name="Group 128"/>
            <p:cNvGrpSpPr/>
            <p:nvPr/>
          </p:nvGrpSpPr>
          <p:grpSpPr>
            <a:xfrm>
              <a:off x="76206" y="0"/>
              <a:ext cx="9144000" cy="6858000"/>
              <a:chOff x="76206" y="0"/>
              <a:chExt cx="9144000" cy="6858000"/>
            </a:xfrm>
          </p:grpSpPr>
          <p:pic>
            <p:nvPicPr>
              <p:cNvPr id="134"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6" y="0"/>
                <a:ext cx="9144000" cy="6858000"/>
              </a:xfrm>
              <a:prstGeom prst="rect">
                <a:avLst/>
              </a:prstGeom>
              <a:noFill/>
              <a:ln>
                <a:noFill/>
              </a:ln>
            </p:spPr>
          </p:pic>
          <p:sp>
            <p:nvSpPr>
              <p:cNvPr id="135" name="Rectangle 134"/>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4966421" y="1600200"/>
                <a:ext cx="1235331" cy="609600"/>
              </a:xfrm>
              <a:prstGeom prst="rect">
                <a:avLst/>
              </a:prstGeom>
              <a:solidFill>
                <a:srgbClr val="F7941E"/>
              </a:solidFill>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667000" y="3657597"/>
                <a:ext cx="1524000" cy="609600"/>
              </a:xfrm>
              <a:prstGeom prst="rect">
                <a:avLst/>
              </a:prstGeom>
              <a:solidFill>
                <a:srgbClr val="39B54A"/>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TextBox 129"/>
            <p:cNvSpPr txBox="1"/>
            <p:nvPr/>
          </p:nvSpPr>
          <p:spPr>
            <a:xfrm>
              <a:off x="2745984" y="1981203"/>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DEFINE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1" name="TextBox 130"/>
            <p:cNvSpPr txBox="1"/>
            <p:nvPr/>
          </p:nvSpPr>
          <p:spPr>
            <a:xfrm>
              <a:off x="4868986" y="1981203"/>
              <a:ext cx="1333570"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ACHIEVE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2" name="TextBox 131"/>
            <p:cNvSpPr txBox="1"/>
            <p:nvPr/>
          </p:nvSpPr>
          <p:spPr>
            <a:xfrm>
              <a:off x="4868986" y="3889234"/>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ASSESS</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
          <p:nvSpPr>
            <p:cNvPr id="133" name="TextBox 132"/>
            <p:cNvSpPr txBox="1"/>
            <p:nvPr/>
          </p:nvSpPr>
          <p:spPr>
            <a:xfrm>
              <a:off x="2713900" y="3856250"/>
              <a:ext cx="147033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IMPROVE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grpSp>
    </p:spTree>
    <p:extLst>
      <p:ext uri="{BB962C8B-B14F-4D97-AF65-F5344CB8AC3E}">
        <p14:creationId xmlns:p14="http://schemas.microsoft.com/office/powerpoint/2010/main" val="346657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2209800" y="685800"/>
            <a:ext cx="4733856" cy="4733856"/>
          </a:xfrm>
          <a:prstGeom prst="ellipse">
            <a:avLst/>
          </a:prstGeom>
          <a:solidFill>
            <a:schemeClr val="accent3">
              <a:lumMod val="40000"/>
              <a:lumOff val="6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20" name="Oval 19"/>
          <p:cNvSpPr/>
          <p:nvPr/>
        </p:nvSpPr>
        <p:spPr>
          <a:xfrm>
            <a:off x="3067969" y="1461612"/>
            <a:ext cx="3043644" cy="3043644"/>
          </a:xfrm>
          <a:prstGeom prst="ellipse">
            <a:avLst/>
          </a:prstGeom>
          <a:solidFill>
            <a:schemeClr val="accent3">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2" name="Oval 1"/>
          <p:cNvSpPr/>
          <p:nvPr/>
        </p:nvSpPr>
        <p:spPr>
          <a:xfrm>
            <a:off x="3891244" y="2219572"/>
            <a:ext cx="1370968" cy="1370968"/>
          </a:xfrm>
          <a:prstGeom prst="ellipse">
            <a:avLst/>
          </a:prstGeom>
          <a:solidFill>
            <a:schemeClr val="accent3">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662328" y="2551113"/>
            <a:ext cx="1828799" cy="707886"/>
          </a:xfrm>
          <a:prstGeom prst="rect">
            <a:avLst/>
          </a:prstGeom>
          <a:noFill/>
        </p:spPr>
        <p:txBody>
          <a:bodyPr wrap="square" rtlCol="0">
            <a:spAutoFit/>
          </a:bodyPr>
          <a:lstStyle/>
          <a:p>
            <a:pPr algn="ctr"/>
            <a:r>
              <a:rPr lang="en-US" sz="4000" dirty="0" smtClean="0">
                <a:solidFill>
                  <a:schemeClr val="bg1"/>
                </a:solidFill>
                <a:latin typeface="+mj-lt"/>
              </a:rPr>
              <a:t>WHY</a:t>
            </a:r>
            <a:endParaRPr lang="en-US" sz="4000" dirty="0">
              <a:solidFill>
                <a:schemeClr val="bg1"/>
              </a:solidFill>
              <a:latin typeface="+mj-lt"/>
            </a:endParaRPr>
          </a:p>
        </p:txBody>
      </p:sp>
      <p:sp>
        <p:nvSpPr>
          <p:cNvPr id="4" name="Rectangle 3"/>
          <p:cNvSpPr/>
          <p:nvPr/>
        </p:nvSpPr>
        <p:spPr>
          <a:xfrm>
            <a:off x="2758813" y="3590856"/>
            <a:ext cx="3657600" cy="707886"/>
          </a:xfrm>
          <a:prstGeom prst="rect">
            <a:avLst/>
          </a:prstGeom>
        </p:spPr>
        <p:txBody>
          <a:bodyPr wrap="square">
            <a:spAutoFit/>
          </a:bodyPr>
          <a:lstStyle/>
          <a:p>
            <a:pPr algn="ctr"/>
            <a:r>
              <a:rPr lang="en-US" sz="4000" dirty="0" smtClean="0">
                <a:solidFill>
                  <a:schemeClr val="bg1"/>
                </a:solidFill>
                <a:latin typeface="+mj-lt"/>
              </a:rPr>
              <a:t>HOW</a:t>
            </a:r>
            <a:endParaRPr lang="en-US" sz="4000" dirty="0">
              <a:solidFill>
                <a:schemeClr val="bg1"/>
              </a:solidFill>
              <a:latin typeface="+mj-lt"/>
            </a:endParaRPr>
          </a:p>
        </p:txBody>
      </p:sp>
      <p:sp>
        <p:nvSpPr>
          <p:cNvPr id="13" name="Rectangle 12"/>
          <p:cNvSpPr/>
          <p:nvPr/>
        </p:nvSpPr>
        <p:spPr>
          <a:xfrm>
            <a:off x="2758813" y="4559370"/>
            <a:ext cx="3657599" cy="707886"/>
          </a:xfrm>
          <a:prstGeom prst="rect">
            <a:avLst/>
          </a:prstGeom>
        </p:spPr>
        <p:txBody>
          <a:bodyPr wrap="square">
            <a:spAutoFit/>
          </a:bodyPr>
          <a:lstStyle/>
          <a:p>
            <a:pPr algn="ctr"/>
            <a:r>
              <a:rPr lang="en-US" sz="4000" dirty="0" smtClean="0">
                <a:solidFill>
                  <a:schemeClr val="bg1"/>
                </a:solidFill>
                <a:latin typeface="+mj-lt"/>
              </a:rPr>
              <a:t>WHAT</a:t>
            </a:r>
            <a:endParaRPr lang="en-US" sz="4000" dirty="0">
              <a:solidFill>
                <a:schemeClr val="bg1"/>
              </a:solidFill>
              <a:latin typeface="+mj-lt"/>
            </a:endParaRPr>
          </a:p>
        </p:txBody>
      </p:sp>
      <p:sp>
        <p:nvSpPr>
          <p:cNvPr id="8" name="TextBox 7"/>
          <p:cNvSpPr txBox="1"/>
          <p:nvPr/>
        </p:nvSpPr>
        <p:spPr>
          <a:xfrm>
            <a:off x="590698" y="673100"/>
            <a:ext cx="1238102" cy="1938992"/>
          </a:xfrm>
          <a:prstGeom prst="rect">
            <a:avLst/>
          </a:prstGeom>
          <a:noFill/>
        </p:spPr>
        <p:txBody>
          <a:bodyPr wrap="square" rtlCol="0">
            <a:spAutoFit/>
          </a:bodyPr>
          <a:lstStyle/>
          <a:p>
            <a:r>
              <a:rPr lang="en-US" sz="4000" dirty="0" smtClean="0">
                <a:solidFill>
                  <a:schemeClr val="bg1"/>
                </a:solidFill>
                <a:latin typeface="Tw Cen MT Condensed Extra Bold" panose="020B0803020202020204" pitchFamily="34" charset="0"/>
              </a:rPr>
              <a:t>Start</a:t>
            </a:r>
          </a:p>
          <a:p>
            <a:r>
              <a:rPr lang="en-US" sz="4000" dirty="0" smtClean="0">
                <a:solidFill>
                  <a:schemeClr val="bg1"/>
                </a:solidFill>
                <a:latin typeface="Tw Cen MT Condensed Extra Bold" panose="020B0803020202020204" pitchFamily="34" charset="0"/>
              </a:rPr>
              <a:t>with</a:t>
            </a:r>
          </a:p>
          <a:p>
            <a:r>
              <a:rPr lang="en-US" sz="4000" dirty="0" smtClean="0">
                <a:solidFill>
                  <a:schemeClr val="bg1"/>
                </a:solidFill>
                <a:latin typeface="Tw Cen MT Condensed Extra Bold" panose="020B0803020202020204" pitchFamily="34" charset="0"/>
              </a:rPr>
              <a:t>Why</a:t>
            </a:r>
            <a:endParaRPr lang="en-US" sz="4000" dirty="0">
              <a:solidFill>
                <a:schemeClr val="bg1"/>
              </a:solidFill>
              <a:latin typeface="Tw Cen MT Condensed Extra Bold" panose="020B0803020202020204" pitchFamily="34" charset="0"/>
            </a:endParaRPr>
          </a:p>
        </p:txBody>
      </p:sp>
      <p:sp>
        <p:nvSpPr>
          <p:cNvPr id="9" name="TextBox 8"/>
          <p:cNvSpPr txBox="1"/>
          <p:nvPr/>
        </p:nvSpPr>
        <p:spPr>
          <a:xfrm>
            <a:off x="4800600" y="6324844"/>
            <a:ext cx="4495801" cy="276999"/>
          </a:xfrm>
          <a:prstGeom prst="rect">
            <a:avLst/>
          </a:prstGeom>
          <a:noFill/>
        </p:spPr>
        <p:txBody>
          <a:bodyPr wrap="square" rtlCol="0">
            <a:spAutoFit/>
          </a:bodyPr>
          <a:lstStyle/>
          <a:p>
            <a:r>
              <a:rPr lang="en-US" sz="1200" dirty="0" smtClean="0">
                <a:solidFill>
                  <a:schemeClr val="bg1"/>
                </a:solidFill>
              </a:rPr>
              <a:t>Adapted from The Golden Circle,  Simon Sinek,  Start with Why</a:t>
            </a:r>
            <a:endParaRPr lang="en-US" sz="1200" dirty="0">
              <a:solidFill>
                <a:schemeClr val="bg1"/>
              </a:solidFill>
            </a:endParaRPr>
          </a:p>
        </p:txBody>
      </p:sp>
    </p:spTree>
    <p:extLst>
      <p:ext uri="{BB962C8B-B14F-4D97-AF65-F5344CB8AC3E}">
        <p14:creationId xmlns:p14="http://schemas.microsoft.com/office/powerpoint/2010/main" val="416161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 name="Rounded Rectangle 19"/>
          <p:cNvSpPr/>
          <p:nvPr/>
        </p:nvSpPr>
        <p:spPr>
          <a:xfrm>
            <a:off x="2743220" y="1923411"/>
            <a:ext cx="6217851" cy="836599"/>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What are our main focus areas to achieve the mission?</a:t>
            </a:r>
            <a:endParaRPr lang="en-US" sz="2000" dirty="0">
              <a:solidFill>
                <a:srgbClr val="000000"/>
              </a:solidFill>
              <a:latin typeface="Tw Cen MT Condensed Extra Bold" panose="020B0803020202020204" pitchFamily="34" charset="0"/>
            </a:endParaRPr>
          </a:p>
        </p:txBody>
      </p:sp>
      <p:sp>
        <p:nvSpPr>
          <p:cNvPr id="23" name="Rounded Rectangle 22"/>
          <p:cNvSpPr/>
          <p:nvPr/>
        </p:nvSpPr>
        <p:spPr>
          <a:xfrm>
            <a:off x="2743220" y="5199976"/>
            <a:ext cx="6217850" cy="836599"/>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How will we know if we are achieving results?</a:t>
            </a:r>
            <a:endParaRPr lang="en-US" sz="2000" dirty="0">
              <a:solidFill>
                <a:srgbClr val="000000"/>
              </a:solidFill>
              <a:latin typeface="Tw Cen MT Condensed Extra Bold" panose="020B0803020202020204" pitchFamily="34" charset="0"/>
            </a:endParaRPr>
          </a:p>
        </p:txBody>
      </p:sp>
      <p:sp>
        <p:nvSpPr>
          <p:cNvPr id="24" name="Rounded Rectangle 23"/>
          <p:cNvSpPr/>
          <p:nvPr/>
        </p:nvSpPr>
        <p:spPr>
          <a:xfrm>
            <a:off x="2743219" y="4099968"/>
            <a:ext cx="6217851" cy="836599"/>
          </a:xfrm>
          <a:prstGeom prst="round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mj-lt"/>
              </a:rPr>
              <a:t>What specific projects are needed to achieve the objectives?</a:t>
            </a:r>
            <a:endParaRPr lang="en-US" sz="2000" dirty="0">
              <a:solidFill>
                <a:srgbClr val="000000"/>
              </a:solidFill>
              <a:latin typeface="+mj-lt"/>
            </a:endParaRPr>
          </a:p>
        </p:txBody>
      </p:sp>
      <p:sp>
        <p:nvSpPr>
          <p:cNvPr id="21" name="Rounded Rectangle 20"/>
          <p:cNvSpPr/>
          <p:nvPr/>
        </p:nvSpPr>
        <p:spPr>
          <a:xfrm>
            <a:off x="2743220" y="3006797"/>
            <a:ext cx="6217851" cy="83659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a:solidFill>
                  <a:srgbClr val="000000"/>
                </a:solidFill>
                <a:latin typeface="Tw Cen MT Condensed Extra Bold" panose="020B0803020202020204" pitchFamily="34" charset="0"/>
              </a:rPr>
              <a:t>What </a:t>
            </a:r>
            <a:r>
              <a:rPr lang="en-US" sz="2000" dirty="0" smtClean="0">
                <a:solidFill>
                  <a:srgbClr val="000000"/>
                </a:solidFill>
                <a:latin typeface="Tw Cen MT Condensed Extra Bold" panose="020B0803020202020204" pitchFamily="34" charset="0"/>
              </a:rPr>
              <a:t>specific actions </a:t>
            </a:r>
            <a:r>
              <a:rPr lang="en-US" sz="2000" dirty="0">
                <a:solidFill>
                  <a:srgbClr val="000000"/>
                </a:solidFill>
                <a:latin typeface="Tw Cen MT Condensed Extra Bold" panose="020B0803020202020204" pitchFamily="34" charset="0"/>
              </a:rPr>
              <a:t>are needed to </a:t>
            </a:r>
            <a:r>
              <a:rPr lang="en-US" sz="2000" dirty="0" smtClean="0">
                <a:solidFill>
                  <a:srgbClr val="000000"/>
                </a:solidFill>
                <a:latin typeface="Tw Cen MT Condensed Extra Bold" panose="020B0803020202020204" pitchFamily="34" charset="0"/>
              </a:rPr>
              <a:t>achieve the goals?</a:t>
            </a:r>
            <a:endParaRPr lang="en-US" sz="2000" dirty="0">
              <a:solidFill>
                <a:srgbClr val="000000"/>
              </a:solidFill>
              <a:latin typeface="Tw Cen MT Condensed Extra Bold" panose="020B0803020202020204" pitchFamily="34" charset="0"/>
            </a:endParaRPr>
          </a:p>
        </p:txBody>
      </p:sp>
      <p:sp>
        <p:nvSpPr>
          <p:cNvPr id="19" name="Rounded Rectangle 18"/>
          <p:cNvSpPr/>
          <p:nvPr/>
        </p:nvSpPr>
        <p:spPr>
          <a:xfrm>
            <a:off x="2743220" y="839791"/>
            <a:ext cx="6217851" cy="836599"/>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Why do we exist? What is our purpose?</a:t>
            </a:r>
            <a:endParaRPr lang="en-US" sz="2000" dirty="0">
              <a:solidFill>
                <a:srgbClr val="000000"/>
              </a:solidFill>
              <a:latin typeface="Tw Cen MT Condensed Extra Bold" panose="020B0803020202020204" pitchFamily="34" charset="0"/>
            </a:endParaRPr>
          </a:p>
        </p:txBody>
      </p:sp>
      <p:sp>
        <p:nvSpPr>
          <p:cNvPr id="4" name="Rounded Rectangle 3"/>
          <p:cNvSpPr/>
          <p:nvPr/>
        </p:nvSpPr>
        <p:spPr>
          <a:xfrm>
            <a:off x="182928" y="762000"/>
            <a:ext cx="2834609" cy="9648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smtClean="0">
                <a:solidFill>
                  <a:srgbClr val="FFFFFF"/>
                </a:solidFill>
                <a:latin typeface="Tw Cen MT Condensed Extra Bold" panose="020B0803020202020204" pitchFamily="34" charset="0"/>
              </a:rPr>
              <a:t>Mission</a:t>
            </a:r>
            <a:endParaRPr lang="en-US" sz="3200" dirty="0">
              <a:solidFill>
                <a:srgbClr val="FFFFFF"/>
              </a:solidFill>
              <a:latin typeface="Tw Cen MT Condensed Extra Bold" panose="020B0803020202020204" pitchFamily="34" charset="0"/>
            </a:endParaRPr>
          </a:p>
        </p:txBody>
      </p:sp>
      <p:sp>
        <p:nvSpPr>
          <p:cNvPr id="14" name="Rounded Rectangle 13"/>
          <p:cNvSpPr/>
          <p:nvPr/>
        </p:nvSpPr>
        <p:spPr>
          <a:xfrm>
            <a:off x="184370" y="1859268"/>
            <a:ext cx="2834609" cy="964885"/>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smtClean="0">
                <a:solidFill>
                  <a:srgbClr val="FFFFFF"/>
                </a:solidFill>
                <a:latin typeface="Tw Cen MT Condensed Extra Bold" panose="020B0803020202020204" pitchFamily="34" charset="0"/>
              </a:rPr>
              <a:t>Goals</a:t>
            </a:r>
            <a:endParaRPr lang="en-US" sz="3200" dirty="0">
              <a:solidFill>
                <a:srgbClr val="FFFFFF"/>
              </a:solidFill>
              <a:latin typeface="Tw Cen MT Condensed Extra Bold" panose="020B0803020202020204" pitchFamily="34" charset="0"/>
            </a:endParaRPr>
          </a:p>
        </p:txBody>
      </p:sp>
      <p:sp>
        <p:nvSpPr>
          <p:cNvPr id="16" name="Rounded Rectangle 15"/>
          <p:cNvSpPr/>
          <p:nvPr/>
        </p:nvSpPr>
        <p:spPr>
          <a:xfrm>
            <a:off x="184369" y="2941297"/>
            <a:ext cx="2834609" cy="966933"/>
          </a:xfrm>
          <a:prstGeom prst="roundRect">
            <a:avLst/>
          </a:prstGeom>
          <a:solidFill>
            <a:schemeClr val="accent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smtClean="0">
                <a:solidFill>
                  <a:srgbClr val="FFFFFF"/>
                </a:solidFill>
                <a:latin typeface="Tw Cen MT Condensed Extra Bold" panose="020B0803020202020204" pitchFamily="34" charset="0"/>
              </a:rPr>
              <a:t>Objectives</a:t>
            </a:r>
            <a:endParaRPr lang="en-US" sz="3200" dirty="0">
              <a:solidFill>
                <a:srgbClr val="FFFFFF"/>
              </a:solidFill>
              <a:latin typeface="Tw Cen MT Condensed Extra Bold" panose="020B0803020202020204" pitchFamily="34" charset="0"/>
            </a:endParaRPr>
          </a:p>
        </p:txBody>
      </p:sp>
      <p:sp>
        <p:nvSpPr>
          <p:cNvPr id="17" name="Rounded Rectangle 16"/>
          <p:cNvSpPr/>
          <p:nvPr/>
        </p:nvSpPr>
        <p:spPr>
          <a:xfrm>
            <a:off x="181484" y="4029014"/>
            <a:ext cx="2834609" cy="967157"/>
          </a:xfrm>
          <a:prstGeom prst="roundRect">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smtClean="0">
                <a:solidFill>
                  <a:srgbClr val="FFFFFF"/>
                </a:solidFill>
                <a:latin typeface="Tw Cen MT Condensed Extra Bold" panose="020B0803020202020204" pitchFamily="34" charset="0"/>
              </a:rPr>
              <a:t>Initiatives</a:t>
            </a:r>
            <a:endParaRPr lang="en-US" sz="3200" dirty="0">
              <a:solidFill>
                <a:srgbClr val="FFFFFF"/>
              </a:solidFill>
              <a:latin typeface="Tw Cen MT Condensed Extra Bold" panose="020B0803020202020204" pitchFamily="34" charset="0"/>
            </a:endParaRPr>
          </a:p>
        </p:txBody>
      </p:sp>
      <p:sp>
        <p:nvSpPr>
          <p:cNvPr id="18" name="Rounded Rectangle 17"/>
          <p:cNvSpPr/>
          <p:nvPr/>
        </p:nvSpPr>
        <p:spPr>
          <a:xfrm>
            <a:off x="182926" y="5135833"/>
            <a:ext cx="2834609" cy="981574"/>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smtClean="0">
                <a:solidFill>
                  <a:srgbClr val="FFFFFF"/>
                </a:solidFill>
                <a:latin typeface="Tw Cen MT Condensed Extra Bold" panose="020B0803020202020204" pitchFamily="34" charset="0"/>
              </a:rPr>
              <a:t>Measures</a:t>
            </a:r>
            <a:endParaRPr lang="en-US" sz="3200" dirty="0">
              <a:solidFill>
                <a:srgbClr val="FFFFFF"/>
              </a:solidFill>
              <a:latin typeface="Tw Cen MT Condensed Extra Bold" panose="020B0803020202020204" pitchFamily="34" charset="0"/>
            </a:endParaRPr>
          </a:p>
        </p:txBody>
      </p:sp>
    </p:spTree>
    <p:extLst>
      <p:ext uri="{BB962C8B-B14F-4D97-AF65-F5344CB8AC3E}">
        <p14:creationId xmlns:p14="http://schemas.microsoft.com/office/powerpoint/2010/main" val="3384811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1" grpId="0" animBg="1"/>
      <p:bldP spid="14" grpId="0" animBg="1"/>
      <p:bldP spid="16" grpId="0" animBg="1"/>
      <p:bldP spid="17" grpId="0" animBg="1"/>
      <p:bldP spid="1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743220" y="1923411"/>
            <a:ext cx="6217851" cy="836599"/>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What are our main focus areas to achieve the mission?</a:t>
            </a:r>
            <a:endParaRPr lang="en-US" sz="2000" dirty="0">
              <a:solidFill>
                <a:srgbClr val="000000"/>
              </a:solidFill>
              <a:latin typeface="Tw Cen MT Condensed Extra Bold" panose="020B0803020202020204" pitchFamily="34" charset="0"/>
            </a:endParaRPr>
          </a:p>
        </p:txBody>
      </p:sp>
      <p:sp>
        <p:nvSpPr>
          <p:cNvPr id="23" name="Rounded Rectangle 22"/>
          <p:cNvSpPr/>
          <p:nvPr/>
        </p:nvSpPr>
        <p:spPr>
          <a:xfrm>
            <a:off x="2743220" y="5199976"/>
            <a:ext cx="6217850" cy="836599"/>
          </a:xfrm>
          <a:prstGeom prst="roundRect">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How will we know if we are achieving results?</a:t>
            </a:r>
            <a:endParaRPr lang="en-US" sz="2000" dirty="0">
              <a:solidFill>
                <a:srgbClr val="000000"/>
              </a:solidFill>
              <a:latin typeface="Tw Cen MT Condensed Extra Bold" panose="020B0803020202020204" pitchFamily="34" charset="0"/>
            </a:endParaRPr>
          </a:p>
        </p:txBody>
      </p:sp>
      <p:sp>
        <p:nvSpPr>
          <p:cNvPr id="24" name="Rounded Rectangle 23"/>
          <p:cNvSpPr/>
          <p:nvPr/>
        </p:nvSpPr>
        <p:spPr>
          <a:xfrm>
            <a:off x="2743219" y="4099968"/>
            <a:ext cx="6217851" cy="836599"/>
          </a:xfrm>
          <a:prstGeom prst="round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mj-lt"/>
              </a:rPr>
              <a:t>What specific projects are needed to achieve the objectives?</a:t>
            </a:r>
            <a:endParaRPr lang="en-US" sz="2000" dirty="0">
              <a:solidFill>
                <a:srgbClr val="000000"/>
              </a:solidFill>
              <a:latin typeface="+mj-lt"/>
            </a:endParaRPr>
          </a:p>
        </p:txBody>
      </p:sp>
      <p:sp>
        <p:nvSpPr>
          <p:cNvPr id="21" name="Rounded Rectangle 20"/>
          <p:cNvSpPr/>
          <p:nvPr/>
        </p:nvSpPr>
        <p:spPr>
          <a:xfrm>
            <a:off x="2743220" y="3006797"/>
            <a:ext cx="6217851" cy="83659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a:solidFill>
                  <a:srgbClr val="000000"/>
                </a:solidFill>
                <a:latin typeface="Tw Cen MT Condensed Extra Bold" panose="020B0803020202020204" pitchFamily="34" charset="0"/>
              </a:rPr>
              <a:t>What </a:t>
            </a:r>
            <a:r>
              <a:rPr lang="en-US" sz="2000" dirty="0" smtClean="0">
                <a:solidFill>
                  <a:srgbClr val="000000"/>
                </a:solidFill>
                <a:latin typeface="Tw Cen MT Condensed Extra Bold" panose="020B0803020202020204" pitchFamily="34" charset="0"/>
              </a:rPr>
              <a:t>specific actions </a:t>
            </a:r>
            <a:r>
              <a:rPr lang="en-US" sz="2000" dirty="0">
                <a:solidFill>
                  <a:srgbClr val="000000"/>
                </a:solidFill>
                <a:latin typeface="Tw Cen MT Condensed Extra Bold" panose="020B0803020202020204" pitchFamily="34" charset="0"/>
              </a:rPr>
              <a:t>are needed to </a:t>
            </a:r>
            <a:r>
              <a:rPr lang="en-US" sz="2000" dirty="0" smtClean="0">
                <a:solidFill>
                  <a:srgbClr val="000000"/>
                </a:solidFill>
                <a:latin typeface="Tw Cen MT Condensed Extra Bold" panose="020B0803020202020204" pitchFamily="34" charset="0"/>
              </a:rPr>
              <a:t>achieve the goals?</a:t>
            </a:r>
            <a:endParaRPr lang="en-US" sz="2000" dirty="0">
              <a:solidFill>
                <a:srgbClr val="000000"/>
              </a:solidFill>
              <a:latin typeface="Tw Cen MT Condensed Extra Bold" panose="020B0803020202020204" pitchFamily="34" charset="0"/>
            </a:endParaRPr>
          </a:p>
        </p:txBody>
      </p:sp>
      <p:sp>
        <p:nvSpPr>
          <p:cNvPr id="19" name="Rounded Rectangle 18"/>
          <p:cNvSpPr/>
          <p:nvPr/>
        </p:nvSpPr>
        <p:spPr>
          <a:xfrm>
            <a:off x="2743220" y="839791"/>
            <a:ext cx="6217851" cy="836599"/>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000" dirty="0" smtClean="0">
                <a:solidFill>
                  <a:srgbClr val="000000"/>
                </a:solidFill>
                <a:latin typeface="Tw Cen MT Condensed Extra Bold" panose="020B0803020202020204" pitchFamily="34" charset="0"/>
              </a:rPr>
              <a:t>Why do we exist? What is our purpose?</a:t>
            </a:r>
            <a:endParaRPr lang="en-US" sz="2000" dirty="0">
              <a:solidFill>
                <a:srgbClr val="000000"/>
              </a:solidFill>
              <a:latin typeface="Tw Cen MT Condensed Extra Bold" panose="020B0803020202020204" pitchFamily="34" charset="0"/>
            </a:endParaRPr>
          </a:p>
        </p:txBody>
      </p:sp>
      <p:sp>
        <p:nvSpPr>
          <p:cNvPr id="4" name="Rounded Rectangle 3"/>
          <p:cNvSpPr/>
          <p:nvPr/>
        </p:nvSpPr>
        <p:spPr>
          <a:xfrm>
            <a:off x="182928" y="762000"/>
            <a:ext cx="2834609" cy="9648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latin typeface="Tw Cen MT Condensed Extra Bold" panose="020B0803020202020204" pitchFamily="34" charset="0"/>
              </a:rPr>
              <a:t>Mission</a:t>
            </a:r>
            <a:endParaRPr lang="en-US" sz="3200" b="1" dirty="0">
              <a:solidFill>
                <a:srgbClr val="FFFFFF"/>
              </a:solidFill>
              <a:latin typeface="Tw Cen MT Condensed Extra Bold" panose="020B0803020202020204" pitchFamily="34" charset="0"/>
            </a:endParaRPr>
          </a:p>
        </p:txBody>
      </p:sp>
      <p:sp>
        <p:nvSpPr>
          <p:cNvPr id="14" name="Rounded Rectangle 13"/>
          <p:cNvSpPr/>
          <p:nvPr/>
        </p:nvSpPr>
        <p:spPr>
          <a:xfrm>
            <a:off x="184370" y="1859268"/>
            <a:ext cx="2834609" cy="964885"/>
          </a:xfrm>
          <a:prstGeom prst="round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latin typeface="Tw Cen MT Condensed Extra Bold" panose="020B0803020202020204" pitchFamily="34" charset="0"/>
              </a:rPr>
              <a:t>Goals</a:t>
            </a:r>
            <a:endParaRPr lang="en-US" sz="3200" b="1" dirty="0">
              <a:solidFill>
                <a:srgbClr val="FFFFFF"/>
              </a:solidFill>
              <a:latin typeface="Tw Cen MT Condensed Extra Bold" panose="020B0803020202020204" pitchFamily="34" charset="0"/>
            </a:endParaRPr>
          </a:p>
        </p:txBody>
      </p:sp>
      <p:sp>
        <p:nvSpPr>
          <p:cNvPr id="16" name="Rounded Rectangle 15"/>
          <p:cNvSpPr/>
          <p:nvPr/>
        </p:nvSpPr>
        <p:spPr>
          <a:xfrm>
            <a:off x="184369" y="2941297"/>
            <a:ext cx="2834609" cy="966933"/>
          </a:xfrm>
          <a:prstGeom prst="roundRect">
            <a:avLst/>
          </a:prstGeom>
          <a:solidFill>
            <a:schemeClr val="accent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latin typeface="Tw Cen MT Condensed Extra Bold" panose="020B0803020202020204" pitchFamily="34" charset="0"/>
              </a:rPr>
              <a:t>Objectives</a:t>
            </a:r>
            <a:endParaRPr lang="en-US" sz="3200" b="1" dirty="0">
              <a:solidFill>
                <a:srgbClr val="FFFFFF"/>
              </a:solidFill>
              <a:latin typeface="Tw Cen MT Condensed Extra Bold" panose="020B0803020202020204" pitchFamily="34" charset="0"/>
            </a:endParaRPr>
          </a:p>
        </p:txBody>
      </p:sp>
      <p:sp>
        <p:nvSpPr>
          <p:cNvPr id="17" name="Rounded Rectangle 16"/>
          <p:cNvSpPr/>
          <p:nvPr/>
        </p:nvSpPr>
        <p:spPr>
          <a:xfrm>
            <a:off x="181484" y="4029014"/>
            <a:ext cx="2834609" cy="967157"/>
          </a:xfrm>
          <a:prstGeom prst="roundRect">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latin typeface="Tw Cen MT Condensed Extra Bold" panose="020B0803020202020204" pitchFamily="34" charset="0"/>
              </a:rPr>
              <a:t>Initiatives</a:t>
            </a:r>
            <a:endParaRPr lang="en-US" sz="3200" b="1" dirty="0">
              <a:solidFill>
                <a:srgbClr val="FFFFFF"/>
              </a:solidFill>
              <a:latin typeface="Tw Cen MT Condensed Extra Bold" panose="020B0803020202020204" pitchFamily="34" charset="0"/>
            </a:endParaRPr>
          </a:p>
        </p:txBody>
      </p:sp>
      <p:sp>
        <p:nvSpPr>
          <p:cNvPr id="18" name="Rounded Rectangle 17"/>
          <p:cNvSpPr/>
          <p:nvPr/>
        </p:nvSpPr>
        <p:spPr>
          <a:xfrm>
            <a:off x="182926" y="5135833"/>
            <a:ext cx="2834609" cy="981574"/>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smtClean="0">
                <a:solidFill>
                  <a:srgbClr val="FFFFFF"/>
                </a:solidFill>
                <a:latin typeface="Tw Cen MT Condensed Extra Bold" panose="020B0803020202020204" pitchFamily="34" charset="0"/>
              </a:rPr>
              <a:t>Measures</a:t>
            </a:r>
            <a:endParaRPr lang="en-US" sz="3200" b="1" dirty="0">
              <a:solidFill>
                <a:srgbClr val="FFFFFF"/>
              </a:solidFill>
              <a:latin typeface="Tw Cen MT Condensed Extra Bold" panose="020B0803020202020204" pitchFamily="34" charset="0"/>
            </a:endParaRPr>
          </a:p>
        </p:txBody>
      </p:sp>
    </p:spTree>
    <p:extLst>
      <p:ext uri="{BB962C8B-B14F-4D97-AF65-F5344CB8AC3E}">
        <p14:creationId xmlns:p14="http://schemas.microsoft.com/office/powerpoint/2010/main" val="3622631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27100" y="304800"/>
            <a:ext cx="8216900" cy="593725"/>
          </a:xfrm>
          <a:ln>
            <a:noFill/>
          </a:ln>
        </p:spPr>
        <p:txBody>
          <a:bodyPr anchorCtr="0"/>
          <a:lstStyle/>
          <a:p>
            <a:pPr lvl="0" algn="l"/>
            <a:r>
              <a:rPr lang="en-US" b="0" dirty="0" smtClean="0">
                <a:solidFill>
                  <a:schemeClr val="bg1"/>
                </a:solidFill>
                <a:latin typeface="+mj-lt"/>
              </a:rPr>
              <a:t>Alignment Model</a:t>
            </a:r>
            <a:endParaRPr lang="en-US" b="0" dirty="0">
              <a:solidFill>
                <a:schemeClr val="bg1"/>
              </a:solidFill>
              <a:latin typeface="+mj-lt"/>
            </a:endParaRPr>
          </a:p>
        </p:txBody>
      </p:sp>
      <p:sp>
        <p:nvSpPr>
          <p:cNvPr id="3" name="Rounded Rectangle 23"/>
          <p:cNvSpPr/>
          <p:nvPr/>
        </p:nvSpPr>
        <p:spPr>
          <a:xfrm>
            <a:off x="3429000" y="1221153"/>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4" name="Rounded Rectangle 24"/>
          <p:cNvSpPr/>
          <p:nvPr/>
        </p:nvSpPr>
        <p:spPr>
          <a:xfrm>
            <a:off x="3429000" y="2226984"/>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5" name="Rounded Rectangle 25"/>
          <p:cNvSpPr/>
          <p:nvPr/>
        </p:nvSpPr>
        <p:spPr>
          <a:xfrm>
            <a:off x="3429000" y="3232815"/>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6" name="Rounded Rectangle 27"/>
          <p:cNvSpPr/>
          <p:nvPr/>
        </p:nvSpPr>
        <p:spPr>
          <a:xfrm>
            <a:off x="3429000" y="4238646"/>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7" name="Rounded Rectangle 28"/>
          <p:cNvSpPr/>
          <p:nvPr/>
        </p:nvSpPr>
        <p:spPr>
          <a:xfrm>
            <a:off x="3429000" y="5244468"/>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8" name="Rounded Rectangle 21"/>
          <p:cNvSpPr/>
          <p:nvPr/>
        </p:nvSpPr>
        <p:spPr>
          <a:xfrm>
            <a:off x="939207" y="425006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solidFill>
                  <a:schemeClr val="bg1"/>
                </a:solidFill>
                <a:uFillTx/>
                <a:latin typeface="+mj-lt"/>
                <a:cs typeface="Helvetica" pitchFamily="34"/>
              </a:rPr>
              <a:t>BY CONDUCTING</a:t>
            </a:r>
            <a:r>
              <a:rPr lang="en-US" sz="1800" i="0" u="none" strike="noStrike" kern="1200" cap="none" spc="0" dirty="0" smtClean="0">
                <a:solidFill>
                  <a:schemeClr val="bg1"/>
                </a:solidFill>
                <a:uFillTx/>
                <a:latin typeface="+mj-lt"/>
                <a:cs typeface="Helvetica" pitchFamily="34"/>
              </a:rPr>
              <a:t> </a:t>
            </a:r>
            <a:r>
              <a:rPr lang="en-US" sz="1800" i="0" u="none" strike="noStrike" kern="1200" cap="none" spc="0" baseline="0" dirty="0" smtClean="0">
                <a:solidFill>
                  <a:schemeClr val="bg1"/>
                </a:solidFill>
                <a:uFillTx/>
                <a:latin typeface="+mj-lt"/>
                <a:cs typeface="Helvetica" pitchFamily="34"/>
              </a:rPr>
              <a:t>ACTIVITIES</a:t>
            </a:r>
            <a:endParaRPr lang="en-US" sz="1800" i="0" u="none" strike="noStrike" kern="1200" cap="none" spc="0" baseline="0" dirty="0">
              <a:solidFill>
                <a:schemeClr val="bg1"/>
              </a:solidFill>
              <a:uFillTx/>
              <a:latin typeface="+mj-lt"/>
              <a:cs typeface="Helvetica" pitchFamily="34"/>
            </a:endParaRPr>
          </a:p>
        </p:txBody>
      </p:sp>
      <p:sp>
        <p:nvSpPr>
          <p:cNvPr id="9" name="Rounded Rectangle 22"/>
          <p:cNvSpPr/>
          <p:nvPr/>
        </p:nvSpPr>
        <p:spPr>
          <a:xfrm>
            <a:off x="946778" y="3242325"/>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solidFill>
                  <a:schemeClr val="bg1"/>
                </a:solidFill>
                <a:latin typeface="+mj-lt"/>
                <a:cs typeface="Helvetica" pitchFamily="34"/>
              </a:rPr>
              <a:t>BY</a:t>
            </a:r>
            <a:r>
              <a:rPr lang="en-US" sz="1800" i="0" u="none" strike="noStrike" kern="1200" cap="none" spc="0" baseline="0" dirty="0" smtClean="0">
                <a:solidFill>
                  <a:schemeClr val="bg1"/>
                </a:solidFill>
                <a:uFillTx/>
                <a:latin typeface="+mj-lt"/>
                <a:cs typeface="Helvetica" pitchFamily="34"/>
              </a:rPr>
              <a:t> DELIVERING</a:t>
            </a:r>
            <a:r>
              <a:rPr lang="en-US" sz="1800" i="0" u="none" strike="noStrike" kern="1200" cap="none" spc="0" dirty="0" smtClean="0">
                <a:solidFill>
                  <a:schemeClr val="bg1"/>
                </a:solidFill>
                <a:uFillTx/>
                <a:latin typeface="+mj-lt"/>
                <a:cs typeface="Helvetica" pitchFamily="34"/>
              </a:rPr>
              <a:t> </a:t>
            </a:r>
            <a:r>
              <a:rPr lang="en-US" sz="1800" i="0" u="none" strike="noStrike" kern="1200" cap="none" spc="0" baseline="0" dirty="0" smtClean="0">
                <a:solidFill>
                  <a:schemeClr val="bg1"/>
                </a:solidFill>
                <a:uFillTx/>
                <a:latin typeface="+mj-lt"/>
                <a:cs typeface="Helvetica" pitchFamily="34"/>
              </a:rPr>
              <a:t>SERVICES</a:t>
            </a:r>
            <a:endParaRPr lang="en-US" sz="1800" i="0" u="none" strike="noStrike" kern="1200" cap="none" spc="0" baseline="0" dirty="0">
              <a:solidFill>
                <a:schemeClr val="bg1"/>
              </a:solidFill>
              <a:uFillTx/>
              <a:latin typeface="+mj-lt"/>
              <a:cs typeface="Helvetica" pitchFamily="34"/>
            </a:endParaRPr>
          </a:p>
        </p:txBody>
      </p:sp>
      <p:sp>
        <p:nvSpPr>
          <p:cNvPr id="10" name="Rounded Rectangle 29"/>
          <p:cNvSpPr/>
          <p:nvPr/>
        </p:nvSpPr>
        <p:spPr>
          <a:xfrm>
            <a:off x="927695" y="222887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solidFill>
                  <a:schemeClr val="bg1"/>
                </a:solidFill>
                <a:uFillTx/>
                <a:latin typeface="+mj-lt"/>
                <a:cs typeface="Helvetica" pitchFamily="34"/>
              </a:rPr>
              <a:t>THAT </a:t>
            </a:r>
            <a:r>
              <a:rPr lang="en-US" sz="1800" i="0" u="none" strike="noStrike" kern="1200" cap="none" spc="0" baseline="0" dirty="0">
                <a:solidFill>
                  <a:schemeClr val="bg1"/>
                </a:solidFill>
                <a:uFillTx/>
                <a:latin typeface="+mj-lt"/>
                <a:cs typeface="Helvetica" pitchFamily="34"/>
              </a:rPr>
              <a:t>BENEFIT CUSTOMERS</a:t>
            </a:r>
          </a:p>
        </p:txBody>
      </p:sp>
      <p:sp>
        <p:nvSpPr>
          <p:cNvPr id="11" name="Rounded Rectangle 33"/>
          <p:cNvSpPr/>
          <p:nvPr/>
        </p:nvSpPr>
        <p:spPr>
          <a:xfrm>
            <a:off x="927695" y="1205901"/>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solidFill>
                  <a:schemeClr val="bg1"/>
                </a:solidFill>
                <a:latin typeface="+mj-lt"/>
                <a:cs typeface="Helvetica" pitchFamily="34"/>
              </a:rPr>
              <a:t>WE</a:t>
            </a:r>
            <a:r>
              <a:rPr lang="en-US" sz="1800" i="0" u="none" strike="noStrike" kern="1200" cap="none" spc="0" baseline="0" dirty="0" smtClean="0">
                <a:solidFill>
                  <a:schemeClr val="bg1"/>
                </a:solidFill>
                <a:uFillTx/>
                <a:latin typeface="+mj-lt"/>
                <a:cs typeface="Helvetica" pitchFamily="34"/>
              </a:rPr>
              <a:t> </a:t>
            </a:r>
            <a:r>
              <a:rPr lang="en-US" sz="1800" i="0" u="none" strike="noStrike" kern="1200" cap="none" spc="0" baseline="0" dirty="0">
                <a:solidFill>
                  <a:schemeClr val="bg1"/>
                </a:solidFill>
                <a:uFillTx/>
                <a:latin typeface="+mj-lt"/>
                <a:cs typeface="Helvetica" pitchFamily="34"/>
              </a:rPr>
              <a:t>ACHIEVE RESULTS </a:t>
            </a:r>
          </a:p>
        </p:txBody>
      </p:sp>
      <p:sp>
        <p:nvSpPr>
          <p:cNvPr id="12" name="Rounded Rectangle 34"/>
          <p:cNvSpPr/>
          <p:nvPr/>
        </p:nvSpPr>
        <p:spPr>
          <a:xfrm>
            <a:off x="939207" y="5257800"/>
            <a:ext cx="1828781"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6461C"/>
          </a:solidFill>
          <a:ln w="28575">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solidFill>
                  <a:schemeClr val="bg1"/>
                </a:solidFill>
                <a:uFillTx/>
                <a:latin typeface="+mj-lt"/>
                <a:cs typeface="Helvetica" pitchFamily="34"/>
              </a:rPr>
              <a:t>THAT </a:t>
            </a:r>
            <a:r>
              <a:rPr lang="en-US" sz="1800" i="0" u="none" strike="noStrike" kern="1200" cap="none" spc="0" baseline="0" dirty="0">
                <a:solidFill>
                  <a:schemeClr val="bg1"/>
                </a:solidFill>
                <a:uFillTx/>
                <a:latin typeface="+mj-lt"/>
                <a:cs typeface="Helvetica" pitchFamily="34"/>
              </a:rPr>
              <a:t>USE RESOURCES</a:t>
            </a:r>
          </a:p>
        </p:txBody>
      </p:sp>
      <p:sp>
        <p:nvSpPr>
          <p:cNvPr id="13" name="Curved Left Arrow 36"/>
          <p:cNvSpPr/>
          <p:nvPr/>
        </p:nvSpPr>
        <p:spPr>
          <a:xfrm rot="10800009" flipV="1">
            <a:off x="407694" y="4787277"/>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16461C"/>
          </a:solidFill>
          <a:ln w="25402">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14" name="Curved Left Arrow 37"/>
          <p:cNvSpPr/>
          <p:nvPr/>
        </p:nvSpPr>
        <p:spPr>
          <a:xfrm rot="10799991" flipH="1" flipV="1">
            <a:off x="2834658" y="3781446"/>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16461C"/>
          </a:solidFill>
          <a:ln w="25402">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15" name="Curved Left Arrow 38"/>
          <p:cNvSpPr/>
          <p:nvPr/>
        </p:nvSpPr>
        <p:spPr>
          <a:xfrm rot="10800009" flipV="1">
            <a:off x="384852" y="2809905"/>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16461C"/>
          </a:solidFill>
          <a:ln w="25402">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
        <p:nvSpPr>
          <p:cNvPr id="16" name="Curved Left Arrow 39"/>
          <p:cNvSpPr/>
          <p:nvPr/>
        </p:nvSpPr>
        <p:spPr>
          <a:xfrm rot="10799991" flipH="1" flipV="1">
            <a:off x="2811816" y="1769784"/>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rgbClr val="16461C"/>
          </a:solidFill>
          <a:ln w="25402">
            <a:solidFill>
              <a:schemeClr val="bg1"/>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chemeClr val="bg1"/>
              </a:solidFill>
              <a:uFillTx/>
              <a:latin typeface="+mj-lt"/>
            </a:endParaRPr>
          </a:p>
        </p:txBody>
      </p:sp>
    </p:spTree>
    <p:extLst>
      <p:ext uri="{BB962C8B-B14F-4D97-AF65-F5344CB8AC3E}">
        <p14:creationId xmlns:p14="http://schemas.microsoft.com/office/powerpoint/2010/main" val="334210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3001"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p:txBody>
      </p:sp>
      <p:sp>
        <p:nvSpPr>
          <p:cNvPr id="6" name="Rounded Rectangle 5"/>
          <p:cNvSpPr/>
          <p:nvPr/>
        </p:nvSpPr>
        <p:spPr>
          <a:xfrm>
            <a:off x="3566171"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p:txBody>
      </p:sp>
      <p:sp>
        <p:nvSpPr>
          <p:cNvPr id="8" name="Rounded Rectangle 7"/>
          <p:cNvSpPr/>
          <p:nvPr/>
        </p:nvSpPr>
        <p:spPr>
          <a:xfrm>
            <a:off x="6309341"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p:txBody>
      </p:sp>
      <p:sp>
        <p:nvSpPr>
          <p:cNvPr id="9" name="Rounded Rectangle 8"/>
          <p:cNvSpPr/>
          <p:nvPr/>
        </p:nvSpPr>
        <p:spPr>
          <a:xfrm>
            <a:off x="2194586"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p:txBody>
      </p:sp>
      <p:sp>
        <p:nvSpPr>
          <p:cNvPr id="10" name="Rounded Rectangle 9"/>
          <p:cNvSpPr/>
          <p:nvPr/>
        </p:nvSpPr>
        <p:spPr>
          <a:xfrm>
            <a:off x="3566171"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p:txBody>
      </p:sp>
      <p:sp>
        <p:nvSpPr>
          <p:cNvPr id="11" name="Rounded Rectangle 10"/>
          <p:cNvSpPr/>
          <p:nvPr/>
        </p:nvSpPr>
        <p:spPr>
          <a:xfrm>
            <a:off x="4937756"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p:txBody>
      </p:sp>
      <p:sp>
        <p:nvSpPr>
          <p:cNvPr id="12" name="Rounded Rectangle 11"/>
          <p:cNvSpPr/>
          <p:nvPr/>
        </p:nvSpPr>
        <p:spPr>
          <a:xfrm>
            <a:off x="3566171"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Types of performance measures</a:t>
            </a:r>
            <a:endParaRPr lang="en-US" sz="2800" b="1" dirty="0">
              <a:solidFill>
                <a:srgbClr val="FFFFFF"/>
              </a:solidFill>
            </a:endParaRPr>
          </a:p>
        </p:txBody>
      </p:sp>
      <p:cxnSp>
        <p:nvCxnSpPr>
          <p:cNvPr id="15" name="Straight Connector 14"/>
          <p:cNvCxnSpPr>
            <a:stCxn id="5" idx="2"/>
            <a:endCxn id="9" idx="0"/>
          </p:cNvCxnSpPr>
          <p:nvPr/>
        </p:nvCxnSpPr>
        <p:spPr>
          <a:xfrm>
            <a:off x="210314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7473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4631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21790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74732"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46317"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46317"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03147"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8329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12646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Indicators</a:t>
            </a:r>
            <a:endParaRPr lang="en-US" b="1"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p:txBody>
      </p:sp>
    </p:spTree>
    <p:extLst>
      <p:ext uri="{BB962C8B-B14F-4D97-AF65-F5344CB8AC3E}">
        <p14:creationId xmlns:p14="http://schemas.microsoft.com/office/powerpoint/2010/main" val="50223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9200" y="457200"/>
            <a:ext cx="6629400" cy="3992849"/>
            <a:chOff x="1219200" y="457200"/>
            <a:chExt cx="6629400" cy="3992849"/>
          </a:xfrm>
          <a:solidFill>
            <a:schemeClr val="tx2">
              <a:alpha val="50196"/>
            </a:schemeClr>
          </a:solidFill>
        </p:grpSpPr>
        <p:sp>
          <p:nvSpPr>
            <p:cNvPr id="3" name="Oval 2"/>
            <p:cNvSpPr/>
            <p:nvPr/>
          </p:nvSpPr>
          <p:spPr>
            <a:xfrm>
              <a:off x="2526656" y="457200"/>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8" name="TextBox 7"/>
            <p:cNvSpPr txBox="1"/>
            <p:nvPr/>
          </p:nvSpPr>
          <p:spPr>
            <a:xfrm>
              <a:off x="1219200" y="933271"/>
              <a:ext cx="6629400" cy="1292662"/>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Empathize</a:t>
              </a:r>
            </a:p>
            <a:p>
              <a:pPr algn="ctr"/>
              <a:r>
                <a:rPr lang="en-US" sz="2600" dirty="0" smtClean="0">
                  <a:solidFill>
                    <a:srgbClr val="FFFFFF"/>
                  </a:solidFill>
                  <a:ea typeface="Segoe UI" panose="020B0502040204020203" pitchFamily="34" charset="0"/>
                  <a:cs typeface="Segoe UI" panose="020B0502040204020203" pitchFamily="34" charset="0"/>
                </a:rPr>
                <a:t>Perceive others needs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&amp; expectations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4" name="Group 3"/>
          <p:cNvGrpSpPr/>
          <p:nvPr/>
        </p:nvGrpSpPr>
        <p:grpSpPr>
          <a:xfrm>
            <a:off x="3855751" y="2282754"/>
            <a:ext cx="3992849" cy="3992849"/>
            <a:chOff x="3855751" y="2282754"/>
            <a:chExt cx="3992849" cy="3992849"/>
          </a:xfrm>
          <a:solidFill>
            <a:schemeClr val="accent2">
              <a:alpha val="50196"/>
            </a:schemeClr>
          </a:solidFill>
        </p:grpSpPr>
        <p:sp>
          <p:nvSpPr>
            <p:cNvPr id="6" name="Oval 5"/>
            <p:cNvSpPr/>
            <p:nvPr/>
          </p:nvSpPr>
          <p:spPr>
            <a:xfrm>
              <a:off x="3855751" y="2282754"/>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9" name="TextBox 8"/>
            <p:cNvSpPr txBox="1"/>
            <p:nvPr/>
          </p:nvSpPr>
          <p:spPr>
            <a:xfrm>
              <a:off x="48006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Distill</a:t>
              </a:r>
            </a:p>
            <a:p>
              <a:pPr algn="ctr"/>
              <a:r>
                <a:rPr lang="en-US" sz="2600" dirty="0" smtClean="0">
                  <a:solidFill>
                    <a:srgbClr val="FFFFFF"/>
                  </a:solidFill>
                  <a:ea typeface="Segoe UI" panose="020B0502040204020203" pitchFamily="34" charset="0"/>
                  <a:cs typeface="Segoe UI" panose="020B0502040204020203" pitchFamily="34" charset="0"/>
                </a:rPr>
                <a:t>Boil down &amp; </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customize</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meet needs</a:t>
              </a:r>
              <a:endParaRPr lang="en-US" sz="2600" dirty="0">
                <a:solidFill>
                  <a:srgbClr val="FFFFFF"/>
                </a:solidFill>
                <a:ea typeface="Segoe UI" panose="020B0502040204020203" pitchFamily="34" charset="0"/>
                <a:cs typeface="Segoe UI" panose="020B0502040204020203" pitchFamily="34" charset="0"/>
              </a:endParaRPr>
            </a:p>
          </p:txBody>
        </p:sp>
      </p:grpSp>
      <p:grpSp>
        <p:nvGrpSpPr>
          <p:cNvPr id="7" name="Group 6"/>
          <p:cNvGrpSpPr/>
          <p:nvPr/>
        </p:nvGrpSpPr>
        <p:grpSpPr>
          <a:xfrm>
            <a:off x="1219200" y="2269152"/>
            <a:ext cx="3992849" cy="3992849"/>
            <a:chOff x="1219200" y="2269152"/>
            <a:chExt cx="3992849" cy="3992849"/>
          </a:xfrm>
          <a:solidFill>
            <a:schemeClr val="accent3">
              <a:alpha val="50196"/>
            </a:schemeClr>
          </a:solidFill>
        </p:grpSpPr>
        <p:sp>
          <p:nvSpPr>
            <p:cNvPr id="5" name="Oval 4"/>
            <p:cNvSpPr/>
            <p:nvPr/>
          </p:nvSpPr>
          <p:spPr>
            <a:xfrm>
              <a:off x="1219200" y="2269152"/>
              <a:ext cx="3992849" cy="3992849"/>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rgbClr val="FFFFFF"/>
                </a:solidFill>
              </a:endParaRPr>
            </a:p>
          </p:txBody>
        </p:sp>
        <p:sp>
          <p:nvSpPr>
            <p:cNvPr id="10" name="TextBox 9"/>
            <p:cNvSpPr txBox="1"/>
            <p:nvPr/>
          </p:nvSpPr>
          <p:spPr>
            <a:xfrm>
              <a:off x="1219200" y="4069140"/>
              <a:ext cx="2971800" cy="1692771"/>
            </a:xfrm>
            <a:prstGeom prst="rect">
              <a:avLst/>
            </a:prstGeom>
            <a:noFill/>
          </p:spPr>
          <p:txBody>
            <a:bodyPr wrap="square" rtlCol="0">
              <a:spAutoFit/>
            </a:bodyPr>
            <a:lstStyle/>
            <a:p>
              <a:pPr algn="ctr"/>
              <a:r>
                <a:rPr lang="en-US" sz="2600" b="1" dirty="0" smtClean="0">
                  <a:solidFill>
                    <a:srgbClr val="FFFFFF"/>
                  </a:solidFill>
                  <a:ea typeface="Segoe UI" panose="020B0502040204020203" pitchFamily="34" charset="0"/>
                  <a:cs typeface="Segoe UI" panose="020B0502040204020203" pitchFamily="34" charset="0"/>
                </a:rPr>
                <a:t>Clarify</a:t>
              </a:r>
            </a:p>
            <a:p>
              <a:pPr algn="ctr"/>
              <a:r>
                <a:rPr lang="en-US" sz="2600" dirty="0" smtClean="0">
                  <a:solidFill>
                    <a:srgbClr val="FFFFFF"/>
                  </a:solidFill>
                  <a:ea typeface="Segoe UI" panose="020B0502040204020203" pitchFamily="34" charset="0"/>
                  <a:cs typeface="Segoe UI" panose="020B0502040204020203" pitchFamily="34" charset="0"/>
                </a:rPr>
                <a:t>Make it easier</a:t>
              </a:r>
              <a:br>
                <a:rPr lang="en-US" sz="2600" dirty="0" smtClean="0">
                  <a:solidFill>
                    <a:srgbClr val="FFFFFF"/>
                  </a:solidFill>
                  <a:ea typeface="Segoe UI" panose="020B0502040204020203" pitchFamily="34" charset="0"/>
                  <a:cs typeface="Segoe UI" panose="020B0502040204020203" pitchFamily="34" charset="0"/>
                </a:rPr>
              </a:br>
              <a:r>
                <a:rPr lang="en-US" sz="2600" dirty="0" smtClean="0">
                  <a:solidFill>
                    <a:srgbClr val="FFFFFF"/>
                  </a:solidFill>
                  <a:ea typeface="Segoe UI" panose="020B0502040204020203" pitchFamily="34" charset="0"/>
                  <a:cs typeface="Segoe UI" panose="020B0502040204020203" pitchFamily="34" charset="0"/>
                </a:rPr>
                <a:t>to understand</a:t>
              </a:r>
            </a:p>
            <a:p>
              <a:pPr algn="ctr"/>
              <a:r>
                <a:rPr lang="en-US" sz="2600" dirty="0" smtClean="0">
                  <a:solidFill>
                    <a:srgbClr val="FFFFFF"/>
                  </a:solidFill>
                  <a:ea typeface="Segoe UI" panose="020B0502040204020203" pitchFamily="34" charset="0"/>
                  <a:cs typeface="Segoe UI" panose="020B0502040204020203" pitchFamily="34" charset="0"/>
                </a:rPr>
                <a:t>&amp; use</a:t>
              </a:r>
              <a:endParaRPr lang="en-US" sz="2600" dirty="0">
                <a:solidFill>
                  <a:srgbClr val="FFFFFF"/>
                </a:solidFill>
                <a:ea typeface="Segoe UI" panose="020B0502040204020203" pitchFamily="34" charset="0"/>
                <a:cs typeface="Segoe UI" panose="020B0502040204020203" pitchFamily="34" charset="0"/>
              </a:endParaRPr>
            </a:p>
          </p:txBody>
        </p:sp>
      </p:grpSp>
      <p:sp>
        <p:nvSpPr>
          <p:cNvPr id="12" name="TextBox 11"/>
          <p:cNvSpPr txBox="1"/>
          <p:nvPr/>
        </p:nvSpPr>
        <p:spPr>
          <a:xfrm>
            <a:off x="1" y="6369420"/>
            <a:ext cx="7992932" cy="307777"/>
          </a:xfrm>
          <a:prstGeom prst="rect">
            <a:avLst/>
          </a:prstGeom>
          <a:noFill/>
        </p:spPr>
        <p:txBody>
          <a:bodyPr wrap="square" rtlCol="0">
            <a:spAutoFit/>
          </a:bodyPr>
          <a:lstStyle/>
          <a:p>
            <a:pPr algn="ctr"/>
            <a:r>
              <a:rPr lang="en-US" sz="1400" dirty="0" smtClean="0">
                <a:solidFill>
                  <a:srgbClr val="FFFFFF"/>
                </a:solidFill>
                <a:latin typeface="Calibri" panose="020F0502020204030204" pitchFamily="34" charset="0"/>
              </a:rPr>
              <a:t>From: “Simple: Conquering the Crisis of Complexity,” Alan Siegel and Irene </a:t>
            </a:r>
            <a:r>
              <a:rPr lang="en-US" sz="1400" dirty="0" err="1" smtClean="0">
                <a:solidFill>
                  <a:srgbClr val="FFFFFF"/>
                </a:solidFill>
                <a:latin typeface="Calibri" panose="020F0502020204030204" pitchFamily="34" charset="0"/>
              </a:rPr>
              <a:t>Etzkorn</a:t>
            </a:r>
            <a:r>
              <a:rPr lang="en-US" sz="1400" dirty="0" smtClean="0">
                <a:solidFill>
                  <a:srgbClr val="FFFFFF"/>
                </a:solidFill>
                <a:latin typeface="Calibri" panose="020F0502020204030204" pitchFamily="34" charset="0"/>
              </a:rPr>
              <a:t> (2013)</a:t>
            </a:r>
            <a:endParaRPr lang="en-US" sz="1400" dirty="0">
              <a:solidFill>
                <a:srgbClr val="FFFFFF"/>
              </a:solidFill>
              <a:latin typeface="Calibri" panose="020F0502020204030204" pitchFamily="34" charset="0"/>
            </a:endParaRPr>
          </a:p>
        </p:txBody>
      </p:sp>
      <p:sp>
        <p:nvSpPr>
          <p:cNvPr id="11" name="TextBox 10"/>
          <p:cNvSpPr txBox="1"/>
          <p:nvPr/>
        </p:nvSpPr>
        <p:spPr>
          <a:xfrm>
            <a:off x="1219200" y="3048000"/>
            <a:ext cx="6629400" cy="923330"/>
          </a:xfrm>
          <a:prstGeom prst="rect">
            <a:avLst/>
          </a:prstGeom>
          <a:noFill/>
          <a:ln>
            <a:noFill/>
          </a:ln>
        </p:spPr>
        <p:txBody>
          <a:bodyPr wrap="square" rtlCol="0">
            <a:spAutoFit/>
          </a:bodyPr>
          <a:lstStyle/>
          <a:p>
            <a:pPr algn="ctr"/>
            <a:r>
              <a:rPr lang="en-US" sz="5400" b="1" dirty="0" smtClean="0">
                <a:ln w="15875" cap="rnd">
                  <a:solidFill>
                    <a:srgbClr val="FFFFFF"/>
                  </a:solidFill>
                </a:ln>
                <a:solidFill>
                  <a:schemeClr val="tx2"/>
                </a:solidFill>
                <a:effectLst>
                  <a:glow rad="101600">
                    <a:srgbClr val="FFFFFF">
                      <a:alpha val="13000"/>
                    </a:srgbClr>
                  </a:glow>
                </a:effectLst>
                <a:latin typeface="+mj-lt"/>
                <a:ea typeface="Segoe UI" panose="020B0502040204020203" pitchFamily="34" charset="0"/>
                <a:cs typeface="Segoe UI" panose="020B0502040204020203" pitchFamily="34" charset="0"/>
              </a:rPr>
              <a:t>simplicity</a:t>
            </a:r>
            <a:endParaRPr lang="en-US" sz="3200" dirty="0">
              <a:ln w="15875" cap="rnd">
                <a:solidFill>
                  <a:srgbClr val="FFFFFF"/>
                </a:solidFill>
              </a:ln>
              <a:solidFill>
                <a:schemeClr val="tx2"/>
              </a:solidFill>
              <a:effectLst>
                <a:glow rad="101600">
                  <a:srgbClr val="FFFFFF">
                    <a:alpha val="13000"/>
                  </a:srgbClr>
                </a:glow>
              </a:effectLst>
              <a:latin typeface="+mj-l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0606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124200" y="2374900"/>
            <a:ext cx="22860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measure</a:t>
            </a:r>
          </a:p>
        </p:txBody>
      </p:sp>
      <p:sp>
        <p:nvSpPr>
          <p:cNvPr id="5" name="Content Placeholder 1"/>
          <p:cNvSpPr txBox="1">
            <a:spLocks/>
          </p:cNvSpPr>
          <p:nvPr/>
        </p:nvSpPr>
        <p:spPr>
          <a:xfrm>
            <a:off x="3111500" y="3345934"/>
            <a:ext cx="24511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target</a:t>
            </a:r>
            <a:endParaRPr lang="en-US" sz="3600" dirty="0">
              <a:solidFill>
                <a:srgbClr val="000000"/>
              </a:solidFill>
              <a:latin typeface="+mj-lt"/>
            </a:endParaRPr>
          </a:p>
        </p:txBody>
      </p:sp>
      <p:sp>
        <p:nvSpPr>
          <p:cNvPr id="6" name="Content Placeholder 1"/>
          <p:cNvSpPr txBox="1">
            <a:spLocks/>
          </p:cNvSpPr>
          <p:nvPr/>
        </p:nvSpPr>
        <p:spPr>
          <a:xfrm>
            <a:off x="3124200" y="4463494"/>
            <a:ext cx="28194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a timeframe</a:t>
            </a:r>
            <a:endParaRPr lang="en-US" sz="3600" dirty="0">
              <a:solidFill>
                <a:srgbClr val="000000"/>
              </a:solidFill>
              <a:latin typeface="+mj-lt"/>
            </a:endParaRPr>
          </a:p>
        </p:txBody>
      </p:sp>
      <p:pic>
        <p:nvPicPr>
          <p:cNvPr id="10" name="Picture 9"/>
          <p:cNvPicPr>
            <a:picLocks noChangeAspect="1"/>
          </p:cNvPicPr>
          <p:nvPr/>
        </p:nvPicPr>
        <p:blipFill>
          <a:blip r:embed="rId3" cstate="screen">
            <a:biLevel thresh="50000"/>
            <a:extLst>
              <a:ext uri="{BEBA8EAE-BF5A-486C-A8C5-ECC9F3942E4B}">
                <a14:imgProps xmlns:a14="http://schemas.microsoft.com/office/drawing/2010/main">
                  <a14:imgLayer r:embed="rId4">
                    <a14:imgEffect>
                      <a14:backgroundRemoval t="455" b="100000" l="0" r="100000"/>
                    </a14:imgEffect>
                  </a14:imgLayer>
                </a14:imgProps>
              </a:ext>
              <a:ext uri="{28A0092B-C50C-407E-A947-70E740481C1C}">
                <a14:useLocalDpi xmlns:a14="http://schemas.microsoft.com/office/drawing/2010/main"/>
              </a:ext>
            </a:extLst>
          </a:blip>
          <a:stretch>
            <a:fillRect/>
          </a:stretch>
        </p:blipFill>
        <p:spPr>
          <a:xfrm>
            <a:off x="1971417" y="2209800"/>
            <a:ext cx="914400" cy="914400"/>
          </a:xfrm>
          <a:prstGeom prst="rect">
            <a:avLst/>
          </a:prstGeom>
        </p:spPr>
      </p:pic>
      <p:pic>
        <p:nvPicPr>
          <p:cNvPr id="11" name="Picture 10"/>
          <p:cNvPicPr>
            <a:picLocks noChangeAspect="1"/>
          </p:cNvPicPr>
          <p:nvPr/>
        </p:nvPicPr>
        <p:blipFill>
          <a:blip r:embed="rId5" cstate="screen">
            <a:biLevel thresh="50000"/>
            <a:extLst>
              <a:ext uri="{BEBA8EAE-BF5A-486C-A8C5-ECC9F3942E4B}">
                <a14:imgProps xmlns:a14="http://schemas.microsoft.com/office/drawing/2010/main">
                  <a14:imgLayer r:embed="rId6">
                    <a14:imgEffect>
                      <a14:backgroundRemoval t="1810" b="99095" l="0" r="98643"/>
                    </a14:imgEffect>
                  </a14:imgLayer>
                </a14:imgProps>
              </a:ext>
              <a:ext uri="{28A0092B-C50C-407E-A947-70E740481C1C}">
                <a14:useLocalDpi xmlns:a14="http://schemas.microsoft.com/office/drawing/2010/main"/>
              </a:ext>
            </a:extLst>
          </a:blip>
          <a:stretch>
            <a:fillRect/>
          </a:stretch>
        </p:blipFill>
        <p:spPr>
          <a:xfrm>
            <a:off x="1984117" y="3213100"/>
            <a:ext cx="920234" cy="920234"/>
          </a:xfrm>
          <a:prstGeom prst="rect">
            <a:avLst/>
          </a:prstGeom>
        </p:spPr>
      </p:pic>
      <p:pic>
        <p:nvPicPr>
          <p:cNvPr id="12" name="Picture 11"/>
          <p:cNvPicPr>
            <a:picLocks noChangeAspect="1"/>
          </p:cNvPicPr>
          <p:nvPr/>
        </p:nvPicPr>
        <p:blipFill>
          <a:blip r:embed="rId7" cstate="screen">
            <a:biLevel thresh="50000"/>
            <a:extLst>
              <a:ext uri="{BEBA8EAE-BF5A-486C-A8C5-ECC9F3942E4B}">
                <a14:imgProps xmlns:a14="http://schemas.microsoft.com/office/drawing/2010/main">
                  <a14:imgLayer r:embed="rId8">
                    <a14:imgEffect>
                      <a14:backgroundRemoval t="10000" b="90000" l="10000" r="90000">
                        <a14:foregroundMark x1="40364" y1="60727" x2="40364" y2="60727"/>
                      </a14:backgroundRemoval>
                    </a14:imgEffect>
                  </a14:imgLayer>
                </a14:imgProps>
              </a:ext>
              <a:ext uri="{28A0092B-C50C-407E-A947-70E740481C1C}">
                <a14:useLocalDpi xmlns:a14="http://schemas.microsoft.com/office/drawing/2010/main"/>
              </a:ext>
            </a:extLst>
          </a:blip>
          <a:stretch>
            <a:fillRect/>
          </a:stretch>
        </p:blipFill>
        <p:spPr>
          <a:xfrm>
            <a:off x="1857117" y="4203700"/>
            <a:ext cx="1143000" cy="1143000"/>
          </a:xfrm>
          <a:prstGeom prst="rect">
            <a:avLst/>
          </a:prstGeom>
        </p:spPr>
      </p:pic>
      <p:sp>
        <p:nvSpPr>
          <p:cNvPr id="8" name="Content Placeholder 1"/>
          <p:cNvSpPr txBox="1">
            <a:spLocks/>
          </p:cNvSpPr>
          <p:nvPr/>
        </p:nvSpPr>
        <p:spPr>
          <a:xfrm>
            <a:off x="920750" y="685800"/>
            <a:ext cx="6692900" cy="533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3600" dirty="0" smtClean="0">
                <a:solidFill>
                  <a:srgbClr val="000000"/>
                </a:solidFill>
                <a:latin typeface="+mj-lt"/>
              </a:rPr>
              <a:t>The basic formula for effective goals</a:t>
            </a:r>
          </a:p>
        </p:txBody>
      </p:sp>
    </p:spTree>
    <p:extLst>
      <p:ext uri="{BB962C8B-B14F-4D97-AF65-F5344CB8AC3E}">
        <p14:creationId xmlns:p14="http://schemas.microsoft.com/office/powerpoint/2010/main" val="194038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90800"/>
            <a:ext cx="9144000" cy="13716000"/>
          </a:xfrm>
          <a:prstGeom prst="rect">
            <a:avLst/>
          </a:prstGeom>
        </p:spPr>
      </p:pic>
      <p:sp>
        <p:nvSpPr>
          <p:cNvPr id="2" name="TextBox 1"/>
          <p:cNvSpPr txBox="1"/>
          <p:nvPr/>
        </p:nvSpPr>
        <p:spPr>
          <a:xfrm>
            <a:off x="1066800" y="381000"/>
            <a:ext cx="5105400" cy="1754326"/>
          </a:xfrm>
          <a:prstGeom prst="rect">
            <a:avLst/>
          </a:prstGeom>
          <a:noFill/>
        </p:spPr>
        <p:txBody>
          <a:bodyPr wrap="square" rtlCol="0">
            <a:spAutoFit/>
          </a:bodyPr>
          <a:lstStyle/>
          <a:p>
            <a:r>
              <a:rPr lang="en-US" sz="5400" dirty="0" smtClean="0">
                <a:solidFill>
                  <a:schemeClr val="bg1"/>
                </a:solidFill>
                <a:latin typeface="+mj-lt"/>
              </a:rPr>
              <a:t>What have you set out to accomplish?</a:t>
            </a:r>
            <a:endParaRPr lang="en-US" sz="5400" dirty="0">
              <a:solidFill>
                <a:schemeClr val="bg1"/>
              </a:solidFill>
              <a:latin typeface="+mj-lt"/>
            </a:endParaRPr>
          </a:p>
        </p:txBody>
      </p:sp>
      <p:sp>
        <p:nvSpPr>
          <p:cNvPr id="6" name="TextBox 5"/>
          <p:cNvSpPr txBox="1"/>
          <p:nvPr/>
        </p:nvSpPr>
        <p:spPr>
          <a:xfrm rot="16200000">
            <a:off x="7444164" y="1204602"/>
            <a:ext cx="2573140" cy="369332"/>
          </a:xfrm>
          <a:prstGeom prst="rect">
            <a:avLst/>
          </a:prstGeom>
          <a:noFill/>
        </p:spPr>
        <p:txBody>
          <a:bodyPr wrap="none" rtlCol="0">
            <a:spAutoFit/>
          </a:bodyPr>
          <a:lstStyle/>
          <a:p>
            <a:r>
              <a:rPr lang="en-US" dirty="0" smtClean="0">
                <a:solidFill>
                  <a:srgbClr val="333333"/>
                </a:solidFill>
              </a:rPr>
              <a:t>Photo by Scott </a:t>
            </a:r>
            <a:r>
              <a:rPr lang="en-US" dirty="0" err="1" smtClean="0">
                <a:solidFill>
                  <a:srgbClr val="333333"/>
                </a:solidFill>
              </a:rPr>
              <a:t>Amonson</a:t>
            </a:r>
            <a:endParaRPr lang="en-US" dirty="0">
              <a:solidFill>
                <a:srgbClr val="333333"/>
              </a:solidFill>
            </a:endParaRPr>
          </a:p>
        </p:txBody>
      </p:sp>
      <p:sp>
        <p:nvSpPr>
          <p:cNvPr id="7" name="TextBox 7"/>
          <p:cNvSpPr txBox="1">
            <a:spLocks noChangeArrowheads="1"/>
          </p:cNvSpPr>
          <p:nvPr/>
        </p:nvSpPr>
        <p:spPr bwMode="auto">
          <a:xfrm>
            <a:off x="3657600" y="5715000"/>
            <a:ext cx="5257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800">
                <a:solidFill>
                  <a:schemeClr val="tx1"/>
                </a:solidFill>
                <a:latin typeface="Calibri" pitchFamily="34" charset="0"/>
              </a:defRPr>
            </a:lvl1pPr>
            <a:lvl2pPr marL="742950" indent="-285750">
              <a:spcBef>
                <a:spcPct val="20000"/>
              </a:spcBef>
              <a:buFont typeface="Arial" charset="0"/>
              <a:buChar char="•"/>
              <a:defRPr sz="2400">
                <a:solidFill>
                  <a:schemeClr val="tx1"/>
                </a:solidFill>
                <a:latin typeface="Calibri" pitchFamily="34" charset="0"/>
              </a:defRPr>
            </a:lvl2pPr>
            <a:lvl3pPr marL="1143000" indent="-228600">
              <a:spcBef>
                <a:spcPct val="20000"/>
              </a:spcBef>
              <a:buFont typeface="Arial" charset="0"/>
              <a:buChar char="•"/>
              <a:defRPr sz="2000">
                <a:solidFill>
                  <a:schemeClr val="tx1"/>
                </a:solidFill>
                <a:latin typeface="Calibri" pitchFamily="34" charset="0"/>
              </a:defRPr>
            </a:lvl3pPr>
            <a:lvl4pPr marL="1600200" indent="-228600">
              <a:spcBef>
                <a:spcPct val="20000"/>
              </a:spcBef>
              <a:buFont typeface="Arial" charset="0"/>
              <a:buChar char="•"/>
              <a:defRPr>
                <a:solidFill>
                  <a:schemeClr val="tx1"/>
                </a:solidFill>
                <a:latin typeface="Calibri" pitchFamily="34" charset="0"/>
              </a:defRPr>
            </a:lvl4pPr>
            <a:lvl5pPr marL="2057400" indent="-22860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algn="r">
              <a:spcBef>
                <a:spcPct val="0"/>
              </a:spcBef>
              <a:buFontTx/>
              <a:buNone/>
            </a:pPr>
            <a:r>
              <a:rPr lang="en-US" altLang="en-US" sz="2400" dirty="0" smtClean="0">
                <a:solidFill>
                  <a:srgbClr val="FFFFFF"/>
                </a:solidFill>
                <a:latin typeface="Tw Cen MT Condensed Extra Bold" panose="020B0803020202020204" pitchFamily="34" charset="0"/>
                <a:ea typeface="Segoe UI Black" pitchFamily="34" charset="0"/>
                <a:cs typeface="Segoe UI Black" pitchFamily="34" charset="0"/>
              </a:rPr>
              <a:t>M. Brent Stockwell | Asst. City Manager</a:t>
            </a:r>
            <a:endParaRPr lang="en-US" altLang="en-US" sz="2000" dirty="0" smtClean="0">
              <a:solidFill>
                <a:srgbClr val="FFFFFF"/>
              </a:solidFill>
              <a:latin typeface="Tw Cen MT Condensed" panose="020B0606020104020203" pitchFamily="34" charset="0"/>
              <a:ea typeface="Segoe UI Black" pitchFamily="34" charset="0"/>
              <a:cs typeface="Segoe UI Black" pitchFamily="34" charset="0"/>
            </a:endParaRPr>
          </a:p>
          <a:p>
            <a:pPr algn="r">
              <a:spcBef>
                <a:spcPct val="0"/>
              </a:spcBef>
              <a:buFontTx/>
              <a:buNone/>
            </a:pP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rPr>
              <a:t>480-312-7288 | </a:t>
            </a: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hlinkClick r:id="rId4"/>
              </a:rPr>
              <a:t>Bstockwell@ScottsdaleAZ.gov</a:t>
            </a:r>
            <a:endParaRPr lang="en-US" altLang="en-US" sz="2000" dirty="0" smtClean="0">
              <a:solidFill>
                <a:srgbClr val="FFFFFF"/>
              </a:solidFill>
              <a:latin typeface="Tw Cen MT Condensed" panose="020B0606020104020203" pitchFamily="34" charset="0"/>
              <a:ea typeface="Segoe UI Black" pitchFamily="34" charset="0"/>
              <a:cs typeface="Segoe UI Black" pitchFamily="34" charset="0"/>
            </a:endParaRPr>
          </a:p>
          <a:p>
            <a:pPr algn="r">
              <a:spcBef>
                <a:spcPct val="0"/>
              </a:spcBef>
              <a:buFontTx/>
              <a:buNone/>
            </a:pPr>
            <a:r>
              <a:rPr lang="en-US" altLang="en-US" sz="2000" dirty="0" smtClean="0">
                <a:solidFill>
                  <a:srgbClr val="FFFFFF"/>
                </a:solidFill>
                <a:latin typeface="Tw Cen MT Condensed" panose="020B0606020104020203" pitchFamily="34" charset="0"/>
                <a:ea typeface="Segoe UI Black" pitchFamily="34" charset="0"/>
                <a:cs typeface="Segoe UI Black" pitchFamily="34" charset="0"/>
              </a:rPr>
              <a:t>go to ScottsdaleAZ.gov search “about”</a:t>
            </a:r>
            <a:endParaRPr lang="en-US" altLang="en-US" sz="2400" dirty="0" smtClean="0">
              <a:solidFill>
                <a:srgbClr val="FFFFFF"/>
              </a:solidFill>
              <a:latin typeface="Tw Cen MT Condensed Extra Bold" panose="020B0803020202020204" pitchFamily="34" charset="0"/>
              <a:ea typeface="Segoe UI Black" pitchFamily="34" charset="0"/>
              <a:cs typeface="Segoe UI Black" pitchFamily="34" charset="0"/>
            </a:endParaRPr>
          </a:p>
        </p:txBody>
      </p:sp>
      <p:pic>
        <p:nvPicPr>
          <p:cNvPr id="8"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 y="4953000"/>
            <a:ext cx="336042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4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txBox="1">
            <a:spLocks/>
          </p:cNvSpPr>
          <p:nvPr/>
        </p:nvSpPr>
        <p:spPr>
          <a:xfrm>
            <a:off x="0" y="2209800"/>
            <a:ext cx="9144000" cy="3581400"/>
          </a:xfrm>
          <a:prstGeom prst="rect">
            <a:avLst/>
          </a:prstGeom>
          <a:solidFill>
            <a:schemeClr val="bg1"/>
          </a:solid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175">
              <a:spcBef>
                <a:spcPts val="0"/>
              </a:spcBef>
              <a:spcAft>
                <a:spcPts val="1800"/>
              </a:spcAft>
            </a:pPr>
            <a:r>
              <a:rPr lang="en-US" sz="3600" dirty="0" smtClean="0">
                <a:solidFill>
                  <a:srgbClr val="004E95"/>
                </a:solidFill>
                <a:latin typeface="Segoe Print" panose="02000600000000000000" pitchFamily="2" charset="0"/>
              </a:rPr>
              <a:t>Brent Stockwell</a:t>
            </a:r>
          </a:p>
          <a:p>
            <a:pPr marL="3175">
              <a:spcBef>
                <a:spcPts val="0"/>
              </a:spcBef>
              <a:spcAft>
                <a:spcPts val="1800"/>
              </a:spcAft>
            </a:pPr>
            <a:r>
              <a:rPr lang="en-US" sz="3600" dirty="0" smtClean="0">
                <a:solidFill>
                  <a:srgbClr val="004E95"/>
                </a:solidFill>
                <a:latin typeface="Segoe Print" panose="02000600000000000000" pitchFamily="2" charset="0"/>
              </a:rPr>
              <a:t>Assistant City Manager</a:t>
            </a:r>
          </a:p>
          <a:p>
            <a:pPr marL="3175">
              <a:spcBef>
                <a:spcPts val="0"/>
              </a:spcBef>
              <a:spcAft>
                <a:spcPts val="1800"/>
              </a:spcAft>
            </a:pPr>
            <a:endParaRPr lang="en-US" sz="3600" dirty="0" smtClean="0">
              <a:solidFill>
                <a:srgbClr val="004E95"/>
              </a:solidFill>
              <a:latin typeface="Segoe Print" panose="020006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2784" y="4179693"/>
            <a:ext cx="2602216" cy="1535307"/>
          </a:xfrm>
          <a:prstGeom prst="rect">
            <a:avLst/>
          </a:prstGeom>
        </p:spPr>
      </p:pic>
    </p:spTree>
    <p:extLst>
      <p:ext uri="{BB962C8B-B14F-4D97-AF65-F5344CB8AC3E}">
        <p14:creationId xmlns:p14="http://schemas.microsoft.com/office/powerpoint/2010/main" val="214507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685800"/>
            <a:ext cx="7315200" cy="5486400"/>
          </a:xfrm>
        </p:spPr>
        <p:txBody>
          <a:bodyPr/>
          <a:lstStyle/>
          <a:p>
            <a:pPr>
              <a:spcBef>
                <a:spcPts val="1200"/>
              </a:spcBef>
              <a:buFont typeface="Wingdings" panose="05000000000000000000" pitchFamily="2" charset="2"/>
              <a:buChar char="§"/>
            </a:pPr>
            <a:r>
              <a:rPr lang="en-US" dirty="0" smtClean="0">
                <a:solidFill>
                  <a:srgbClr val="000000"/>
                </a:solidFill>
                <a:latin typeface="+mj-lt"/>
              </a:rPr>
              <a:t>GOALS</a:t>
            </a:r>
            <a:r>
              <a:rPr lang="en-US" dirty="0" smtClean="0">
                <a:solidFill>
                  <a:srgbClr val="000000"/>
                </a:solidFill>
              </a:rPr>
              <a:t> are </a:t>
            </a:r>
            <a:r>
              <a:rPr lang="en-US" dirty="0" smtClean="0">
                <a:solidFill>
                  <a:srgbClr val="000000"/>
                </a:solidFill>
                <a:latin typeface="+mj-lt"/>
              </a:rPr>
              <a:t>results-oriented </a:t>
            </a:r>
            <a:r>
              <a:rPr lang="en-US" dirty="0" smtClean="0">
                <a:solidFill>
                  <a:srgbClr val="000000"/>
                </a:solidFill>
              </a:rPr>
              <a:t>and help achieve the mission</a:t>
            </a:r>
          </a:p>
          <a:p>
            <a:pPr>
              <a:spcBef>
                <a:spcPts val="1200"/>
              </a:spcBef>
              <a:buFont typeface="Wingdings" panose="05000000000000000000" pitchFamily="2" charset="2"/>
              <a:buChar char="§"/>
            </a:pPr>
            <a:endParaRPr lang="en-US" dirty="0" smtClean="0">
              <a:solidFill>
                <a:srgbClr val="000000"/>
              </a:solidFill>
            </a:endParaRPr>
          </a:p>
          <a:p>
            <a:pPr>
              <a:spcBef>
                <a:spcPts val="1200"/>
              </a:spcBef>
              <a:buFont typeface="Wingdings" panose="05000000000000000000" pitchFamily="2" charset="2"/>
              <a:buChar char="§"/>
            </a:pPr>
            <a:r>
              <a:rPr lang="en-US" dirty="0" smtClean="0">
                <a:solidFill>
                  <a:srgbClr val="000000"/>
                </a:solidFill>
                <a:latin typeface="+mj-lt"/>
              </a:rPr>
              <a:t>OBJECTIVES</a:t>
            </a:r>
            <a:r>
              <a:rPr lang="en-US" dirty="0" smtClean="0">
                <a:solidFill>
                  <a:srgbClr val="000000"/>
                </a:solidFill>
              </a:rPr>
              <a:t> are </a:t>
            </a:r>
            <a:r>
              <a:rPr lang="en-US" dirty="0" smtClean="0">
                <a:solidFill>
                  <a:srgbClr val="000000"/>
                </a:solidFill>
                <a:latin typeface="+mj-lt"/>
              </a:rPr>
              <a:t>action-oriented</a:t>
            </a:r>
            <a:r>
              <a:rPr lang="en-US" b="1" dirty="0" smtClean="0">
                <a:solidFill>
                  <a:srgbClr val="000000"/>
                </a:solidFill>
              </a:rPr>
              <a:t> </a:t>
            </a:r>
            <a:r>
              <a:rPr lang="en-US" dirty="0" smtClean="0">
                <a:solidFill>
                  <a:srgbClr val="000000"/>
                </a:solidFill>
              </a:rPr>
              <a:t>and help attain goals</a:t>
            </a:r>
          </a:p>
          <a:p>
            <a:pPr>
              <a:spcBef>
                <a:spcPts val="1200"/>
              </a:spcBef>
              <a:buFont typeface="Wingdings" panose="05000000000000000000" pitchFamily="2" charset="2"/>
              <a:buChar char="§"/>
            </a:pPr>
            <a:endParaRPr lang="en-US" dirty="0" smtClean="0">
              <a:solidFill>
                <a:srgbClr val="000000"/>
              </a:solidFill>
            </a:endParaRPr>
          </a:p>
          <a:p>
            <a:pPr>
              <a:spcBef>
                <a:spcPts val="1200"/>
              </a:spcBef>
              <a:buFont typeface="Wingdings" panose="05000000000000000000" pitchFamily="2" charset="2"/>
              <a:buChar char="§"/>
            </a:pPr>
            <a:r>
              <a:rPr lang="en-US" dirty="0" smtClean="0">
                <a:solidFill>
                  <a:srgbClr val="000000"/>
                </a:solidFill>
                <a:latin typeface="+mj-lt"/>
              </a:rPr>
              <a:t>INITIATIVES</a:t>
            </a:r>
            <a:r>
              <a:rPr lang="en-US" dirty="0" smtClean="0">
                <a:solidFill>
                  <a:srgbClr val="000000"/>
                </a:solidFill>
              </a:rPr>
              <a:t> are </a:t>
            </a:r>
            <a:r>
              <a:rPr lang="en-US" dirty="0" smtClean="0">
                <a:solidFill>
                  <a:srgbClr val="000000"/>
                </a:solidFill>
                <a:latin typeface="+mj-lt"/>
              </a:rPr>
              <a:t>managed as projects</a:t>
            </a:r>
            <a:r>
              <a:rPr lang="en-US" dirty="0" smtClean="0">
                <a:solidFill>
                  <a:srgbClr val="000000"/>
                </a:solidFill>
              </a:rPr>
              <a:t> and support attainment of organizational goals and objectives</a:t>
            </a:r>
          </a:p>
          <a:p>
            <a:pPr>
              <a:buFont typeface="Wingdings" panose="05000000000000000000" pitchFamily="2" charset="2"/>
              <a:buChar char="§"/>
            </a:pPr>
            <a:endParaRPr lang="en-US" dirty="0">
              <a:solidFill>
                <a:srgbClr val="000000"/>
              </a:solidFill>
            </a:endParaRPr>
          </a:p>
        </p:txBody>
      </p:sp>
    </p:spTree>
    <p:extLst>
      <p:ext uri="{BB962C8B-B14F-4D97-AF65-F5344CB8AC3E}">
        <p14:creationId xmlns:p14="http://schemas.microsoft.com/office/powerpoint/2010/main" val="146474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Tree>
    <p:extLst>
      <p:ext uri="{BB962C8B-B14F-4D97-AF65-F5344CB8AC3E}">
        <p14:creationId xmlns:p14="http://schemas.microsoft.com/office/powerpoint/2010/main" val="3702672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 y="0"/>
            <a:ext cx="548634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p:nvSpPr>
        <p:spPr>
          <a:xfrm>
            <a:off x="6421748" y="4250065"/>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CONDUCTING ACTIVITIES</a:t>
            </a:r>
            <a:endParaRPr lang="en-US" dirty="0">
              <a:solidFill>
                <a:srgbClr val="FFFFFF"/>
              </a:solidFill>
              <a:latin typeface="+mj-lt"/>
              <a:cs typeface="Helvetica" pitchFamily="34" charset="0"/>
            </a:endParaRPr>
          </a:p>
        </p:txBody>
      </p:sp>
      <p:sp>
        <p:nvSpPr>
          <p:cNvPr id="28" name="Rounded Rectangle 27"/>
          <p:cNvSpPr/>
          <p:nvPr/>
        </p:nvSpPr>
        <p:spPr>
          <a:xfrm>
            <a:off x="6429324" y="3242328"/>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DELIVERING SERVICES</a:t>
            </a:r>
            <a:endParaRPr lang="en-US" dirty="0">
              <a:solidFill>
                <a:srgbClr val="FFFFFF"/>
              </a:solidFill>
              <a:latin typeface="+mj-lt"/>
              <a:cs typeface="Helvetica" pitchFamily="34" charset="0"/>
            </a:endParaRPr>
          </a:p>
        </p:txBody>
      </p:sp>
      <p:sp>
        <p:nvSpPr>
          <p:cNvPr id="29" name="Rounded Rectangle 28"/>
          <p:cNvSpPr/>
          <p:nvPr/>
        </p:nvSpPr>
        <p:spPr>
          <a:xfrm>
            <a:off x="6410239" y="2228881"/>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THAT </a:t>
            </a:r>
            <a:r>
              <a:rPr lang="en-US" dirty="0">
                <a:solidFill>
                  <a:srgbClr val="FFFFFF"/>
                </a:solidFill>
                <a:latin typeface="+mj-lt"/>
                <a:cs typeface="Helvetica" pitchFamily="34" charset="0"/>
              </a:rPr>
              <a:t>BENEFIT CUSTOMERS</a:t>
            </a:r>
          </a:p>
        </p:txBody>
      </p:sp>
      <p:sp>
        <p:nvSpPr>
          <p:cNvPr id="30" name="Rounded Rectangle 29"/>
          <p:cNvSpPr/>
          <p:nvPr/>
        </p:nvSpPr>
        <p:spPr>
          <a:xfrm>
            <a:off x="6416034" y="1228790"/>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WE </a:t>
            </a:r>
            <a:r>
              <a:rPr lang="en-US" dirty="0">
                <a:solidFill>
                  <a:srgbClr val="FFFFFF"/>
                </a:solidFill>
                <a:latin typeface="+mj-lt"/>
                <a:cs typeface="Helvetica" pitchFamily="34" charset="0"/>
              </a:rPr>
              <a:t>ACHIEVE RESULTS </a:t>
            </a:r>
          </a:p>
        </p:txBody>
      </p:sp>
      <p:sp>
        <p:nvSpPr>
          <p:cNvPr id="25" name="Rounded Rectangle 24"/>
          <p:cNvSpPr/>
          <p:nvPr/>
        </p:nvSpPr>
        <p:spPr>
          <a:xfrm>
            <a:off x="6421748" y="5257800"/>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THAT USE RESOURCES</a:t>
            </a:r>
            <a:endParaRPr lang="en-US" dirty="0">
              <a:solidFill>
                <a:srgbClr val="FFFFFF"/>
              </a:solidFill>
              <a:latin typeface="+mj-lt"/>
              <a:cs typeface="Helvetica" pitchFamily="34" charset="0"/>
            </a:endParaRPr>
          </a:p>
        </p:txBody>
      </p:sp>
      <p:sp>
        <p:nvSpPr>
          <p:cNvPr id="19" name="Curved Left Arrow 18"/>
          <p:cNvSpPr/>
          <p:nvPr/>
        </p:nvSpPr>
        <p:spPr>
          <a:xfrm rot="10800000" flipH="1" flipV="1">
            <a:off x="8305800" y="478727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20" name="Curved Left Arrow 19"/>
          <p:cNvSpPr/>
          <p:nvPr/>
        </p:nvSpPr>
        <p:spPr>
          <a:xfrm rot="10800000" flipV="1">
            <a:off x="5867401" y="378145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21" name="Curved Left Arrow 20"/>
          <p:cNvSpPr/>
          <p:nvPr/>
        </p:nvSpPr>
        <p:spPr>
          <a:xfrm rot="10800000" flipH="1" flipV="1">
            <a:off x="8305800" y="280991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22" name="Curved Left Arrow 21"/>
          <p:cNvSpPr/>
          <p:nvPr/>
        </p:nvSpPr>
        <p:spPr>
          <a:xfrm rot="10800000" flipV="1">
            <a:off x="5867400" y="176979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Tree>
    <p:extLst>
      <p:ext uri="{BB962C8B-B14F-4D97-AF65-F5344CB8AC3E}">
        <p14:creationId xmlns:p14="http://schemas.microsoft.com/office/powerpoint/2010/main" val="283588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082" y="1725948"/>
            <a:ext cx="3935714" cy="2623809"/>
          </a:xfrm>
          <a:prstGeom prst="rect">
            <a:avLst/>
          </a:prstGeom>
        </p:spPr>
      </p:pic>
      <p:sp>
        <p:nvSpPr>
          <p:cNvPr id="26" name="Rounded Rectangle 25"/>
          <p:cNvSpPr/>
          <p:nvPr/>
        </p:nvSpPr>
        <p:spPr>
          <a:xfrm>
            <a:off x="6393204" y="419669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CONDUCTING ACTIVITIES</a:t>
            </a:r>
            <a:endParaRPr lang="en-US" dirty="0">
              <a:solidFill>
                <a:srgbClr val="FFFFFF"/>
              </a:solidFill>
              <a:latin typeface="+mj-lt"/>
              <a:cs typeface="Helvetica" pitchFamily="34" charset="0"/>
            </a:endParaRPr>
          </a:p>
        </p:txBody>
      </p:sp>
      <p:sp>
        <p:nvSpPr>
          <p:cNvPr id="28" name="Rounded Rectangle 27"/>
          <p:cNvSpPr/>
          <p:nvPr/>
        </p:nvSpPr>
        <p:spPr>
          <a:xfrm>
            <a:off x="6400780" y="31889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DELIVERING SERVICES</a:t>
            </a:r>
            <a:endParaRPr lang="en-US" dirty="0">
              <a:solidFill>
                <a:srgbClr val="FFFFFF"/>
              </a:solidFill>
              <a:latin typeface="+mj-lt"/>
              <a:cs typeface="Helvetica" pitchFamily="34" charset="0"/>
            </a:endParaRPr>
          </a:p>
        </p:txBody>
      </p:sp>
      <p:sp>
        <p:nvSpPr>
          <p:cNvPr id="29" name="Rounded Rectangle 28"/>
          <p:cNvSpPr/>
          <p:nvPr/>
        </p:nvSpPr>
        <p:spPr>
          <a:xfrm>
            <a:off x="6381695" y="2175515"/>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THAT </a:t>
            </a:r>
            <a:r>
              <a:rPr lang="en-US" dirty="0">
                <a:solidFill>
                  <a:srgbClr val="FFFFFF"/>
                </a:solidFill>
                <a:latin typeface="+mj-lt"/>
                <a:cs typeface="Helvetica" pitchFamily="34" charset="0"/>
              </a:rPr>
              <a:t>BENEFIT CUSTOMERS</a:t>
            </a:r>
          </a:p>
        </p:txBody>
      </p:sp>
      <p:sp>
        <p:nvSpPr>
          <p:cNvPr id="30" name="Rounded Rectangle 29"/>
          <p:cNvSpPr/>
          <p:nvPr/>
        </p:nvSpPr>
        <p:spPr>
          <a:xfrm>
            <a:off x="6387490" y="117542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WE </a:t>
            </a:r>
            <a:r>
              <a:rPr lang="en-US" dirty="0">
                <a:solidFill>
                  <a:srgbClr val="FFFFFF"/>
                </a:solidFill>
                <a:latin typeface="+mj-lt"/>
                <a:cs typeface="Helvetica" pitchFamily="34" charset="0"/>
              </a:rPr>
              <a:t>ACHIEVE RESULTS </a:t>
            </a:r>
          </a:p>
        </p:txBody>
      </p:sp>
      <p:sp>
        <p:nvSpPr>
          <p:cNvPr id="25" name="Rounded Rectangle 24"/>
          <p:cNvSpPr/>
          <p:nvPr/>
        </p:nvSpPr>
        <p:spPr>
          <a:xfrm>
            <a:off x="6393204" y="5204434"/>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THAT USE RESOURCES</a:t>
            </a:r>
            <a:endParaRPr lang="en-US" dirty="0">
              <a:solidFill>
                <a:srgbClr val="FFFFFF"/>
              </a:solidFill>
              <a:latin typeface="+mj-lt"/>
              <a:cs typeface="Helvetica" pitchFamily="34" charset="0"/>
            </a:endParaRPr>
          </a:p>
        </p:txBody>
      </p:sp>
      <p:sp>
        <p:nvSpPr>
          <p:cNvPr id="20" name="Curved Left Arrow 19"/>
          <p:cNvSpPr/>
          <p:nvPr/>
        </p:nvSpPr>
        <p:spPr>
          <a:xfrm rot="10800000" flipH="1" flipV="1">
            <a:off x="8288654" y="480058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1" name="Curved Left Arrow 20"/>
          <p:cNvSpPr/>
          <p:nvPr/>
        </p:nvSpPr>
        <p:spPr>
          <a:xfrm rot="10800000" flipV="1">
            <a:off x="5838856" y="382904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2" name="Curved Left Arrow 21"/>
          <p:cNvSpPr/>
          <p:nvPr/>
        </p:nvSpPr>
        <p:spPr>
          <a:xfrm rot="10800000" flipH="1" flipV="1">
            <a:off x="8293114" y="2788926"/>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3" name="Curved Left Arrow 22"/>
          <p:cNvSpPr/>
          <p:nvPr/>
        </p:nvSpPr>
        <p:spPr>
          <a:xfrm rot="10800000" flipV="1">
            <a:off x="5819806" y="1725948"/>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16" name="Rounded Rectangle 15"/>
          <p:cNvSpPr/>
          <p:nvPr/>
        </p:nvSpPr>
        <p:spPr>
          <a:xfrm>
            <a:off x="2464051"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CONDUCTING ACTIVITIES</a:t>
            </a:r>
            <a:endParaRPr lang="en-US" dirty="0">
              <a:solidFill>
                <a:srgbClr val="FFFFFF"/>
              </a:solidFill>
              <a:latin typeface="+mj-lt"/>
              <a:cs typeface="Helvetica" pitchFamily="34" charset="0"/>
            </a:endParaRPr>
          </a:p>
        </p:txBody>
      </p:sp>
      <p:sp>
        <p:nvSpPr>
          <p:cNvPr id="17" name="Rounded Rectangle 16"/>
          <p:cNvSpPr/>
          <p:nvPr/>
        </p:nvSpPr>
        <p:spPr>
          <a:xfrm>
            <a:off x="4434821"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BY DELIVERING SERVICES</a:t>
            </a:r>
            <a:endParaRPr lang="en-US" dirty="0">
              <a:solidFill>
                <a:srgbClr val="FFFFFF"/>
              </a:solidFill>
              <a:latin typeface="+mj-lt"/>
              <a:cs typeface="Helvetica" pitchFamily="34" charset="0"/>
            </a:endParaRPr>
          </a:p>
        </p:txBody>
      </p:sp>
      <p:sp>
        <p:nvSpPr>
          <p:cNvPr id="31" name="Rounded Rectangle 30"/>
          <p:cNvSpPr/>
          <p:nvPr/>
        </p:nvSpPr>
        <p:spPr>
          <a:xfrm>
            <a:off x="568601" y="5204434"/>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smtClean="0">
                <a:solidFill>
                  <a:srgbClr val="FFFFFF"/>
                </a:solidFill>
                <a:latin typeface="+mj-lt"/>
                <a:cs typeface="Helvetica" pitchFamily="34" charset="0"/>
              </a:rPr>
              <a:t>THAT USE </a:t>
            </a:r>
            <a:r>
              <a:rPr lang="en-US" dirty="0">
                <a:solidFill>
                  <a:srgbClr val="FFFFFF"/>
                </a:solidFill>
                <a:latin typeface="+mj-lt"/>
                <a:cs typeface="Helvetica" pitchFamily="34" charset="0"/>
              </a:rPr>
              <a:t>RESOURCES</a:t>
            </a:r>
          </a:p>
        </p:txBody>
      </p:sp>
      <p:sp>
        <p:nvSpPr>
          <p:cNvPr id="33" name="Curved Left Arrow 32"/>
          <p:cNvSpPr/>
          <p:nvPr/>
        </p:nvSpPr>
        <p:spPr>
          <a:xfrm rot="5400000" flipH="1">
            <a:off x="4064251" y="4460711"/>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34" name="Curved Left Arrow 33"/>
          <p:cNvSpPr/>
          <p:nvPr/>
        </p:nvSpPr>
        <p:spPr>
          <a:xfrm rot="5400000">
            <a:off x="6035021" y="6016591"/>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38" name="Curved Left Arrow 37"/>
          <p:cNvSpPr/>
          <p:nvPr/>
        </p:nvSpPr>
        <p:spPr>
          <a:xfrm rot="5400000">
            <a:off x="2212614" y="6031239"/>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41" name="Title 4"/>
          <p:cNvSpPr txBox="1">
            <a:spLocks/>
          </p:cNvSpPr>
          <p:nvPr/>
        </p:nvSpPr>
        <p:spPr>
          <a:xfrm rot="16200000">
            <a:off x="4258788" y="1911842"/>
            <a:ext cx="2285975" cy="90074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bg1"/>
                </a:solidFill>
                <a:latin typeface="+mj-lt"/>
                <a:ea typeface="+mj-ea"/>
                <a:cs typeface="+mj-cs"/>
              </a:defRPr>
            </a:lvl1pPr>
          </a:lstStyle>
          <a:p>
            <a:pPr algn="ctr"/>
            <a:r>
              <a:rPr lang="en-US" b="0" dirty="0" smtClean="0">
                <a:solidFill>
                  <a:srgbClr val="FFFFFF"/>
                </a:solidFill>
              </a:rPr>
              <a:t>Public Services</a:t>
            </a:r>
            <a:endParaRPr lang="en-US" b="0" dirty="0">
              <a:solidFill>
                <a:srgbClr val="FFFFFF"/>
              </a:solidFill>
            </a:endParaRPr>
          </a:p>
        </p:txBody>
      </p:sp>
      <p:sp>
        <p:nvSpPr>
          <p:cNvPr id="6" name="Title 5"/>
          <p:cNvSpPr>
            <a:spLocks noGrp="1"/>
          </p:cNvSpPr>
          <p:nvPr>
            <p:ph type="title" idx="4294967295"/>
          </p:nvPr>
        </p:nvSpPr>
        <p:spPr>
          <a:xfrm>
            <a:off x="0" y="4633913"/>
            <a:ext cx="3165475" cy="457200"/>
          </a:xfrm>
        </p:spPr>
        <p:txBody>
          <a:bodyPr>
            <a:normAutofit fontScale="90000"/>
          </a:bodyPr>
          <a:lstStyle/>
          <a:p>
            <a:r>
              <a:rPr lang="en-US" sz="2800" dirty="0" smtClean="0">
                <a:solidFill>
                  <a:schemeClr val="bg1"/>
                </a:solidFill>
              </a:rPr>
              <a:t>Internal Services</a:t>
            </a:r>
            <a:endParaRPr lang="en-US" sz="2800" dirty="0">
              <a:solidFill>
                <a:schemeClr val="bg1"/>
              </a:solidFill>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601" y="1725948"/>
            <a:ext cx="4090484" cy="262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11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P spid="16" grpId="0" animBg="1"/>
      <p:bldP spid="17" grpId="0" animBg="1"/>
      <p:bldP spid="31" grpId="0" animBg="1"/>
      <p:bldP spid="33" grpId="0" animBg="1"/>
      <p:bldP spid="34" grpId="0" animBg="1"/>
      <p:bldP spid="38" grpId="0" animBg="1"/>
      <p:bldP spid="4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39" name="Picture 3" descr="V:\CAPA\CAPAShare\Graphics and photos\Photos\Solid Waste\Solid Waste Photos folder\TS moun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 y="0"/>
            <a:ext cx="5142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6414161" y="5269185"/>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WITH DRIVERS AND TRUCKS</a:t>
            </a:r>
            <a:endParaRPr lang="en-US" sz="1400" dirty="0">
              <a:solidFill>
                <a:srgbClr val="FFFFFF"/>
              </a:solidFill>
              <a:latin typeface="+mj-lt"/>
              <a:cs typeface="Helvetica" pitchFamily="34" charset="0"/>
            </a:endParaRPr>
          </a:p>
        </p:txBody>
      </p:sp>
      <p:sp>
        <p:nvSpPr>
          <p:cNvPr id="28" name="Rounded Rectangle 27"/>
          <p:cNvSpPr/>
          <p:nvPr/>
        </p:nvSpPr>
        <p:spPr>
          <a:xfrm>
            <a:off x="6421777" y="4263346"/>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DRIVING TO EACH HOUSE TWICE A WEEK</a:t>
            </a:r>
            <a:endParaRPr lang="en-US" sz="1400" dirty="0">
              <a:solidFill>
                <a:srgbClr val="FFFFFF"/>
              </a:solidFill>
              <a:latin typeface="+mj-lt"/>
              <a:cs typeface="Helvetica" pitchFamily="34" charset="0"/>
            </a:endParaRPr>
          </a:p>
        </p:txBody>
      </p:sp>
      <p:sp>
        <p:nvSpPr>
          <p:cNvPr id="29" name="Rounded Rectangle 28"/>
          <p:cNvSpPr/>
          <p:nvPr/>
        </p:nvSpPr>
        <p:spPr>
          <a:xfrm>
            <a:off x="6421777" y="325751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a:t>
            </a:r>
            <a:r>
              <a:rPr lang="en-US" sz="1400" dirty="0">
                <a:solidFill>
                  <a:srgbClr val="FFFFFF"/>
                </a:solidFill>
                <a:latin typeface="+mj-lt"/>
                <a:cs typeface="Helvetica" pitchFamily="34" charset="0"/>
              </a:rPr>
              <a:t> </a:t>
            </a:r>
            <a:r>
              <a:rPr lang="en-US" sz="1400" dirty="0" smtClean="0">
                <a:solidFill>
                  <a:srgbClr val="FFFFFF"/>
                </a:solidFill>
                <a:latin typeface="+mj-lt"/>
                <a:cs typeface="Helvetica" pitchFamily="34" charset="0"/>
              </a:rPr>
              <a:t>COLLECTING REFUSE AND RECYCLING</a:t>
            </a:r>
            <a:endParaRPr lang="en-US" sz="1400" dirty="0">
              <a:solidFill>
                <a:srgbClr val="FFFFFF"/>
              </a:solidFill>
              <a:latin typeface="+mj-lt"/>
              <a:cs typeface="Helvetica" pitchFamily="34" charset="0"/>
            </a:endParaRPr>
          </a:p>
        </p:txBody>
      </p:sp>
      <p:sp>
        <p:nvSpPr>
          <p:cNvPr id="30" name="Rounded Rectangle 29"/>
          <p:cNvSpPr/>
          <p:nvPr/>
        </p:nvSpPr>
        <p:spPr>
          <a:xfrm>
            <a:off x="6404605" y="22421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FROM EVERY  HOUSEHOLD</a:t>
            </a:r>
            <a:endParaRPr lang="en-US" sz="1400" dirty="0">
              <a:solidFill>
                <a:srgbClr val="FFFFFF"/>
              </a:solidFill>
              <a:latin typeface="+mj-lt"/>
              <a:cs typeface="Helvetica" pitchFamily="34" charset="0"/>
            </a:endParaRPr>
          </a:p>
        </p:txBody>
      </p:sp>
      <p:sp>
        <p:nvSpPr>
          <p:cNvPr id="32" name="Rounded Rectangle 31"/>
          <p:cNvSpPr/>
          <p:nvPr/>
        </p:nvSpPr>
        <p:spPr>
          <a:xfrm>
            <a:off x="6404605" y="123443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WE ENCOURAGE A CLEAN, SUSTAINABLE ENVIRONMENT</a:t>
            </a:r>
            <a:endParaRPr lang="en-US" sz="1400" dirty="0">
              <a:solidFill>
                <a:srgbClr val="FFFFFF"/>
              </a:solidFill>
              <a:latin typeface="+mj-lt"/>
              <a:cs typeface="Helvetica" pitchFamily="34" charset="0"/>
            </a:endParaRPr>
          </a:p>
        </p:txBody>
      </p:sp>
      <p:sp>
        <p:nvSpPr>
          <p:cNvPr id="34" name="Curved Left Arrow 33"/>
          <p:cNvSpPr/>
          <p:nvPr/>
        </p:nvSpPr>
        <p:spPr>
          <a:xfrm rot="10800000" flipV="1">
            <a:off x="5878838" y="381000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5" name="Curved Left Arrow 34"/>
          <p:cNvSpPr/>
          <p:nvPr/>
        </p:nvSpPr>
        <p:spPr>
          <a:xfrm rot="10800000" flipH="1" flipV="1">
            <a:off x="8305800" y="48158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6" name="Curved Left Arrow 35"/>
          <p:cNvSpPr/>
          <p:nvPr/>
        </p:nvSpPr>
        <p:spPr>
          <a:xfrm rot="10800000" flipV="1">
            <a:off x="5856002" y="17678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7" name="Curved Left Arrow 36"/>
          <p:cNvSpPr/>
          <p:nvPr/>
        </p:nvSpPr>
        <p:spPr>
          <a:xfrm rot="10800000" flipH="1" flipV="1">
            <a:off x="8282964" y="28346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Tree>
    <p:extLst>
      <p:ext uri="{BB962C8B-B14F-4D97-AF65-F5344CB8AC3E}">
        <p14:creationId xmlns:p14="http://schemas.microsoft.com/office/powerpoint/2010/main" val="129829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2"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444134" y="531491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REPAIRING AND MAINTAINING VEHICLES</a:t>
            </a:r>
            <a:endParaRPr lang="en-US" sz="1400" dirty="0">
              <a:solidFill>
                <a:srgbClr val="FFFFFF"/>
              </a:solidFill>
              <a:latin typeface="+mj-lt"/>
              <a:cs typeface="Helvetica" pitchFamily="34" charset="0"/>
            </a:endParaRPr>
          </a:p>
        </p:txBody>
      </p:sp>
      <p:sp>
        <p:nvSpPr>
          <p:cNvPr id="18" name="Rounded Rectangle 17"/>
          <p:cNvSpPr/>
          <p:nvPr/>
        </p:nvSpPr>
        <p:spPr>
          <a:xfrm>
            <a:off x="4414904" y="531491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THAT ARE KEPT OPERATING EFFECTIVELY</a:t>
            </a:r>
            <a:endParaRPr lang="en-US" sz="1400" dirty="0">
              <a:solidFill>
                <a:srgbClr val="FFFFFF"/>
              </a:solidFill>
              <a:latin typeface="+mj-lt"/>
              <a:cs typeface="Helvetica" pitchFamily="34" charset="0"/>
            </a:endParaRPr>
          </a:p>
        </p:txBody>
      </p:sp>
      <p:sp>
        <p:nvSpPr>
          <p:cNvPr id="24" name="Rounded Rectangle 23"/>
          <p:cNvSpPr/>
          <p:nvPr/>
        </p:nvSpPr>
        <p:spPr>
          <a:xfrm>
            <a:off x="548684" y="5314919"/>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WITH TECHS </a:t>
            </a:r>
          </a:p>
          <a:p>
            <a:pPr algn="ctr"/>
            <a:r>
              <a:rPr lang="en-US" sz="1400" dirty="0" smtClean="0">
                <a:solidFill>
                  <a:srgbClr val="FFFFFF"/>
                </a:solidFill>
                <a:latin typeface="+mj-lt"/>
                <a:cs typeface="Helvetica" pitchFamily="34" charset="0"/>
              </a:rPr>
              <a:t>AND TOOLS</a:t>
            </a:r>
            <a:endParaRPr lang="en-US" sz="1400" dirty="0">
              <a:solidFill>
                <a:srgbClr val="FFFFFF"/>
              </a:solidFill>
              <a:latin typeface="+mj-lt"/>
              <a:cs typeface="Helvetica" pitchFamily="34" charset="0"/>
            </a:endParaRPr>
          </a:p>
        </p:txBody>
      </p:sp>
      <p:sp>
        <p:nvSpPr>
          <p:cNvPr id="25" name="Curved Left Arrow 24"/>
          <p:cNvSpPr/>
          <p:nvPr/>
        </p:nvSpPr>
        <p:spPr>
          <a:xfrm rot="5400000" flipH="1">
            <a:off x="4044334" y="4571196"/>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26" name="Curved Left Arrow 25"/>
          <p:cNvSpPr/>
          <p:nvPr/>
        </p:nvSpPr>
        <p:spPr>
          <a:xfrm rot="5400000">
            <a:off x="6309408" y="6127076"/>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28" name="Curved Left Arrow 27"/>
          <p:cNvSpPr/>
          <p:nvPr/>
        </p:nvSpPr>
        <p:spPr>
          <a:xfrm rot="5400000">
            <a:off x="2192697" y="614172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41" name="Rounded Rectangle 40"/>
          <p:cNvSpPr/>
          <p:nvPr/>
        </p:nvSpPr>
        <p:spPr>
          <a:xfrm>
            <a:off x="6414161" y="5269185"/>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WITH DRIVERS AND TRUCKS</a:t>
            </a:r>
            <a:endParaRPr lang="en-US" sz="1400" dirty="0">
              <a:solidFill>
                <a:srgbClr val="FFFFFF"/>
              </a:solidFill>
              <a:latin typeface="+mj-lt"/>
              <a:cs typeface="Helvetica" pitchFamily="34" charset="0"/>
            </a:endParaRPr>
          </a:p>
        </p:txBody>
      </p:sp>
      <p:sp>
        <p:nvSpPr>
          <p:cNvPr id="42" name="Rounded Rectangle 41"/>
          <p:cNvSpPr/>
          <p:nvPr/>
        </p:nvSpPr>
        <p:spPr>
          <a:xfrm>
            <a:off x="6421777" y="4263346"/>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DRIVING TO EACH HOUSE TWICE A WEEK</a:t>
            </a:r>
            <a:endParaRPr lang="en-US" sz="1400" dirty="0">
              <a:solidFill>
                <a:srgbClr val="FFFFFF"/>
              </a:solidFill>
              <a:latin typeface="+mj-lt"/>
              <a:cs typeface="Helvetica" pitchFamily="34" charset="0"/>
            </a:endParaRPr>
          </a:p>
        </p:txBody>
      </p:sp>
      <p:sp>
        <p:nvSpPr>
          <p:cNvPr id="43" name="Rounded Rectangle 42"/>
          <p:cNvSpPr/>
          <p:nvPr/>
        </p:nvSpPr>
        <p:spPr>
          <a:xfrm>
            <a:off x="6421777" y="325751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a:t>
            </a:r>
            <a:r>
              <a:rPr lang="en-US" sz="1400" dirty="0">
                <a:solidFill>
                  <a:srgbClr val="FFFFFF"/>
                </a:solidFill>
                <a:latin typeface="+mj-lt"/>
                <a:cs typeface="Helvetica" pitchFamily="34" charset="0"/>
              </a:rPr>
              <a:t> </a:t>
            </a:r>
            <a:r>
              <a:rPr lang="en-US" sz="1400" dirty="0" smtClean="0">
                <a:solidFill>
                  <a:srgbClr val="FFFFFF"/>
                </a:solidFill>
                <a:latin typeface="+mj-lt"/>
                <a:cs typeface="Helvetica" pitchFamily="34" charset="0"/>
              </a:rPr>
              <a:t>COLLECTING REFUSE AND RECYCLING</a:t>
            </a:r>
            <a:endParaRPr lang="en-US" sz="1400" dirty="0">
              <a:solidFill>
                <a:srgbClr val="FFFFFF"/>
              </a:solidFill>
              <a:latin typeface="+mj-lt"/>
              <a:cs typeface="Helvetica" pitchFamily="34" charset="0"/>
            </a:endParaRPr>
          </a:p>
        </p:txBody>
      </p:sp>
      <p:sp>
        <p:nvSpPr>
          <p:cNvPr id="44" name="Rounded Rectangle 43"/>
          <p:cNvSpPr/>
          <p:nvPr/>
        </p:nvSpPr>
        <p:spPr>
          <a:xfrm>
            <a:off x="6404605" y="22421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FROM EVERY  HOUSEHOLD</a:t>
            </a:r>
            <a:endParaRPr lang="en-US" sz="1400" dirty="0">
              <a:solidFill>
                <a:srgbClr val="FFFFFF"/>
              </a:solidFill>
              <a:latin typeface="+mj-lt"/>
              <a:cs typeface="Helvetica" pitchFamily="34" charset="0"/>
            </a:endParaRPr>
          </a:p>
        </p:txBody>
      </p:sp>
      <p:sp>
        <p:nvSpPr>
          <p:cNvPr id="45" name="Rounded Rectangle 44"/>
          <p:cNvSpPr/>
          <p:nvPr/>
        </p:nvSpPr>
        <p:spPr>
          <a:xfrm>
            <a:off x="6404605" y="123443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WE ENCOURAGE A CLEAN, SUSTAINABLE ENVIRONMENT</a:t>
            </a:r>
            <a:endParaRPr lang="en-US" sz="1400" dirty="0">
              <a:solidFill>
                <a:srgbClr val="FFFFFF"/>
              </a:solidFill>
              <a:latin typeface="+mj-lt"/>
              <a:cs typeface="Helvetica" pitchFamily="34" charset="0"/>
            </a:endParaRPr>
          </a:p>
        </p:txBody>
      </p:sp>
      <p:sp>
        <p:nvSpPr>
          <p:cNvPr id="46" name="Curved Left Arrow 45"/>
          <p:cNvSpPr/>
          <p:nvPr/>
        </p:nvSpPr>
        <p:spPr>
          <a:xfrm rot="10800000" flipV="1">
            <a:off x="5878838" y="381000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47" name="Curved Left Arrow 46"/>
          <p:cNvSpPr/>
          <p:nvPr/>
        </p:nvSpPr>
        <p:spPr>
          <a:xfrm rot="10800000" flipH="1" flipV="1">
            <a:off x="8305800" y="48158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48" name="Curved Left Arrow 47"/>
          <p:cNvSpPr/>
          <p:nvPr/>
        </p:nvSpPr>
        <p:spPr>
          <a:xfrm rot="10800000" flipV="1">
            <a:off x="5856002" y="17678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49" name="Curved Left Arrow 48"/>
          <p:cNvSpPr/>
          <p:nvPr/>
        </p:nvSpPr>
        <p:spPr>
          <a:xfrm rot="10800000" flipH="1" flipV="1">
            <a:off x="8282964" y="28346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Tree>
    <p:extLst>
      <p:ext uri="{BB962C8B-B14F-4D97-AF65-F5344CB8AC3E}">
        <p14:creationId xmlns:p14="http://schemas.microsoft.com/office/powerpoint/2010/main" val="333795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4" grpId="0" animBg="1"/>
      <p:bldP spid="25" grpId="0" animBg="1"/>
      <p:bldP spid="26"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6" name="Rounded Rectangle 15"/>
          <p:cNvSpPr/>
          <p:nvPr/>
        </p:nvSpPr>
        <p:spPr>
          <a:xfrm>
            <a:off x="2464114" y="527681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RECRUITING APPLICANTS</a:t>
            </a:r>
            <a:endParaRPr lang="en-US" sz="1400" dirty="0">
              <a:solidFill>
                <a:srgbClr val="FFFFFF"/>
              </a:solidFill>
              <a:latin typeface="+mj-lt"/>
              <a:cs typeface="Helvetica" pitchFamily="34" charset="0"/>
            </a:endParaRPr>
          </a:p>
        </p:txBody>
      </p:sp>
      <p:sp>
        <p:nvSpPr>
          <p:cNvPr id="18" name="Rounded Rectangle 17"/>
          <p:cNvSpPr/>
          <p:nvPr/>
        </p:nvSpPr>
        <p:spPr>
          <a:xfrm>
            <a:off x="4434884" y="527681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THAT ARE QUALIFIED DRIVERS</a:t>
            </a:r>
            <a:endParaRPr lang="en-US" sz="1400" dirty="0">
              <a:solidFill>
                <a:srgbClr val="FFFFFF"/>
              </a:solidFill>
              <a:latin typeface="+mj-lt"/>
              <a:cs typeface="Helvetica" pitchFamily="34" charset="0"/>
            </a:endParaRPr>
          </a:p>
        </p:txBody>
      </p:sp>
      <p:sp>
        <p:nvSpPr>
          <p:cNvPr id="24" name="Rounded Rectangle 23"/>
          <p:cNvSpPr/>
          <p:nvPr/>
        </p:nvSpPr>
        <p:spPr>
          <a:xfrm>
            <a:off x="568664" y="5276819"/>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WITH ANALYSTS, COMPUTERS AND WEBSITES</a:t>
            </a:r>
            <a:endParaRPr lang="en-US" sz="1400" dirty="0">
              <a:solidFill>
                <a:srgbClr val="FFFFFF"/>
              </a:solidFill>
              <a:latin typeface="+mj-lt"/>
              <a:cs typeface="Helvetica" pitchFamily="34" charset="0"/>
            </a:endParaRPr>
          </a:p>
        </p:txBody>
      </p:sp>
      <p:sp>
        <p:nvSpPr>
          <p:cNvPr id="25" name="Curved Left Arrow 24"/>
          <p:cNvSpPr/>
          <p:nvPr/>
        </p:nvSpPr>
        <p:spPr>
          <a:xfrm rot="5400000" flipH="1">
            <a:off x="4064314" y="4533096"/>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26" name="Curved Left Arrow 25"/>
          <p:cNvSpPr/>
          <p:nvPr/>
        </p:nvSpPr>
        <p:spPr>
          <a:xfrm rot="5400000">
            <a:off x="6423710" y="5860375"/>
            <a:ext cx="457200" cy="1356353"/>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28" name="Curved Left Arrow 27"/>
          <p:cNvSpPr/>
          <p:nvPr/>
        </p:nvSpPr>
        <p:spPr>
          <a:xfrm rot="5400000">
            <a:off x="2212677" y="610362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23" name="Rounded Rectangle 22"/>
          <p:cNvSpPr/>
          <p:nvPr/>
        </p:nvSpPr>
        <p:spPr>
          <a:xfrm>
            <a:off x="6414161" y="5269185"/>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WITH DRIVERS AND TRUCKS</a:t>
            </a:r>
            <a:endParaRPr lang="en-US" sz="1400" dirty="0">
              <a:solidFill>
                <a:srgbClr val="FFFFFF"/>
              </a:solidFill>
              <a:latin typeface="+mj-lt"/>
              <a:cs typeface="Helvetica" pitchFamily="34" charset="0"/>
            </a:endParaRPr>
          </a:p>
        </p:txBody>
      </p:sp>
      <p:sp>
        <p:nvSpPr>
          <p:cNvPr id="32" name="Rounded Rectangle 31"/>
          <p:cNvSpPr/>
          <p:nvPr/>
        </p:nvSpPr>
        <p:spPr>
          <a:xfrm>
            <a:off x="6421777" y="4263346"/>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DRIVING TO EACH HOUSE TWICE A WEEK</a:t>
            </a:r>
            <a:endParaRPr lang="en-US" sz="1400" dirty="0">
              <a:solidFill>
                <a:srgbClr val="FFFFFF"/>
              </a:solidFill>
              <a:latin typeface="+mj-lt"/>
              <a:cs typeface="Helvetica" pitchFamily="34" charset="0"/>
            </a:endParaRPr>
          </a:p>
        </p:txBody>
      </p:sp>
      <p:sp>
        <p:nvSpPr>
          <p:cNvPr id="34" name="Rounded Rectangle 33"/>
          <p:cNvSpPr/>
          <p:nvPr/>
        </p:nvSpPr>
        <p:spPr>
          <a:xfrm>
            <a:off x="6421777" y="3257517"/>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a:t>
            </a:r>
            <a:r>
              <a:rPr lang="en-US" sz="1400" dirty="0">
                <a:solidFill>
                  <a:srgbClr val="FFFFFF"/>
                </a:solidFill>
                <a:latin typeface="+mj-lt"/>
                <a:cs typeface="Helvetica" pitchFamily="34" charset="0"/>
              </a:rPr>
              <a:t> </a:t>
            </a:r>
            <a:r>
              <a:rPr lang="en-US" sz="1400" dirty="0" smtClean="0">
                <a:solidFill>
                  <a:srgbClr val="FFFFFF"/>
                </a:solidFill>
                <a:latin typeface="+mj-lt"/>
                <a:cs typeface="Helvetica" pitchFamily="34" charset="0"/>
              </a:rPr>
              <a:t>COLLECTING REFUSE AND RECYCLING</a:t>
            </a:r>
            <a:endParaRPr lang="en-US" sz="1400" dirty="0">
              <a:solidFill>
                <a:srgbClr val="FFFFFF"/>
              </a:solidFill>
              <a:latin typeface="+mj-lt"/>
              <a:cs typeface="Helvetica" pitchFamily="34" charset="0"/>
            </a:endParaRPr>
          </a:p>
        </p:txBody>
      </p:sp>
      <p:sp>
        <p:nvSpPr>
          <p:cNvPr id="35" name="Rounded Rectangle 34"/>
          <p:cNvSpPr/>
          <p:nvPr/>
        </p:nvSpPr>
        <p:spPr>
          <a:xfrm>
            <a:off x="6404605" y="2242162"/>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FROM EVERY  HOUSEHOLD</a:t>
            </a:r>
            <a:endParaRPr lang="en-US" sz="1400" dirty="0">
              <a:solidFill>
                <a:srgbClr val="FFFFFF"/>
              </a:solidFill>
              <a:latin typeface="+mj-lt"/>
              <a:cs typeface="Helvetica" pitchFamily="34" charset="0"/>
            </a:endParaRPr>
          </a:p>
        </p:txBody>
      </p:sp>
      <p:sp>
        <p:nvSpPr>
          <p:cNvPr id="36" name="Rounded Rectangle 35"/>
          <p:cNvSpPr/>
          <p:nvPr/>
        </p:nvSpPr>
        <p:spPr>
          <a:xfrm>
            <a:off x="6404605" y="1234439"/>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WE ENCOURAGE A CLEAN, SUSTAINABLE ENVIRONMENT</a:t>
            </a:r>
            <a:endParaRPr lang="en-US" sz="1400" dirty="0">
              <a:solidFill>
                <a:srgbClr val="FFFFFF"/>
              </a:solidFill>
              <a:latin typeface="+mj-lt"/>
              <a:cs typeface="Helvetica" pitchFamily="34" charset="0"/>
            </a:endParaRPr>
          </a:p>
        </p:txBody>
      </p:sp>
      <p:sp>
        <p:nvSpPr>
          <p:cNvPr id="37" name="Curved Left Arrow 36"/>
          <p:cNvSpPr/>
          <p:nvPr/>
        </p:nvSpPr>
        <p:spPr>
          <a:xfrm rot="10800000" flipV="1">
            <a:off x="5878838" y="381000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8" name="Curved Left Arrow 37"/>
          <p:cNvSpPr/>
          <p:nvPr/>
        </p:nvSpPr>
        <p:spPr>
          <a:xfrm rot="10800000" flipH="1" flipV="1">
            <a:off x="8305800" y="4815848"/>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9" name="Curved Left Arrow 38"/>
          <p:cNvSpPr/>
          <p:nvPr/>
        </p:nvSpPr>
        <p:spPr>
          <a:xfrm rot="10800000" flipV="1">
            <a:off x="5856002" y="17678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40" name="Curved Left Arrow 39"/>
          <p:cNvSpPr/>
          <p:nvPr/>
        </p:nvSpPr>
        <p:spPr>
          <a:xfrm rot="10800000" flipH="1" flipV="1">
            <a:off x="8282964" y="2834649"/>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Tree>
    <p:extLst>
      <p:ext uri="{BB962C8B-B14F-4D97-AF65-F5344CB8AC3E}">
        <p14:creationId xmlns:p14="http://schemas.microsoft.com/office/powerpoint/2010/main" val="3659655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4" grpId="0" animBg="1"/>
      <p:bldP spid="25" grpId="0" animBg="1"/>
      <p:bldP spid="26"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193114" y="5253946"/>
            <a:ext cx="226508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SOCIAL WORKERS </a:t>
            </a:r>
            <a:endParaRPr lang="en-US" sz="1600" dirty="0">
              <a:solidFill>
                <a:srgbClr val="FFFFFF"/>
              </a:solidFill>
              <a:latin typeface="+mj-lt"/>
              <a:cs typeface="Helvetica" pitchFamily="34" charset="0"/>
            </a:endParaRPr>
          </a:p>
        </p:txBody>
      </p:sp>
      <p:sp>
        <p:nvSpPr>
          <p:cNvPr id="17" name="Rounded Rectangle 16"/>
          <p:cNvSpPr/>
          <p:nvPr/>
        </p:nvSpPr>
        <p:spPr>
          <a:xfrm>
            <a:off x="6200730" y="4248107"/>
            <a:ext cx="225747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MEETING WITH CLIENTS</a:t>
            </a:r>
            <a:endParaRPr lang="en-US" sz="1600" dirty="0">
              <a:solidFill>
                <a:srgbClr val="FFFFFF"/>
              </a:solidFill>
              <a:latin typeface="+mj-lt"/>
              <a:cs typeface="Helvetica" pitchFamily="34" charset="0"/>
            </a:endParaRPr>
          </a:p>
        </p:txBody>
      </p:sp>
      <p:sp>
        <p:nvSpPr>
          <p:cNvPr id="27" name="Rounded Rectangle 26"/>
          <p:cNvSpPr/>
          <p:nvPr/>
        </p:nvSpPr>
        <p:spPr>
          <a:xfrm>
            <a:off x="6200730" y="3242278"/>
            <a:ext cx="225747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CONNECTING THEM WITH EMERGENCY ASSISTANCE AND OTHER RESOURCES</a:t>
            </a:r>
            <a:endParaRPr lang="en-US" sz="1400" dirty="0">
              <a:solidFill>
                <a:srgbClr val="FFFFFF"/>
              </a:solidFill>
              <a:latin typeface="+mj-lt"/>
              <a:cs typeface="Helvetica" pitchFamily="34" charset="0"/>
            </a:endParaRPr>
          </a:p>
        </p:txBody>
      </p:sp>
      <p:sp>
        <p:nvSpPr>
          <p:cNvPr id="33" name="Rounded Rectangle 32"/>
          <p:cNvSpPr/>
          <p:nvPr/>
        </p:nvSpPr>
        <p:spPr>
          <a:xfrm>
            <a:off x="6183558" y="2226923"/>
            <a:ext cx="227464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BY HELPING RESIDENTS AVOID EVICTION, FORECLOSURE AND UTILITY TERMINATION</a:t>
            </a:r>
            <a:endParaRPr lang="en-US" sz="1400" dirty="0">
              <a:solidFill>
                <a:srgbClr val="FFFFFF"/>
              </a:solidFill>
              <a:latin typeface="+mj-lt"/>
              <a:cs typeface="Helvetica" pitchFamily="34" charset="0"/>
            </a:endParaRPr>
          </a:p>
        </p:txBody>
      </p:sp>
      <p:sp>
        <p:nvSpPr>
          <p:cNvPr id="31" name="Rounded Rectangle 30"/>
          <p:cNvSpPr/>
          <p:nvPr/>
        </p:nvSpPr>
        <p:spPr>
          <a:xfrm>
            <a:off x="6183558" y="1219200"/>
            <a:ext cx="227464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smtClean="0">
                <a:solidFill>
                  <a:srgbClr val="FFFFFF"/>
                </a:solidFill>
                <a:latin typeface="+mj-lt"/>
                <a:cs typeface="Helvetica" pitchFamily="34" charset="0"/>
              </a:rPr>
              <a:t>WE PROMOTE SELF-SUFFICIENCY AND SUPPORT INDEPENDENT LIVING</a:t>
            </a:r>
            <a:endParaRPr lang="en-US" sz="1400" dirty="0">
              <a:solidFill>
                <a:srgbClr val="FFFFFF"/>
              </a:solidFill>
              <a:latin typeface="+mj-lt"/>
              <a:cs typeface="Helvetica" pitchFamily="34" charset="0"/>
            </a:endParaRPr>
          </a:p>
        </p:txBody>
      </p:sp>
      <p:sp>
        <p:nvSpPr>
          <p:cNvPr id="19" name="Curved Left Arrow 18"/>
          <p:cNvSpPr/>
          <p:nvPr/>
        </p:nvSpPr>
        <p:spPr>
          <a:xfrm rot="10800000" flipH="1" flipV="1">
            <a:off x="8534400" y="478532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Curved Left Arrow 19"/>
          <p:cNvSpPr/>
          <p:nvPr/>
        </p:nvSpPr>
        <p:spPr>
          <a:xfrm rot="10800000" flipV="1">
            <a:off x="5715001" y="377949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Curved Left Arrow 20"/>
          <p:cNvSpPr/>
          <p:nvPr/>
        </p:nvSpPr>
        <p:spPr>
          <a:xfrm rot="10800000" flipH="1" flipV="1">
            <a:off x="8534400" y="280795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Curved Left Arrow 21"/>
          <p:cNvSpPr/>
          <p:nvPr/>
        </p:nvSpPr>
        <p:spPr>
          <a:xfrm rot="10800000" flipV="1">
            <a:off x="5638800" y="1767834"/>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33795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7" grpId="0" animBg="1"/>
      <p:bldP spid="33" grpId="0" animBg="1"/>
      <p:bldP spid="31"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5931352" y="4196699"/>
            <a:ext cx="2507004"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PLANNING &amp; HOSTING</a:t>
            </a:r>
          </a:p>
          <a:p>
            <a:pPr algn="ctr"/>
            <a:r>
              <a:rPr lang="en-US" sz="1600" dirty="0" smtClean="0">
                <a:solidFill>
                  <a:srgbClr val="FFFFFF"/>
                </a:solidFill>
                <a:latin typeface="+mj-lt"/>
                <a:cs typeface="Helvetica" pitchFamily="34" charset="0"/>
              </a:rPr>
              <a:t>PRACTICES &amp; GAMES</a:t>
            </a:r>
            <a:endParaRPr lang="en-US" sz="1600" dirty="0">
              <a:solidFill>
                <a:srgbClr val="FFFFFF"/>
              </a:solidFill>
              <a:latin typeface="+mj-lt"/>
              <a:cs typeface="Helvetica" pitchFamily="34" charset="0"/>
            </a:endParaRPr>
          </a:p>
        </p:txBody>
      </p:sp>
      <p:sp>
        <p:nvSpPr>
          <p:cNvPr id="28" name="Rounded Rectangle 27"/>
          <p:cNvSpPr/>
          <p:nvPr/>
        </p:nvSpPr>
        <p:spPr>
          <a:xfrm>
            <a:off x="5931352" y="3188962"/>
            <a:ext cx="25145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OFFERING</a:t>
            </a:r>
          </a:p>
          <a:p>
            <a:pPr algn="ctr"/>
            <a:r>
              <a:rPr lang="en-US" sz="1600" dirty="0" smtClean="0">
                <a:solidFill>
                  <a:srgbClr val="FFFFFF"/>
                </a:solidFill>
                <a:latin typeface="+mj-lt"/>
                <a:cs typeface="Helvetica" pitchFamily="34" charset="0"/>
              </a:rPr>
              <a:t>YOUTH SPORTS PROGRAMS</a:t>
            </a:r>
            <a:endParaRPr lang="en-US" sz="1600" dirty="0">
              <a:solidFill>
                <a:srgbClr val="FFFFFF"/>
              </a:solidFill>
              <a:latin typeface="+mj-lt"/>
              <a:cs typeface="Helvetica" pitchFamily="34" charset="0"/>
            </a:endParaRPr>
          </a:p>
        </p:txBody>
      </p:sp>
      <p:sp>
        <p:nvSpPr>
          <p:cNvPr id="29" name="Rounded Rectangle 28"/>
          <p:cNvSpPr/>
          <p:nvPr/>
        </p:nvSpPr>
        <p:spPr>
          <a:xfrm>
            <a:off x="5931352" y="2175515"/>
            <a:ext cx="2495495"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PROVIDING ORGANIZED PHYSICAL ACTIVITY</a:t>
            </a:r>
            <a:endParaRPr lang="en-US" sz="1600" dirty="0">
              <a:solidFill>
                <a:srgbClr val="FFFFFF"/>
              </a:solidFill>
              <a:latin typeface="+mj-lt"/>
              <a:cs typeface="Helvetica" pitchFamily="34" charset="0"/>
            </a:endParaRPr>
          </a:p>
        </p:txBody>
      </p:sp>
      <p:sp>
        <p:nvSpPr>
          <p:cNvPr id="30" name="Rounded Rectangle 29"/>
          <p:cNvSpPr/>
          <p:nvPr/>
        </p:nvSpPr>
        <p:spPr>
          <a:xfrm>
            <a:off x="5931352" y="1175424"/>
            <a:ext cx="250129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WE IMPROVE OVERALL HEALTH AND WELLNESS</a:t>
            </a:r>
            <a:endParaRPr lang="en-US" sz="1600" dirty="0">
              <a:solidFill>
                <a:srgbClr val="FFFFFF"/>
              </a:solidFill>
              <a:latin typeface="+mj-lt"/>
              <a:cs typeface="Helvetica" pitchFamily="34" charset="0"/>
            </a:endParaRPr>
          </a:p>
        </p:txBody>
      </p:sp>
      <p:sp>
        <p:nvSpPr>
          <p:cNvPr id="25" name="Rounded Rectangle 24"/>
          <p:cNvSpPr/>
          <p:nvPr/>
        </p:nvSpPr>
        <p:spPr>
          <a:xfrm>
            <a:off x="5931352" y="5204434"/>
            <a:ext cx="2506984"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RECREATION STAFF, FUNDING AND FIELDS</a:t>
            </a:r>
            <a:endParaRPr lang="en-US" sz="1600" dirty="0">
              <a:solidFill>
                <a:srgbClr val="FFFFFF"/>
              </a:solidFill>
              <a:latin typeface="+mj-lt"/>
              <a:cs typeface="Helvetica" pitchFamily="34" charset="0"/>
            </a:endParaRPr>
          </a:p>
        </p:txBody>
      </p:sp>
      <p:sp>
        <p:nvSpPr>
          <p:cNvPr id="20" name="Curved Left Arrow 19"/>
          <p:cNvSpPr/>
          <p:nvPr/>
        </p:nvSpPr>
        <p:spPr>
          <a:xfrm rot="10800000" flipH="1" flipV="1">
            <a:off x="8505006" y="480058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1" name="Curved Left Arrow 20"/>
          <p:cNvSpPr/>
          <p:nvPr/>
        </p:nvSpPr>
        <p:spPr>
          <a:xfrm rot="10800000" flipV="1">
            <a:off x="5321752" y="382904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2" name="Curved Left Arrow 21"/>
          <p:cNvSpPr/>
          <p:nvPr/>
        </p:nvSpPr>
        <p:spPr>
          <a:xfrm rot="10800000" flipH="1" flipV="1">
            <a:off x="8509466" y="2788926"/>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3" name="Curved Left Arrow 22"/>
          <p:cNvSpPr/>
          <p:nvPr/>
        </p:nvSpPr>
        <p:spPr>
          <a:xfrm rot="10800000" flipV="1">
            <a:off x="5302702" y="1725948"/>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Tree>
    <p:extLst>
      <p:ext uri="{BB962C8B-B14F-4D97-AF65-F5344CB8AC3E}">
        <p14:creationId xmlns:p14="http://schemas.microsoft.com/office/powerpoint/2010/main" val="116307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Left Arrow 19"/>
          <p:cNvSpPr/>
          <p:nvPr/>
        </p:nvSpPr>
        <p:spPr>
          <a:xfrm rot="10800000" flipH="1" flipV="1">
            <a:off x="8505006" y="480058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1" name="Curved Left Arrow 20"/>
          <p:cNvSpPr/>
          <p:nvPr/>
        </p:nvSpPr>
        <p:spPr>
          <a:xfrm rot="10800000" flipV="1">
            <a:off x="5321752" y="382904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2" name="Curved Left Arrow 21"/>
          <p:cNvSpPr/>
          <p:nvPr/>
        </p:nvSpPr>
        <p:spPr>
          <a:xfrm rot="10800000" flipH="1" flipV="1">
            <a:off x="8509466" y="2788926"/>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23" name="Curved Left Arrow 22"/>
          <p:cNvSpPr/>
          <p:nvPr/>
        </p:nvSpPr>
        <p:spPr>
          <a:xfrm rot="10800000" flipV="1">
            <a:off x="5302702" y="1725948"/>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16" name="Rounded Rectangle 15"/>
          <p:cNvSpPr/>
          <p:nvPr/>
        </p:nvSpPr>
        <p:spPr>
          <a:xfrm>
            <a:off x="2047850"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MOWING AND FERTILIZING FIELDS</a:t>
            </a:r>
            <a:endParaRPr lang="en-US" sz="1600" dirty="0">
              <a:solidFill>
                <a:srgbClr val="FFFFFF"/>
              </a:solidFill>
              <a:latin typeface="+mj-lt"/>
              <a:cs typeface="Helvetica" pitchFamily="34" charset="0"/>
            </a:endParaRPr>
          </a:p>
        </p:txBody>
      </p:sp>
      <p:sp>
        <p:nvSpPr>
          <p:cNvPr id="17" name="Rounded Rectangle 16"/>
          <p:cNvSpPr/>
          <p:nvPr/>
        </p:nvSpPr>
        <p:spPr>
          <a:xfrm>
            <a:off x="4018620" y="5204434"/>
            <a:ext cx="182880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SO FIELDS ARE SAFE &amp; WELL-MAINTAINED</a:t>
            </a:r>
            <a:endParaRPr lang="en-US" sz="1600" dirty="0">
              <a:solidFill>
                <a:srgbClr val="FFFFFF"/>
              </a:solidFill>
              <a:latin typeface="+mj-lt"/>
              <a:cs typeface="Helvetica" pitchFamily="34" charset="0"/>
            </a:endParaRPr>
          </a:p>
        </p:txBody>
      </p:sp>
      <p:sp>
        <p:nvSpPr>
          <p:cNvPr id="31" name="Rounded Rectangle 30"/>
          <p:cNvSpPr/>
          <p:nvPr/>
        </p:nvSpPr>
        <p:spPr>
          <a:xfrm>
            <a:off x="152400" y="5204434"/>
            <a:ext cx="18287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STAFF AND MOWERS</a:t>
            </a:r>
            <a:endParaRPr lang="en-US" sz="1600" dirty="0">
              <a:solidFill>
                <a:srgbClr val="FFFFFF"/>
              </a:solidFill>
              <a:latin typeface="+mj-lt"/>
              <a:cs typeface="Helvetica" pitchFamily="34" charset="0"/>
            </a:endParaRPr>
          </a:p>
        </p:txBody>
      </p:sp>
      <p:sp>
        <p:nvSpPr>
          <p:cNvPr id="33" name="Curved Left Arrow 32"/>
          <p:cNvSpPr/>
          <p:nvPr/>
        </p:nvSpPr>
        <p:spPr>
          <a:xfrm rot="5400000" flipH="1">
            <a:off x="3648050" y="4460711"/>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34" name="Curved Left Arrow 33"/>
          <p:cNvSpPr/>
          <p:nvPr/>
        </p:nvSpPr>
        <p:spPr>
          <a:xfrm rot="5400000">
            <a:off x="5618820" y="6016591"/>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38" name="Curved Left Arrow 37"/>
          <p:cNvSpPr/>
          <p:nvPr/>
        </p:nvSpPr>
        <p:spPr>
          <a:xfrm rot="5400000">
            <a:off x="1796413" y="6031239"/>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rgbClr val="FFFFFF"/>
              </a:solidFill>
              <a:latin typeface="+mj-lt"/>
              <a:cs typeface="Helvetica" pitchFamily="34" charset="0"/>
            </a:endParaRPr>
          </a:p>
        </p:txBody>
      </p:sp>
      <p:sp>
        <p:nvSpPr>
          <p:cNvPr id="18" name="Rounded Rectangle 17"/>
          <p:cNvSpPr/>
          <p:nvPr/>
        </p:nvSpPr>
        <p:spPr>
          <a:xfrm>
            <a:off x="5931352" y="4196699"/>
            <a:ext cx="2507004"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PLANNING &amp; HOSTING</a:t>
            </a:r>
          </a:p>
          <a:p>
            <a:pPr algn="ctr"/>
            <a:r>
              <a:rPr lang="en-US" sz="1600" dirty="0" smtClean="0">
                <a:solidFill>
                  <a:srgbClr val="FFFFFF"/>
                </a:solidFill>
                <a:latin typeface="+mj-lt"/>
                <a:cs typeface="Helvetica" pitchFamily="34" charset="0"/>
              </a:rPr>
              <a:t>PRACTICES &amp; GAMES</a:t>
            </a:r>
            <a:endParaRPr lang="en-US" sz="1600" dirty="0">
              <a:solidFill>
                <a:srgbClr val="FFFFFF"/>
              </a:solidFill>
              <a:latin typeface="+mj-lt"/>
              <a:cs typeface="Helvetica" pitchFamily="34" charset="0"/>
            </a:endParaRPr>
          </a:p>
        </p:txBody>
      </p:sp>
      <p:sp>
        <p:nvSpPr>
          <p:cNvPr id="19" name="Rounded Rectangle 18"/>
          <p:cNvSpPr/>
          <p:nvPr/>
        </p:nvSpPr>
        <p:spPr>
          <a:xfrm>
            <a:off x="5931352" y="3188962"/>
            <a:ext cx="251458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OFFERING</a:t>
            </a:r>
          </a:p>
          <a:p>
            <a:pPr algn="ctr"/>
            <a:r>
              <a:rPr lang="en-US" sz="1600" dirty="0" smtClean="0">
                <a:solidFill>
                  <a:srgbClr val="FFFFFF"/>
                </a:solidFill>
                <a:latin typeface="+mj-lt"/>
                <a:cs typeface="Helvetica" pitchFamily="34" charset="0"/>
              </a:rPr>
              <a:t>YOUTH SPORTS PROGRAMS</a:t>
            </a:r>
            <a:endParaRPr lang="en-US" sz="1600" dirty="0">
              <a:solidFill>
                <a:srgbClr val="FFFFFF"/>
              </a:solidFill>
              <a:latin typeface="+mj-lt"/>
              <a:cs typeface="Helvetica" pitchFamily="34" charset="0"/>
            </a:endParaRPr>
          </a:p>
        </p:txBody>
      </p:sp>
      <p:sp>
        <p:nvSpPr>
          <p:cNvPr id="27" name="Rounded Rectangle 26"/>
          <p:cNvSpPr/>
          <p:nvPr/>
        </p:nvSpPr>
        <p:spPr>
          <a:xfrm>
            <a:off x="5931352" y="2175515"/>
            <a:ext cx="2495495"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PROVIDING ORGANIZED PHYSICAL ACTIVITY</a:t>
            </a:r>
            <a:endParaRPr lang="en-US" sz="1600" dirty="0">
              <a:solidFill>
                <a:srgbClr val="FFFFFF"/>
              </a:solidFill>
              <a:latin typeface="+mj-lt"/>
              <a:cs typeface="Helvetica" pitchFamily="34" charset="0"/>
            </a:endParaRPr>
          </a:p>
        </p:txBody>
      </p:sp>
      <p:sp>
        <p:nvSpPr>
          <p:cNvPr id="32" name="Rounded Rectangle 31"/>
          <p:cNvSpPr/>
          <p:nvPr/>
        </p:nvSpPr>
        <p:spPr>
          <a:xfrm>
            <a:off x="5931352" y="1175424"/>
            <a:ext cx="2501290"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WE IMPROVE OVERALL HEALTH AND WELLNESS</a:t>
            </a:r>
            <a:endParaRPr lang="en-US" sz="1600" dirty="0">
              <a:solidFill>
                <a:srgbClr val="FFFFFF"/>
              </a:solidFill>
              <a:latin typeface="+mj-lt"/>
              <a:cs typeface="Helvetica" pitchFamily="34" charset="0"/>
            </a:endParaRPr>
          </a:p>
        </p:txBody>
      </p:sp>
      <p:sp>
        <p:nvSpPr>
          <p:cNvPr id="35" name="Rounded Rectangle 34"/>
          <p:cNvSpPr/>
          <p:nvPr/>
        </p:nvSpPr>
        <p:spPr>
          <a:xfrm>
            <a:off x="5931352" y="5204434"/>
            <a:ext cx="2506984"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RECREATION STAFF, FUNDING AND FIELDS</a:t>
            </a:r>
            <a:endParaRPr lang="en-US" sz="1600" dirty="0">
              <a:solidFill>
                <a:srgbClr val="FFFFFF"/>
              </a:solidFill>
              <a:latin typeface="+mj-lt"/>
              <a:cs typeface="Helvetica" pitchFamily="34" charset="0"/>
            </a:endParaRPr>
          </a:p>
        </p:txBody>
      </p:sp>
    </p:spTree>
    <p:extLst>
      <p:ext uri="{BB962C8B-B14F-4D97-AF65-F5344CB8AC3E}">
        <p14:creationId xmlns:p14="http://schemas.microsoft.com/office/powerpoint/2010/main" val="2846563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33" grpId="0" animBg="1"/>
      <p:bldP spid="34" grpId="0" animBg="1"/>
      <p:bldP spid="38"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2"/>
          <p:cNvSpPr txBox="1">
            <a:spLocks/>
          </p:cNvSpPr>
          <p:nvPr/>
        </p:nvSpPr>
        <p:spPr>
          <a:xfrm>
            <a:off x="0" y="2209800"/>
            <a:ext cx="9144000" cy="3581400"/>
          </a:xfrm>
          <a:prstGeom prst="rect">
            <a:avLst/>
          </a:prstGeom>
          <a:solidFill>
            <a:schemeClr val="bg1"/>
          </a:solid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175">
              <a:spcBef>
                <a:spcPts val="0"/>
              </a:spcBef>
              <a:spcAft>
                <a:spcPts val="1800"/>
              </a:spcAft>
            </a:pPr>
            <a:r>
              <a:rPr lang="en-US" sz="3600" dirty="0" smtClean="0">
                <a:solidFill>
                  <a:srgbClr val="004E95"/>
                </a:solidFill>
                <a:latin typeface="Segoe Print" panose="02000600000000000000" pitchFamily="2" charset="0"/>
              </a:rPr>
              <a:t>Who are you? What you do? </a:t>
            </a:r>
          </a:p>
          <a:p>
            <a:pPr marL="3175">
              <a:spcBef>
                <a:spcPts val="0"/>
              </a:spcBef>
              <a:spcAft>
                <a:spcPts val="1800"/>
              </a:spcAft>
            </a:pPr>
            <a:r>
              <a:rPr lang="en-US" sz="3600" dirty="0" smtClean="0">
                <a:solidFill>
                  <a:srgbClr val="004E95"/>
                </a:solidFill>
                <a:latin typeface="Segoe Print" panose="02000600000000000000" pitchFamily="2" charset="0"/>
              </a:rPr>
              <a:t>What do you hope to </a:t>
            </a:r>
            <a:br>
              <a:rPr lang="en-US" sz="3600" dirty="0" smtClean="0">
                <a:solidFill>
                  <a:srgbClr val="004E95"/>
                </a:solidFill>
                <a:latin typeface="Segoe Print" panose="02000600000000000000" pitchFamily="2" charset="0"/>
              </a:rPr>
            </a:br>
            <a:r>
              <a:rPr lang="en-US" sz="3600" dirty="0" smtClean="0">
                <a:solidFill>
                  <a:srgbClr val="004E95"/>
                </a:solidFill>
                <a:latin typeface="Segoe Print" panose="02000600000000000000" pitchFamily="2" charset="0"/>
              </a:rPr>
              <a:t>gain from this class today?</a:t>
            </a:r>
            <a:endParaRPr lang="en-US" sz="3600" dirty="0">
              <a:solidFill>
                <a:srgbClr val="004E95"/>
              </a:solidFill>
              <a:latin typeface="Segoe Print" panose="02000600000000000000" pitchFamily="2" charset="0"/>
            </a:endParaRPr>
          </a:p>
        </p:txBody>
      </p:sp>
    </p:spTree>
    <p:extLst>
      <p:ext uri="{BB962C8B-B14F-4D97-AF65-F5344CB8AC3E}">
        <p14:creationId xmlns:p14="http://schemas.microsoft.com/office/powerpoint/2010/main" val="119824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80" y="0"/>
            <a:ext cx="9145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5181600" y="4250065"/>
            <a:ext cx="325675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SELECTING AND PURCHASING BOOKS AND ELECTRONIC RESOURCES</a:t>
            </a:r>
            <a:endParaRPr lang="en-US" sz="1600" dirty="0">
              <a:solidFill>
                <a:srgbClr val="FFFFFF"/>
              </a:solidFill>
              <a:latin typeface="+mj-lt"/>
              <a:cs typeface="Helvetica" pitchFamily="34" charset="0"/>
            </a:endParaRPr>
          </a:p>
        </p:txBody>
      </p:sp>
      <p:sp>
        <p:nvSpPr>
          <p:cNvPr id="28" name="Rounded Rectangle 27"/>
          <p:cNvSpPr/>
          <p:nvPr/>
        </p:nvSpPr>
        <p:spPr>
          <a:xfrm>
            <a:off x="5181600" y="3242328"/>
            <a:ext cx="326433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PROVIDING MATERIALS </a:t>
            </a:r>
          </a:p>
          <a:p>
            <a:pPr algn="ctr"/>
            <a:r>
              <a:rPr lang="en-US" sz="1600" dirty="0" smtClean="0">
                <a:solidFill>
                  <a:srgbClr val="FFFFFF"/>
                </a:solidFill>
                <a:latin typeface="+mj-lt"/>
                <a:cs typeface="Helvetica" pitchFamily="34" charset="0"/>
              </a:rPr>
              <a:t>FOR USE BY THE COMMUNITY</a:t>
            </a:r>
            <a:endParaRPr lang="en-US" sz="1600" dirty="0">
              <a:solidFill>
                <a:srgbClr val="FFFFFF"/>
              </a:solidFill>
              <a:latin typeface="+mj-lt"/>
              <a:cs typeface="Helvetica" pitchFamily="34" charset="0"/>
            </a:endParaRPr>
          </a:p>
        </p:txBody>
      </p:sp>
      <p:sp>
        <p:nvSpPr>
          <p:cNvPr id="29" name="Rounded Rectangle 28"/>
          <p:cNvSpPr/>
          <p:nvPr/>
        </p:nvSpPr>
        <p:spPr>
          <a:xfrm>
            <a:off x="5181600" y="2228881"/>
            <a:ext cx="3245247"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GIVING SCOTTSDALE RESIDENTS ACCESS TO INFORMATION, KNOWLEDGE AND IDEAS</a:t>
            </a:r>
            <a:endParaRPr lang="en-US" sz="1600" dirty="0">
              <a:solidFill>
                <a:srgbClr val="FFFFFF"/>
              </a:solidFill>
              <a:latin typeface="+mj-lt"/>
              <a:cs typeface="Helvetica" pitchFamily="34" charset="0"/>
            </a:endParaRPr>
          </a:p>
        </p:txBody>
      </p:sp>
      <p:sp>
        <p:nvSpPr>
          <p:cNvPr id="30" name="Rounded Rectangle 29"/>
          <p:cNvSpPr/>
          <p:nvPr/>
        </p:nvSpPr>
        <p:spPr>
          <a:xfrm>
            <a:off x="5181600" y="1228790"/>
            <a:ext cx="325104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WE CREATE AN INFORMED, LITERATE AND ENGAGED COMMUNITY</a:t>
            </a:r>
            <a:endParaRPr lang="en-US" sz="1600" dirty="0">
              <a:solidFill>
                <a:srgbClr val="FFFFFF"/>
              </a:solidFill>
              <a:latin typeface="+mj-lt"/>
              <a:cs typeface="Helvetica" pitchFamily="34" charset="0"/>
            </a:endParaRPr>
          </a:p>
        </p:txBody>
      </p:sp>
      <p:sp>
        <p:nvSpPr>
          <p:cNvPr id="25" name="Rounded Rectangle 24"/>
          <p:cNvSpPr/>
          <p:nvPr/>
        </p:nvSpPr>
        <p:spPr>
          <a:xfrm>
            <a:off x="5181600" y="5257800"/>
            <a:ext cx="325673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STAFF, FUNDS AND TECHNOLOGY</a:t>
            </a:r>
            <a:endParaRPr lang="en-US" sz="1600" dirty="0">
              <a:solidFill>
                <a:srgbClr val="FFFFFF"/>
              </a:solidFill>
              <a:latin typeface="+mj-lt"/>
              <a:cs typeface="Helvetica" pitchFamily="34" charset="0"/>
            </a:endParaRPr>
          </a:p>
        </p:txBody>
      </p:sp>
      <p:sp>
        <p:nvSpPr>
          <p:cNvPr id="20" name="Curved Left Arrow 19"/>
          <p:cNvSpPr/>
          <p:nvPr/>
        </p:nvSpPr>
        <p:spPr>
          <a:xfrm rot="10800000" flipH="1" flipV="1">
            <a:off x="8505006" y="4853950"/>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1" name="Curved Left Arrow 20"/>
          <p:cNvSpPr/>
          <p:nvPr/>
        </p:nvSpPr>
        <p:spPr>
          <a:xfrm rot="10800000" flipV="1">
            <a:off x="4591050" y="3882410"/>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2" name="Curved Left Arrow 21"/>
          <p:cNvSpPr/>
          <p:nvPr/>
        </p:nvSpPr>
        <p:spPr>
          <a:xfrm rot="10800000" flipH="1" flipV="1">
            <a:off x="8509466" y="2842292"/>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3" name="Curved Left Arrow 22"/>
          <p:cNvSpPr/>
          <p:nvPr/>
        </p:nvSpPr>
        <p:spPr>
          <a:xfrm rot="10800000" flipV="1">
            <a:off x="4572000" y="177931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Tree>
    <p:extLst>
      <p:ext uri="{BB962C8B-B14F-4D97-AF65-F5344CB8AC3E}">
        <p14:creationId xmlns:p14="http://schemas.microsoft.com/office/powerpoint/2010/main" val="2633378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158" y="0"/>
            <a:ext cx="48846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5562601" y="1219200"/>
            <a:ext cx="2743201" cy="914393"/>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cap="all" dirty="0" smtClean="0">
                <a:solidFill>
                  <a:srgbClr val="FFFFFF"/>
                </a:solidFill>
                <a:latin typeface="+mj-lt"/>
                <a:cs typeface="Helvetica" pitchFamily="34" charset="0"/>
              </a:rPr>
              <a:t>WE </a:t>
            </a:r>
            <a:r>
              <a:rPr lang="en-US" sz="1400" cap="all" dirty="0">
                <a:solidFill>
                  <a:srgbClr val="FFFFFF"/>
                </a:solidFill>
                <a:latin typeface="+mj-lt"/>
                <a:cs typeface="Helvetica" pitchFamily="34" charset="0"/>
              </a:rPr>
              <a:t>avoid </a:t>
            </a:r>
            <a:r>
              <a:rPr lang="en-US" sz="1400" cap="all" dirty="0" smtClean="0">
                <a:solidFill>
                  <a:srgbClr val="FFFFFF"/>
                </a:solidFill>
                <a:latin typeface="+mj-lt"/>
                <a:cs typeface="Helvetica" pitchFamily="34" charset="0"/>
              </a:rPr>
              <a:t>collisions</a:t>
            </a:r>
            <a:endParaRPr lang="en-US" sz="1400" cap="all" dirty="0">
              <a:solidFill>
                <a:srgbClr val="FFFFFF"/>
              </a:solidFill>
              <a:latin typeface="+mj-lt"/>
              <a:cs typeface="Helvetica" pitchFamily="34" charset="0"/>
            </a:endParaRPr>
          </a:p>
        </p:txBody>
      </p:sp>
      <p:sp>
        <p:nvSpPr>
          <p:cNvPr id="26" name="Rounded Rectangle 25"/>
          <p:cNvSpPr/>
          <p:nvPr/>
        </p:nvSpPr>
        <p:spPr>
          <a:xfrm>
            <a:off x="5562601" y="2225026"/>
            <a:ext cx="2743201" cy="914393"/>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cap="all" dirty="0" smtClean="0">
                <a:solidFill>
                  <a:srgbClr val="FFFFFF"/>
                </a:solidFill>
                <a:latin typeface="+mj-lt"/>
                <a:cs typeface="Helvetica" pitchFamily="34" charset="0"/>
              </a:rPr>
              <a:t>BY discouraging unreasonable speeds AND ALERTING DRIVERS TO POTENTIAL HAZARDS</a:t>
            </a:r>
            <a:endParaRPr lang="en-US" sz="1400" cap="all" dirty="0">
              <a:solidFill>
                <a:srgbClr val="FFFFFF"/>
              </a:solidFill>
              <a:latin typeface="+mj-lt"/>
              <a:cs typeface="Helvetica" pitchFamily="34" charset="0"/>
            </a:endParaRPr>
          </a:p>
        </p:txBody>
      </p:sp>
      <p:sp>
        <p:nvSpPr>
          <p:cNvPr id="28" name="Rounded Rectangle 27"/>
          <p:cNvSpPr/>
          <p:nvPr/>
        </p:nvSpPr>
        <p:spPr>
          <a:xfrm>
            <a:off x="5562601" y="3230858"/>
            <a:ext cx="2743202" cy="914393"/>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cap="all" dirty="0" smtClean="0">
                <a:solidFill>
                  <a:srgbClr val="FFFFFF"/>
                </a:solidFill>
                <a:latin typeface="+mj-lt"/>
                <a:cs typeface="Helvetica" pitchFamily="34" charset="0"/>
              </a:rPr>
              <a:t>BY KEEPING SIGNALS AND SIGNAGE OPERATIONAL</a:t>
            </a:r>
            <a:endParaRPr lang="en-US" sz="1400" cap="all" dirty="0">
              <a:solidFill>
                <a:srgbClr val="FFFFFF"/>
              </a:solidFill>
              <a:latin typeface="+mj-lt"/>
              <a:cs typeface="Helvetica" pitchFamily="34" charset="0"/>
            </a:endParaRPr>
          </a:p>
        </p:txBody>
      </p:sp>
      <p:sp>
        <p:nvSpPr>
          <p:cNvPr id="29" name="Rounded Rectangle 28"/>
          <p:cNvSpPr/>
          <p:nvPr/>
        </p:nvSpPr>
        <p:spPr>
          <a:xfrm>
            <a:off x="5562600" y="4236684"/>
            <a:ext cx="2743203" cy="914393"/>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cap="all" dirty="0" smtClean="0">
                <a:solidFill>
                  <a:srgbClr val="FFFFFF"/>
                </a:solidFill>
                <a:latin typeface="+mj-lt"/>
                <a:cs typeface="Helvetica" pitchFamily="34" charset="0"/>
              </a:rPr>
              <a:t>BY REPAIRING &amp; MAINTAINING SIGNS AND SIGNALS</a:t>
            </a:r>
            <a:endParaRPr lang="en-US" sz="1400" cap="all" dirty="0">
              <a:solidFill>
                <a:srgbClr val="FFFFFF"/>
              </a:solidFill>
              <a:latin typeface="+mj-lt"/>
              <a:cs typeface="Helvetica" pitchFamily="34" charset="0"/>
            </a:endParaRPr>
          </a:p>
        </p:txBody>
      </p:sp>
      <p:sp>
        <p:nvSpPr>
          <p:cNvPr id="30" name="Rounded Rectangle 29"/>
          <p:cNvSpPr/>
          <p:nvPr/>
        </p:nvSpPr>
        <p:spPr>
          <a:xfrm>
            <a:off x="5562600" y="5242513"/>
            <a:ext cx="2743202" cy="914393"/>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cap="all" dirty="0" smtClean="0">
                <a:solidFill>
                  <a:srgbClr val="FFFFFF"/>
                </a:solidFill>
                <a:latin typeface="+mj-lt"/>
                <a:cs typeface="Helvetica" pitchFamily="34" charset="0"/>
              </a:rPr>
              <a:t>WITH EMPLOYEES</a:t>
            </a:r>
            <a:br>
              <a:rPr lang="en-US" sz="1400" cap="all" dirty="0" smtClean="0">
                <a:solidFill>
                  <a:srgbClr val="FFFFFF"/>
                </a:solidFill>
                <a:latin typeface="+mj-lt"/>
                <a:cs typeface="Helvetica" pitchFamily="34" charset="0"/>
              </a:rPr>
            </a:br>
            <a:r>
              <a:rPr lang="en-US" sz="1400" cap="all" dirty="0" smtClean="0">
                <a:solidFill>
                  <a:srgbClr val="FFFFFF"/>
                </a:solidFill>
                <a:latin typeface="+mj-lt"/>
                <a:cs typeface="Helvetica" pitchFamily="34" charset="0"/>
              </a:rPr>
              <a:t>AND EQUIPMENT</a:t>
            </a:r>
            <a:endParaRPr lang="en-US" sz="1400" cap="all" dirty="0">
              <a:solidFill>
                <a:srgbClr val="FFFFFF"/>
              </a:solidFill>
              <a:latin typeface="+mj-lt"/>
              <a:cs typeface="Helvetica" pitchFamily="34" charset="0"/>
            </a:endParaRPr>
          </a:p>
        </p:txBody>
      </p:sp>
      <p:sp>
        <p:nvSpPr>
          <p:cNvPr id="34" name="Curved Left Arrow 33"/>
          <p:cNvSpPr/>
          <p:nvPr/>
        </p:nvSpPr>
        <p:spPr>
          <a:xfrm rot="10800000" flipH="1" flipV="1">
            <a:off x="8382000" y="2729847"/>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5" name="Curved Left Arrow 34"/>
          <p:cNvSpPr/>
          <p:nvPr/>
        </p:nvSpPr>
        <p:spPr>
          <a:xfrm rot="10800000" flipH="1" flipV="1">
            <a:off x="8382000" y="4751031"/>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6" name="Curved Left Arrow 35"/>
          <p:cNvSpPr/>
          <p:nvPr/>
        </p:nvSpPr>
        <p:spPr>
          <a:xfrm rot="10800000" flipV="1">
            <a:off x="5029201" y="3695690"/>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
        <p:nvSpPr>
          <p:cNvPr id="37" name="Curved Left Arrow 36"/>
          <p:cNvSpPr/>
          <p:nvPr/>
        </p:nvSpPr>
        <p:spPr>
          <a:xfrm rot="10800000" flipV="1">
            <a:off x="5029200" y="1684032"/>
            <a:ext cx="457200" cy="822951"/>
          </a:xfrm>
          <a:prstGeom prst="curvedLeftArrow">
            <a:avLst/>
          </a:prstGeom>
          <a:solidFill>
            <a:srgbClr val="16461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latin typeface="+mj-lt"/>
            </a:endParaRPr>
          </a:p>
        </p:txBody>
      </p:sp>
    </p:spTree>
    <p:extLst>
      <p:ext uri="{BB962C8B-B14F-4D97-AF65-F5344CB8AC3E}">
        <p14:creationId xmlns:p14="http://schemas.microsoft.com/office/powerpoint/2010/main" val="333795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4" grpId="0" animBg="1"/>
      <p:bldP spid="35" grpId="0" animBg="1"/>
      <p:bldP spid="36"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5181600" y="4250065"/>
            <a:ext cx="325675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ENFORCING SPEED LIMITS ON STREETS THROUGH REGULAR PATROLS</a:t>
            </a:r>
            <a:endParaRPr lang="en-US" sz="1600" dirty="0">
              <a:solidFill>
                <a:srgbClr val="FFFFFF"/>
              </a:solidFill>
              <a:latin typeface="+mj-lt"/>
              <a:cs typeface="Helvetica" pitchFamily="34" charset="0"/>
            </a:endParaRPr>
          </a:p>
        </p:txBody>
      </p:sp>
      <p:sp>
        <p:nvSpPr>
          <p:cNvPr id="28" name="Rounded Rectangle 27"/>
          <p:cNvSpPr/>
          <p:nvPr/>
        </p:nvSpPr>
        <p:spPr>
          <a:xfrm>
            <a:off x="5181600" y="3242328"/>
            <a:ext cx="326433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ISSUING TRAFFIC CITATIONS TO THOSE WITH UNREASONABLE SPEEDS</a:t>
            </a:r>
            <a:endParaRPr lang="en-US" sz="1600" dirty="0">
              <a:solidFill>
                <a:srgbClr val="FFFFFF"/>
              </a:solidFill>
              <a:latin typeface="+mj-lt"/>
              <a:cs typeface="Helvetica" pitchFamily="34" charset="0"/>
            </a:endParaRPr>
          </a:p>
        </p:txBody>
      </p:sp>
      <p:sp>
        <p:nvSpPr>
          <p:cNvPr id="29" name="Rounded Rectangle 28"/>
          <p:cNvSpPr/>
          <p:nvPr/>
        </p:nvSpPr>
        <p:spPr>
          <a:xfrm>
            <a:off x="5181600" y="2228881"/>
            <a:ext cx="3245247"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SO THAT TRAVEL </a:t>
            </a:r>
            <a:r>
              <a:rPr lang="en-US" sz="1600" dirty="0">
                <a:solidFill>
                  <a:srgbClr val="FFFFFF"/>
                </a:solidFill>
                <a:latin typeface="+mj-lt"/>
                <a:cs typeface="Helvetica" pitchFamily="34" charset="0"/>
              </a:rPr>
              <a:t>TIMES ARE REASONABLE, PREDICTABLE AND COLLISION-FREE</a:t>
            </a:r>
          </a:p>
        </p:txBody>
      </p:sp>
      <p:sp>
        <p:nvSpPr>
          <p:cNvPr id="30" name="Rounded Rectangle 29"/>
          <p:cNvSpPr/>
          <p:nvPr/>
        </p:nvSpPr>
        <p:spPr>
          <a:xfrm>
            <a:off x="5181600" y="1228790"/>
            <a:ext cx="325104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WE MANAGE TRAFFIC TO AVOID COLLISIONS AND DISCOURAGE UNREASONABLE SPEEDS</a:t>
            </a:r>
            <a:endParaRPr lang="en-US" sz="1600" dirty="0">
              <a:solidFill>
                <a:srgbClr val="FFFFFF"/>
              </a:solidFill>
              <a:latin typeface="+mj-lt"/>
              <a:cs typeface="Helvetica" pitchFamily="34" charset="0"/>
            </a:endParaRPr>
          </a:p>
        </p:txBody>
      </p:sp>
      <p:sp>
        <p:nvSpPr>
          <p:cNvPr id="25" name="Rounded Rectangle 24"/>
          <p:cNvSpPr/>
          <p:nvPr/>
        </p:nvSpPr>
        <p:spPr>
          <a:xfrm>
            <a:off x="5181600" y="5257800"/>
            <a:ext cx="325673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TRAINED OFFICERS, VEHICLES, AND TECHNOLOGY</a:t>
            </a:r>
            <a:endParaRPr lang="en-US" sz="1600" dirty="0">
              <a:solidFill>
                <a:srgbClr val="FFFFFF"/>
              </a:solidFill>
              <a:latin typeface="+mj-lt"/>
              <a:cs typeface="Helvetica" pitchFamily="34" charset="0"/>
            </a:endParaRPr>
          </a:p>
        </p:txBody>
      </p:sp>
      <p:sp>
        <p:nvSpPr>
          <p:cNvPr id="20" name="Curved Left Arrow 19"/>
          <p:cNvSpPr/>
          <p:nvPr/>
        </p:nvSpPr>
        <p:spPr>
          <a:xfrm rot="10800000" flipH="1" flipV="1">
            <a:off x="8505006" y="4853950"/>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1" name="Curved Left Arrow 20"/>
          <p:cNvSpPr/>
          <p:nvPr/>
        </p:nvSpPr>
        <p:spPr>
          <a:xfrm rot="10800000" flipV="1">
            <a:off x="4591050" y="3882410"/>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2" name="Curved Left Arrow 21"/>
          <p:cNvSpPr/>
          <p:nvPr/>
        </p:nvSpPr>
        <p:spPr>
          <a:xfrm rot="10800000" flipH="1" flipV="1">
            <a:off x="8509466" y="2842292"/>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3" name="Curved Left Arrow 22"/>
          <p:cNvSpPr/>
          <p:nvPr/>
        </p:nvSpPr>
        <p:spPr>
          <a:xfrm rot="10800000" flipV="1">
            <a:off x="4572000" y="177931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
            <a:ext cx="42672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86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46237" cy="6858000"/>
          </a:xfrm>
          <a:prstGeom prst="rect">
            <a:avLst/>
          </a:prstGeom>
        </p:spPr>
      </p:pic>
      <p:sp>
        <p:nvSpPr>
          <p:cNvPr id="26" name="Rounded Rectangle 25"/>
          <p:cNvSpPr/>
          <p:nvPr/>
        </p:nvSpPr>
        <p:spPr>
          <a:xfrm>
            <a:off x="5181600" y="4196699"/>
            <a:ext cx="325675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RESPONDING TO CALLS FOR SERVICE</a:t>
            </a:r>
            <a:endParaRPr lang="en-US" sz="1600" dirty="0">
              <a:solidFill>
                <a:schemeClr val="accent2">
                  <a:lumMod val="60000"/>
                  <a:lumOff val="40000"/>
                </a:schemeClr>
              </a:solidFill>
              <a:latin typeface="+mj-lt"/>
              <a:cs typeface="Helvetica" pitchFamily="34" charset="0"/>
            </a:endParaRPr>
          </a:p>
        </p:txBody>
      </p:sp>
      <p:sp>
        <p:nvSpPr>
          <p:cNvPr id="28" name="Rounded Rectangle 27"/>
          <p:cNvSpPr/>
          <p:nvPr/>
        </p:nvSpPr>
        <p:spPr>
          <a:xfrm>
            <a:off x="5181600" y="3188962"/>
            <a:ext cx="326433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CONDUCTING THOROUGH CRIMINAL INVESTIGATIONS</a:t>
            </a:r>
            <a:endParaRPr lang="en-US" sz="1600" dirty="0">
              <a:solidFill>
                <a:schemeClr val="accent2">
                  <a:lumMod val="60000"/>
                  <a:lumOff val="40000"/>
                </a:schemeClr>
              </a:solidFill>
              <a:latin typeface="+mj-lt"/>
              <a:cs typeface="Helvetica" pitchFamily="34" charset="0"/>
            </a:endParaRPr>
          </a:p>
        </p:txBody>
      </p:sp>
      <p:sp>
        <p:nvSpPr>
          <p:cNvPr id="29" name="Rounded Rectangle 28"/>
          <p:cNvSpPr/>
          <p:nvPr/>
        </p:nvSpPr>
        <p:spPr>
          <a:xfrm>
            <a:off x="5181600" y="2175515"/>
            <a:ext cx="3245247"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BY BRINGING OFFENDERS TO JUSTICE</a:t>
            </a:r>
            <a:endParaRPr lang="en-US" sz="1600" dirty="0">
              <a:solidFill>
                <a:schemeClr val="accent2">
                  <a:lumMod val="60000"/>
                  <a:lumOff val="40000"/>
                </a:schemeClr>
              </a:solidFill>
              <a:latin typeface="+mj-lt"/>
              <a:cs typeface="Helvetica" pitchFamily="34" charset="0"/>
            </a:endParaRPr>
          </a:p>
        </p:txBody>
      </p:sp>
      <p:sp>
        <p:nvSpPr>
          <p:cNvPr id="30" name="Rounded Rectangle 29"/>
          <p:cNvSpPr/>
          <p:nvPr/>
        </p:nvSpPr>
        <p:spPr>
          <a:xfrm>
            <a:off x="5181600" y="1175424"/>
            <a:ext cx="325104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WE PROVIDE A SAFE CITY </a:t>
            </a:r>
          </a:p>
          <a:p>
            <a:pPr algn="ctr"/>
            <a:r>
              <a:rPr lang="en-US" sz="1600" dirty="0" smtClean="0">
                <a:solidFill>
                  <a:srgbClr val="FFFFFF"/>
                </a:solidFill>
                <a:latin typeface="+mj-lt"/>
                <a:cs typeface="Helvetica" pitchFamily="34" charset="0"/>
              </a:rPr>
              <a:t>WITH A LOW CRIME RATE</a:t>
            </a:r>
            <a:endParaRPr lang="en-US" sz="1600" dirty="0">
              <a:solidFill>
                <a:schemeClr val="accent2">
                  <a:lumMod val="60000"/>
                  <a:lumOff val="40000"/>
                </a:schemeClr>
              </a:solidFill>
              <a:latin typeface="+mj-lt"/>
              <a:cs typeface="Helvetica" pitchFamily="34" charset="0"/>
            </a:endParaRPr>
          </a:p>
        </p:txBody>
      </p:sp>
      <p:sp>
        <p:nvSpPr>
          <p:cNvPr id="25" name="Rounded Rectangle 24"/>
          <p:cNvSpPr/>
          <p:nvPr/>
        </p:nvSpPr>
        <p:spPr>
          <a:xfrm>
            <a:off x="5181600" y="5204434"/>
            <a:ext cx="3256736"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smtClean="0">
                <a:solidFill>
                  <a:srgbClr val="FFFFFF"/>
                </a:solidFill>
                <a:latin typeface="+mj-lt"/>
                <a:cs typeface="Helvetica" pitchFamily="34" charset="0"/>
              </a:rPr>
              <a:t>WITH POLICE PERSONNEL </a:t>
            </a:r>
          </a:p>
          <a:p>
            <a:pPr algn="ctr"/>
            <a:r>
              <a:rPr lang="en-US" sz="1600" dirty="0" smtClean="0">
                <a:solidFill>
                  <a:srgbClr val="FFFFFF"/>
                </a:solidFill>
                <a:latin typeface="+mj-lt"/>
                <a:cs typeface="Helvetica" pitchFamily="34" charset="0"/>
              </a:rPr>
              <a:t>AND VEHICLES</a:t>
            </a:r>
            <a:endParaRPr lang="en-US" sz="1600" dirty="0">
              <a:solidFill>
                <a:schemeClr val="accent2">
                  <a:lumMod val="60000"/>
                  <a:lumOff val="40000"/>
                </a:schemeClr>
              </a:solidFill>
              <a:latin typeface="+mj-lt"/>
              <a:cs typeface="Helvetica" pitchFamily="34" charset="0"/>
            </a:endParaRPr>
          </a:p>
        </p:txBody>
      </p:sp>
      <p:sp>
        <p:nvSpPr>
          <p:cNvPr id="20" name="Curved Left Arrow 19"/>
          <p:cNvSpPr/>
          <p:nvPr/>
        </p:nvSpPr>
        <p:spPr>
          <a:xfrm rot="10800000" flipH="1" flipV="1">
            <a:off x="8505006" y="480058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1" name="Curved Left Arrow 20"/>
          <p:cNvSpPr/>
          <p:nvPr/>
        </p:nvSpPr>
        <p:spPr>
          <a:xfrm rot="10800000" flipV="1">
            <a:off x="4591050" y="3829044"/>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2" name="Curved Left Arrow 21"/>
          <p:cNvSpPr/>
          <p:nvPr/>
        </p:nvSpPr>
        <p:spPr>
          <a:xfrm rot="10800000" flipH="1" flipV="1">
            <a:off x="8509466" y="2788926"/>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23" name="Curved Left Arrow 22"/>
          <p:cNvSpPr/>
          <p:nvPr/>
        </p:nvSpPr>
        <p:spPr>
          <a:xfrm rot="10800000" flipV="1">
            <a:off x="4572000" y="1725948"/>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Tree>
    <p:extLst>
      <p:ext uri="{BB962C8B-B14F-4D97-AF65-F5344CB8AC3E}">
        <p14:creationId xmlns:p14="http://schemas.microsoft.com/office/powerpoint/2010/main" val="515177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25" grpId="0" animBg="1"/>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717911" y="3493687"/>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28" name="Rounded Rectangle 27"/>
          <p:cNvSpPr/>
          <p:nvPr/>
        </p:nvSpPr>
        <p:spPr>
          <a:xfrm>
            <a:off x="1582235" y="2485950"/>
            <a:ext cx="1865811"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DELIVERING SERVICES</a:t>
            </a:r>
            <a:endParaRPr lang="en-US" sz="1200" dirty="0">
              <a:solidFill>
                <a:schemeClr val="bg1"/>
              </a:solidFill>
              <a:latin typeface="+mj-lt"/>
              <a:cs typeface="Helvetica" pitchFamily="34" charset="0"/>
            </a:endParaRPr>
          </a:p>
        </p:txBody>
      </p:sp>
      <p:sp>
        <p:nvSpPr>
          <p:cNvPr id="29" name="Rounded Rectangle 28"/>
          <p:cNvSpPr/>
          <p:nvPr/>
        </p:nvSpPr>
        <p:spPr>
          <a:xfrm>
            <a:off x="1619246" y="1472503"/>
            <a:ext cx="18287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CUSTOMER BENEFIT</a:t>
            </a:r>
            <a:endParaRPr lang="en-US" sz="1200" dirty="0">
              <a:solidFill>
                <a:schemeClr val="bg1"/>
              </a:solidFill>
              <a:latin typeface="+mj-lt"/>
              <a:cs typeface="Helvetica" pitchFamily="34" charset="0"/>
            </a:endParaRPr>
          </a:p>
        </p:txBody>
      </p:sp>
      <p:sp>
        <p:nvSpPr>
          <p:cNvPr id="30" name="Rounded Rectangle 29"/>
          <p:cNvSpPr/>
          <p:nvPr/>
        </p:nvSpPr>
        <p:spPr>
          <a:xfrm>
            <a:off x="2305047" y="472412"/>
            <a:ext cx="4661262"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WE ACHIEVE RESULTS</a:t>
            </a:r>
            <a:endParaRPr lang="en-US" sz="1200" dirty="0">
              <a:solidFill>
                <a:schemeClr val="bg1"/>
              </a:solidFill>
              <a:latin typeface="+mj-lt"/>
              <a:cs typeface="Helvetica" pitchFamily="34" charset="0"/>
            </a:endParaRPr>
          </a:p>
        </p:txBody>
      </p:sp>
      <p:sp>
        <p:nvSpPr>
          <p:cNvPr id="16" name="Rounded Rectangle 15"/>
          <p:cNvSpPr/>
          <p:nvPr/>
        </p:nvSpPr>
        <p:spPr>
          <a:xfrm>
            <a:off x="1937110" y="3494286"/>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20" name="Rounded Rectangle 19"/>
          <p:cNvSpPr/>
          <p:nvPr/>
        </p:nvSpPr>
        <p:spPr>
          <a:xfrm>
            <a:off x="3156311" y="3483401"/>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49" name="Rounded Rectangle 48"/>
          <p:cNvSpPr/>
          <p:nvPr/>
        </p:nvSpPr>
        <p:spPr>
          <a:xfrm>
            <a:off x="5061311" y="3484196"/>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50" name="Rounded Rectangle 49"/>
          <p:cNvSpPr/>
          <p:nvPr/>
        </p:nvSpPr>
        <p:spPr>
          <a:xfrm>
            <a:off x="5925635" y="2476459"/>
            <a:ext cx="1865811"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DELIVERING SERVICES</a:t>
            </a:r>
            <a:endParaRPr lang="en-US" sz="1200" dirty="0">
              <a:solidFill>
                <a:schemeClr val="bg1"/>
              </a:solidFill>
              <a:latin typeface="+mj-lt"/>
              <a:cs typeface="Helvetica" pitchFamily="34" charset="0"/>
            </a:endParaRPr>
          </a:p>
        </p:txBody>
      </p:sp>
      <p:sp>
        <p:nvSpPr>
          <p:cNvPr id="51" name="Rounded Rectangle 50"/>
          <p:cNvSpPr/>
          <p:nvPr/>
        </p:nvSpPr>
        <p:spPr>
          <a:xfrm>
            <a:off x="5962646" y="1463012"/>
            <a:ext cx="18287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CUSTOMER BENEFIT</a:t>
            </a:r>
            <a:endParaRPr lang="en-US" sz="1200" dirty="0">
              <a:solidFill>
                <a:schemeClr val="bg1"/>
              </a:solidFill>
              <a:latin typeface="+mj-lt"/>
              <a:cs typeface="Helvetica" pitchFamily="34" charset="0"/>
            </a:endParaRPr>
          </a:p>
        </p:txBody>
      </p:sp>
      <p:sp>
        <p:nvSpPr>
          <p:cNvPr id="53" name="Rounded Rectangle 52"/>
          <p:cNvSpPr/>
          <p:nvPr/>
        </p:nvSpPr>
        <p:spPr>
          <a:xfrm>
            <a:off x="6280510" y="3484795"/>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54" name="Rounded Rectangle 53"/>
          <p:cNvSpPr/>
          <p:nvPr/>
        </p:nvSpPr>
        <p:spPr>
          <a:xfrm>
            <a:off x="7499711" y="3473910"/>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BY CONDUCTING ACTIVITIES</a:t>
            </a:r>
            <a:endParaRPr lang="en-US" sz="1200" dirty="0">
              <a:solidFill>
                <a:schemeClr val="bg1"/>
              </a:solidFill>
              <a:latin typeface="+mj-lt"/>
              <a:cs typeface="Helvetica" pitchFamily="34" charset="0"/>
            </a:endParaRPr>
          </a:p>
        </p:txBody>
      </p:sp>
      <p:sp>
        <p:nvSpPr>
          <p:cNvPr id="59" name="Curved Left Arrow 58"/>
          <p:cNvSpPr/>
          <p:nvPr/>
        </p:nvSpPr>
        <p:spPr>
          <a:xfrm rot="10800000" flipV="1">
            <a:off x="4514846" y="4069060"/>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61" name="Rounded Rectangle 60"/>
          <p:cNvSpPr/>
          <p:nvPr/>
        </p:nvSpPr>
        <p:spPr>
          <a:xfrm>
            <a:off x="695320" y="4534367"/>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2" name="Rounded Rectangle 61"/>
          <p:cNvSpPr/>
          <p:nvPr/>
        </p:nvSpPr>
        <p:spPr>
          <a:xfrm>
            <a:off x="1914519" y="4534966"/>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3" name="Rounded Rectangle 62"/>
          <p:cNvSpPr/>
          <p:nvPr/>
        </p:nvSpPr>
        <p:spPr>
          <a:xfrm>
            <a:off x="3133720" y="4524081"/>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4" name="Rounded Rectangle 63"/>
          <p:cNvSpPr/>
          <p:nvPr/>
        </p:nvSpPr>
        <p:spPr>
          <a:xfrm>
            <a:off x="5098321" y="4521298"/>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5" name="Rounded Rectangle 64"/>
          <p:cNvSpPr/>
          <p:nvPr/>
        </p:nvSpPr>
        <p:spPr>
          <a:xfrm>
            <a:off x="6317520" y="4521897"/>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6" name="Rounded Rectangle 65"/>
          <p:cNvSpPr/>
          <p:nvPr/>
        </p:nvSpPr>
        <p:spPr>
          <a:xfrm>
            <a:off x="7536721" y="4511012"/>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67" name="Curved Left Arrow 66"/>
          <p:cNvSpPr/>
          <p:nvPr/>
        </p:nvSpPr>
        <p:spPr>
          <a:xfrm rot="8200357" flipH="1" flipV="1">
            <a:off x="7441321" y="419967"/>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68" name="Curved Left Arrow 67"/>
          <p:cNvSpPr/>
          <p:nvPr/>
        </p:nvSpPr>
        <p:spPr>
          <a:xfrm rot="8200357" flipH="1" flipV="1">
            <a:off x="8260475" y="2678741"/>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69" name="Curved Left Arrow 68"/>
          <p:cNvSpPr/>
          <p:nvPr/>
        </p:nvSpPr>
        <p:spPr>
          <a:xfrm rot="10800000" flipV="1">
            <a:off x="5353046" y="1996412"/>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0" name="Curved Left Arrow 69"/>
          <p:cNvSpPr/>
          <p:nvPr/>
        </p:nvSpPr>
        <p:spPr>
          <a:xfrm rot="10800000" flipV="1">
            <a:off x="171445" y="4069061"/>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1" name="Curved Left Arrow 70"/>
          <p:cNvSpPr/>
          <p:nvPr/>
        </p:nvSpPr>
        <p:spPr>
          <a:xfrm rot="10800000" flipV="1">
            <a:off x="1009645" y="1996413"/>
            <a:ext cx="457200" cy="822951"/>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2" name="Curved Left Arrow 71"/>
          <p:cNvSpPr/>
          <p:nvPr/>
        </p:nvSpPr>
        <p:spPr>
          <a:xfrm rot="8200357" flipH="1" flipV="1">
            <a:off x="4026771" y="2590610"/>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3" name="Curved Left Arrow 72"/>
          <p:cNvSpPr/>
          <p:nvPr/>
        </p:nvSpPr>
        <p:spPr>
          <a:xfrm rot="2087877" flipH="1">
            <a:off x="1406134" y="539343"/>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4" name="Rounded Rectangle 73"/>
          <p:cNvSpPr/>
          <p:nvPr/>
        </p:nvSpPr>
        <p:spPr>
          <a:xfrm>
            <a:off x="1219200" y="5562001"/>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75" name="Rounded Rectangle 74"/>
          <p:cNvSpPr/>
          <p:nvPr/>
        </p:nvSpPr>
        <p:spPr>
          <a:xfrm>
            <a:off x="2438399" y="5562600"/>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76" name="Rounded Rectangle 75"/>
          <p:cNvSpPr/>
          <p:nvPr/>
        </p:nvSpPr>
        <p:spPr>
          <a:xfrm>
            <a:off x="5791200" y="5562001"/>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77" name="Rounded Rectangle 76"/>
          <p:cNvSpPr/>
          <p:nvPr/>
        </p:nvSpPr>
        <p:spPr>
          <a:xfrm>
            <a:off x="7010399" y="5562600"/>
            <a:ext cx="1142999" cy="914400"/>
          </a:xfrm>
          <a:prstGeom prst="roundRect">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smtClean="0">
                <a:solidFill>
                  <a:schemeClr val="bg1"/>
                </a:solidFill>
                <a:latin typeface="+mj-lt"/>
                <a:cs typeface="Helvetica" pitchFamily="34" charset="0"/>
              </a:rPr>
              <a:t>THAT USE RESOURCES</a:t>
            </a:r>
            <a:endParaRPr lang="en-US" sz="1200" dirty="0">
              <a:solidFill>
                <a:schemeClr val="bg1"/>
              </a:solidFill>
              <a:latin typeface="+mj-lt"/>
              <a:cs typeface="Helvetica" pitchFamily="34" charset="0"/>
            </a:endParaRPr>
          </a:p>
        </p:txBody>
      </p:sp>
      <p:sp>
        <p:nvSpPr>
          <p:cNvPr id="78" name="Curved Left Arrow 77"/>
          <p:cNvSpPr/>
          <p:nvPr/>
        </p:nvSpPr>
        <p:spPr>
          <a:xfrm rot="12621753" flipH="1" flipV="1">
            <a:off x="8481998" y="4812188"/>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
        <p:nvSpPr>
          <p:cNvPr id="79" name="Curved Left Arrow 78"/>
          <p:cNvSpPr/>
          <p:nvPr/>
        </p:nvSpPr>
        <p:spPr>
          <a:xfrm rot="12621753" flipH="1" flipV="1">
            <a:off x="4180434" y="5073705"/>
            <a:ext cx="457200" cy="1424235"/>
          </a:xfrm>
          <a:prstGeom prst="curvedLeftArrow">
            <a:avLst/>
          </a:prstGeom>
          <a:solidFill>
            <a:srgbClr val="16461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FFFF"/>
              </a:solidFill>
              <a:latin typeface="+mj-lt"/>
              <a:cs typeface="Helvetica" pitchFamily="34" charset="0"/>
            </a:endParaRPr>
          </a:p>
        </p:txBody>
      </p:sp>
    </p:spTree>
    <p:extLst>
      <p:ext uri="{BB962C8B-B14F-4D97-AF65-F5344CB8AC3E}">
        <p14:creationId xmlns:p14="http://schemas.microsoft.com/office/powerpoint/2010/main" val="1614046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name="Slide308">
    <p:bg>
      <p:bgPr>
        <a:solidFill>
          <a:schemeClr val="bg1"/>
        </a:soli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27695" y="304800"/>
            <a:ext cx="8216305" cy="593725"/>
          </a:xfrm>
          <a:ln>
            <a:noFill/>
          </a:ln>
        </p:spPr>
        <p:txBody>
          <a:bodyPr anchorCtr="0"/>
          <a:lstStyle/>
          <a:p>
            <a:pPr lvl="0" algn="l"/>
            <a:r>
              <a:rPr lang="en-US" b="0" dirty="0" smtClean="0">
                <a:solidFill>
                  <a:srgbClr val="000000"/>
                </a:solidFill>
                <a:latin typeface="+mj-lt"/>
              </a:rPr>
              <a:t>Exercise – Alignment Model</a:t>
            </a:r>
            <a:endParaRPr lang="en-US" b="0" dirty="0">
              <a:solidFill>
                <a:srgbClr val="000000"/>
              </a:solidFill>
              <a:latin typeface="+mj-lt"/>
            </a:endParaRPr>
          </a:p>
        </p:txBody>
      </p:sp>
      <p:sp>
        <p:nvSpPr>
          <p:cNvPr id="3" name="Rounded Rectangle 23"/>
          <p:cNvSpPr/>
          <p:nvPr/>
        </p:nvSpPr>
        <p:spPr>
          <a:xfrm>
            <a:off x="3429000" y="1221153"/>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4" name="Rounded Rectangle 24"/>
          <p:cNvSpPr/>
          <p:nvPr/>
        </p:nvSpPr>
        <p:spPr>
          <a:xfrm>
            <a:off x="3429000" y="2226984"/>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5" name="Rounded Rectangle 25"/>
          <p:cNvSpPr/>
          <p:nvPr/>
        </p:nvSpPr>
        <p:spPr>
          <a:xfrm>
            <a:off x="3429000" y="3232815"/>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6" name="Rounded Rectangle 27"/>
          <p:cNvSpPr/>
          <p:nvPr/>
        </p:nvSpPr>
        <p:spPr>
          <a:xfrm>
            <a:off x="3429000" y="4238646"/>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7" name="Rounded Rectangle 28"/>
          <p:cNvSpPr/>
          <p:nvPr/>
        </p:nvSpPr>
        <p:spPr>
          <a:xfrm>
            <a:off x="3429000" y="5244468"/>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8" name="Rounded Rectangle 21"/>
          <p:cNvSpPr/>
          <p:nvPr/>
        </p:nvSpPr>
        <p:spPr>
          <a:xfrm>
            <a:off x="939207" y="425006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BY CONDUCTING</a:t>
            </a:r>
            <a:r>
              <a:rPr lang="en-US" sz="1800" i="0" u="none" strike="noStrike" kern="1200" cap="none" spc="0" dirty="0" smtClean="0">
                <a:uFillTx/>
                <a:latin typeface="+mj-lt"/>
                <a:cs typeface="Helvetica" pitchFamily="34"/>
              </a:rPr>
              <a:t> </a:t>
            </a:r>
            <a:r>
              <a:rPr lang="en-US" sz="1800" i="0" u="none" strike="noStrike" kern="1200" cap="none" spc="0" baseline="0" dirty="0" smtClean="0">
                <a:uFillTx/>
                <a:latin typeface="+mj-lt"/>
                <a:cs typeface="Helvetica" pitchFamily="34"/>
              </a:rPr>
              <a:t>ACTIVITIES</a:t>
            </a:r>
            <a:endParaRPr lang="en-US" sz="1800" i="0" u="none" strike="noStrike" kern="1200" cap="none" spc="0" baseline="0" dirty="0">
              <a:uFillTx/>
              <a:latin typeface="+mj-lt"/>
              <a:cs typeface="Helvetica" pitchFamily="34"/>
            </a:endParaRPr>
          </a:p>
        </p:txBody>
      </p:sp>
      <p:sp>
        <p:nvSpPr>
          <p:cNvPr id="9" name="Rounded Rectangle 22"/>
          <p:cNvSpPr/>
          <p:nvPr/>
        </p:nvSpPr>
        <p:spPr>
          <a:xfrm>
            <a:off x="946778" y="3242325"/>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latin typeface="+mj-lt"/>
                <a:cs typeface="Helvetica" pitchFamily="34"/>
              </a:rPr>
              <a:t>BY</a:t>
            </a:r>
            <a:r>
              <a:rPr lang="en-US" sz="1800" i="0" u="none" strike="noStrike" kern="1200" cap="none" spc="0" baseline="0" dirty="0" smtClean="0">
                <a:uFillTx/>
                <a:latin typeface="+mj-lt"/>
                <a:cs typeface="Helvetica" pitchFamily="34"/>
              </a:rPr>
              <a:t> DELIVERING</a:t>
            </a:r>
            <a:r>
              <a:rPr lang="en-US" sz="1800" i="0" u="none" strike="noStrike" kern="1200" cap="none" spc="0" dirty="0" smtClean="0">
                <a:uFillTx/>
                <a:latin typeface="+mj-lt"/>
                <a:cs typeface="Helvetica" pitchFamily="34"/>
              </a:rPr>
              <a:t> </a:t>
            </a:r>
            <a:r>
              <a:rPr lang="en-US" sz="1800" i="0" u="none" strike="noStrike" kern="1200" cap="none" spc="0" baseline="0" dirty="0" smtClean="0">
                <a:uFillTx/>
                <a:latin typeface="+mj-lt"/>
                <a:cs typeface="Helvetica" pitchFamily="34"/>
              </a:rPr>
              <a:t>SERVICES</a:t>
            </a:r>
            <a:endParaRPr lang="en-US" sz="1800" i="0" u="none" strike="noStrike" kern="1200" cap="none" spc="0" baseline="0" dirty="0">
              <a:uFillTx/>
              <a:latin typeface="+mj-lt"/>
              <a:cs typeface="Helvetica" pitchFamily="34"/>
            </a:endParaRPr>
          </a:p>
        </p:txBody>
      </p:sp>
      <p:sp>
        <p:nvSpPr>
          <p:cNvPr id="10" name="Rounded Rectangle 29"/>
          <p:cNvSpPr/>
          <p:nvPr/>
        </p:nvSpPr>
        <p:spPr>
          <a:xfrm>
            <a:off x="927695" y="222887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THAT </a:t>
            </a:r>
            <a:r>
              <a:rPr lang="en-US" sz="1800" i="0" u="none" strike="noStrike" kern="1200" cap="none" spc="0" baseline="0" dirty="0">
                <a:uFillTx/>
                <a:latin typeface="+mj-lt"/>
                <a:cs typeface="Helvetica" pitchFamily="34"/>
              </a:rPr>
              <a:t>BENEFIT CUSTOMERS</a:t>
            </a:r>
          </a:p>
        </p:txBody>
      </p:sp>
      <p:sp>
        <p:nvSpPr>
          <p:cNvPr id="11" name="Rounded Rectangle 33"/>
          <p:cNvSpPr/>
          <p:nvPr/>
        </p:nvSpPr>
        <p:spPr>
          <a:xfrm>
            <a:off x="927695" y="1205901"/>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latin typeface="+mj-lt"/>
                <a:cs typeface="Helvetica" pitchFamily="34"/>
              </a:rPr>
              <a:t>WE</a:t>
            </a:r>
            <a:r>
              <a:rPr lang="en-US" sz="1800" i="0" u="none" strike="noStrike" kern="1200" cap="none" spc="0" baseline="0" dirty="0" smtClean="0">
                <a:uFillTx/>
                <a:latin typeface="+mj-lt"/>
                <a:cs typeface="Helvetica" pitchFamily="34"/>
              </a:rPr>
              <a:t> </a:t>
            </a:r>
            <a:r>
              <a:rPr lang="en-US" sz="1800" i="0" u="none" strike="noStrike" kern="1200" cap="none" spc="0" baseline="0" dirty="0">
                <a:uFillTx/>
                <a:latin typeface="+mj-lt"/>
                <a:cs typeface="Helvetica" pitchFamily="34"/>
              </a:rPr>
              <a:t>ACHIEVE RESULTS </a:t>
            </a:r>
          </a:p>
        </p:txBody>
      </p:sp>
      <p:sp>
        <p:nvSpPr>
          <p:cNvPr id="12" name="Rounded Rectangle 34"/>
          <p:cNvSpPr/>
          <p:nvPr/>
        </p:nvSpPr>
        <p:spPr>
          <a:xfrm>
            <a:off x="939207" y="5257800"/>
            <a:ext cx="1828781"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THAT </a:t>
            </a:r>
            <a:r>
              <a:rPr lang="en-US" sz="1800" i="0" u="none" strike="noStrike" kern="1200" cap="none" spc="0" baseline="0" dirty="0">
                <a:uFillTx/>
                <a:latin typeface="+mj-lt"/>
                <a:cs typeface="Helvetica" pitchFamily="34"/>
              </a:rPr>
              <a:t>USE RESOURCES</a:t>
            </a:r>
          </a:p>
        </p:txBody>
      </p:sp>
      <p:sp>
        <p:nvSpPr>
          <p:cNvPr id="13" name="Curved Left Arrow 36"/>
          <p:cNvSpPr/>
          <p:nvPr/>
        </p:nvSpPr>
        <p:spPr>
          <a:xfrm rot="10800009" flipV="1">
            <a:off x="407694" y="4787277"/>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4" name="Curved Left Arrow 37"/>
          <p:cNvSpPr/>
          <p:nvPr/>
        </p:nvSpPr>
        <p:spPr>
          <a:xfrm rot="10799991" flipH="1" flipV="1">
            <a:off x="2834658" y="3781446"/>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5" name="Curved Left Arrow 38"/>
          <p:cNvSpPr/>
          <p:nvPr/>
        </p:nvSpPr>
        <p:spPr>
          <a:xfrm rot="10800009" flipV="1">
            <a:off x="384852" y="2809905"/>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6" name="Curved Left Arrow 39"/>
          <p:cNvSpPr/>
          <p:nvPr/>
        </p:nvSpPr>
        <p:spPr>
          <a:xfrm rot="10799991" flipH="1" flipV="1">
            <a:off x="2811816" y="1769784"/>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
            <a:ext cx="9144001" cy="6858001"/>
          </a:xfrm>
          <a:prstGeom prst="rect">
            <a:avLst/>
          </a:prstGeom>
        </p:spPr>
      </p:pic>
      <p:sp>
        <p:nvSpPr>
          <p:cNvPr id="5" name="Rectangle 4"/>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05662" y="3581404"/>
            <a:ext cx="1652337" cy="762000"/>
          </a:xfrm>
          <a:prstGeom prst="rect">
            <a:avLst/>
          </a:prstGeom>
          <a:solidFill>
            <a:srgbClr val="E9EAEB"/>
          </a:solidFill>
          <a:ln>
            <a:noFill/>
          </a:ln>
        </p:spPr>
        <p:txBody>
          <a:bodyPr wrap="square" rtlCol="0">
            <a:spAutoFit/>
          </a:bodyPr>
          <a:lstStyle/>
          <a:p>
            <a:endParaRPr lang="en-US" dirty="0"/>
          </a:p>
        </p:txBody>
      </p:sp>
      <p:sp>
        <p:nvSpPr>
          <p:cNvPr id="8" name="TextBox 7"/>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sp>
        <p:nvSpPr>
          <p:cNvPr id="10" name="Rectangle 9"/>
          <p:cNvSpPr/>
          <p:nvPr/>
        </p:nvSpPr>
        <p:spPr>
          <a:xfrm>
            <a:off x="4966421" y="1600200"/>
            <a:ext cx="1235331" cy="609600"/>
          </a:xfrm>
          <a:prstGeom prst="rect">
            <a:avLst/>
          </a:prstGeom>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68986" y="1981203"/>
            <a:ext cx="1333570"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ACHIEVE</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406063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38400"/>
            <a:ext cx="9144000" cy="3051110"/>
          </a:xfrm>
          <a:prstGeom prst="rect">
            <a:avLst/>
          </a:prstGeom>
        </p:spPr>
      </p:pic>
      <p:sp>
        <p:nvSpPr>
          <p:cNvPr id="5" name="Rectangle 7"/>
          <p:cNvSpPr/>
          <p:nvPr/>
        </p:nvSpPr>
        <p:spPr>
          <a:xfrm>
            <a:off x="914400" y="685800"/>
            <a:ext cx="7772355" cy="1323439"/>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smtClean="0">
                <a:solidFill>
                  <a:srgbClr val="FFFFFF"/>
                </a:solidFill>
                <a:uFillTx/>
                <a:latin typeface="Tw Cen MT Condensed Extra Bold" panose="020B0803020202020204" pitchFamily="34" charset="0"/>
              </a:rPr>
              <a:t>Exercise – what do you learn from looking at this car dashboard?</a:t>
            </a:r>
            <a:endParaRPr lang="en-US" sz="4000" b="0" i="0" u="none" strike="noStrike" kern="1200" cap="none" spc="0" baseline="0" dirty="0">
              <a:solidFill>
                <a:srgbClr val="FFFFFF"/>
              </a:solidFill>
              <a:uFillTx/>
              <a:latin typeface="Tw Cen MT Condensed Extra Bold" panose="020B08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45682"/>
            <a:ext cx="9144001" cy="69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1" y="4343400"/>
            <a:ext cx="9144001" cy="2514600"/>
          </a:xfrm>
          <a:prstGeom prst="rect">
            <a:avLst/>
          </a:prstGeom>
          <a:solidFill>
            <a:srgbClr val="0000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50" lvl="2" indent="0">
              <a:buFont typeface="Arial" pitchFamily="34" charset="0"/>
              <a:buNone/>
            </a:pPr>
            <a:r>
              <a:rPr lang="en-US" b="1" dirty="0" smtClean="0">
                <a:solidFill>
                  <a:prstClr val="white"/>
                </a:solidFill>
              </a:rPr>
              <a:t>Performance measures are meaningful quantitative evidence used to monitor and track progress towards achievement of desired results</a:t>
            </a:r>
          </a:p>
          <a:p>
            <a:pPr marL="234950" lvl="2" indent="0">
              <a:buFont typeface="Arial" pitchFamily="34" charset="0"/>
              <a:buNone/>
            </a:pPr>
            <a:r>
              <a:rPr lang="en-US" b="1" dirty="0" smtClean="0">
                <a:solidFill>
                  <a:prstClr val="white"/>
                </a:solidFill>
              </a:rPr>
              <a:t>An indicator describes the environment in which you operate, including external factors that impact services</a:t>
            </a:r>
            <a:endParaRPr lang="en-US" sz="2000" b="1" i="1" dirty="0" smtClean="0">
              <a:solidFill>
                <a:prstClr val="white"/>
              </a:solidFill>
            </a:endParaRPr>
          </a:p>
          <a:p>
            <a:pPr marL="234950" lvl="2" indent="0">
              <a:buFont typeface="Arial" pitchFamily="34" charset="0"/>
              <a:buNone/>
            </a:pPr>
            <a:r>
              <a:rPr lang="en-US" b="1" dirty="0">
                <a:solidFill>
                  <a:prstClr val="white"/>
                </a:solidFill>
              </a:rPr>
              <a:t>Measures are controllable, </a:t>
            </a:r>
            <a:r>
              <a:rPr lang="en-US" b="1" dirty="0" smtClean="0">
                <a:solidFill>
                  <a:prstClr val="white"/>
                </a:solidFill>
              </a:rPr>
              <a:t>indicators are </a:t>
            </a:r>
            <a:r>
              <a:rPr lang="en-US" b="1" dirty="0">
                <a:solidFill>
                  <a:prstClr val="white"/>
                </a:solidFill>
              </a:rPr>
              <a:t>not (usually</a:t>
            </a:r>
            <a:r>
              <a:rPr lang="en-US" b="1" dirty="0" smtClean="0">
                <a:solidFill>
                  <a:prstClr val="white"/>
                </a:solidFill>
              </a:rPr>
              <a:t>)</a:t>
            </a:r>
            <a:endParaRPr lang="en-US" b="1" dirty="0">
              <a:solidFill>
                <a:prstClr val="white"/>
              </a:solidFill>
            </a:endParaRPr>
          </a:p>
        </p:txBody>
      </p:sp>
    </p:spTree>
    <p:extLst>
      <p:ext uri="{BB962C8B-B14F-4D97-AF65-F5344CB8AC3E}">
        <p14:creationId xmlns:p14="http://schemas.microsoft.com/office/powerpoint/2010/main" val="382680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23001"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p:txBody>
      </p:sp>
      <p:sp>
        <p:nvSpPr>
          <p:cNvPr id="6" name="Rounded Rectangle 5"/>
          <p:cNvSpPr/>
          <p:nvPr/>
        </p:nvSpPr>
        <p:spPr>
          <a:xfrm>
            <a:off x="3566171"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p:txBody>
      </p:sp>
      <p:sp>
        <p:nvSpPr>
          <p:cNvPr id="8" name="Rounded Rectangle 7"/>
          <p:cNvSpPr/>
          <p:nvPr/>
        </p:nvSpPr>
        <p:spPr>
          <a:xfrm>
            <a:off x="6309341"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p:txBody>
      </p:sp>
      <p:sp>
        <p:nvSpPr>
          <p:cNvPr id="9" name="Rounded Rectangle 8"/>
          <p:cNvSpPr/>
          <p:nvPr/>
        </p:nvSpPr>
        <p:spPr>
          <a:xfrm>
            <a:off x="2194586"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p:txBody>
      </p:sp>
      <p:sp>
        <p:nvSpPr>
          <p:cNvPr id="10" name="Rounded Rectangle 9"/>
          <p:cNvSpPr/>
          <p:nvPr/>
        </p:nvSpPr>
        <p:spPr>
          <a:xfrm>
            <a:off x="3566171"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p:txBody>
      </p:sp>
      <p:sp>
        <p:nvSpPr>
          <p:cNvPr id="11" name="Rounded Rectangle 10"/>
          <p:cNvSpPr/>
          <p:nvPr/>
        </p:nvSpPr>
        <p:spPr>
          <a:xfrm>
            <a:off x="4937756"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p:txBody>
      </p:sp>
      <p:sp>
        <p:nvSpPr>
          <p:cNvPr id="12" name="Rounded Rectangle 11"/>
          <p:cNvSpPr/>
          <p:nvPr/>
        </p:nvSpPr>
        <p:spPr>
          <a:xfrm>
            <a:off x="3566171"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Types of performance measures</a:t>
            </a:r>
            <a:endParaRPr lang="en-US" sz="2800" b="1" dirty="0">
              <a:solidFill>
                <a:srgbClr val="FFFFFF"/>
              </a:solidFill>
            </a:endParaRPr>
          </a:p>
        </p:txBody>
      </p:sp>
      <p:cxnSp>
        <p:nvCxnSpPr>
          <p:cNvPr id="15" name="Straight Connector 14"/>
          <p:cNvCxnSpPr>
            <a:stCxn id="5" idx="2"/>
            <a:endCxn id="9" idx="0"/>
          </p:cNvCxnSpPr>
          <p:nvPr/>
        </p:nvCxnSpPr>
        <p:spPr>
          <a:xfrm>
            <a:off x="210314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7473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4631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21790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74732"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46317"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46317"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03147"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8329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12646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Indicators</a:t>
            </a:r>
            <a:endParaRPr lang="en-US" b="1"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p:txBody>
      </p:sp>
    </p:spTree>
    <p:extLst>
      <p:ext uri="{BB962C8B-B14F-4D97-AF65-F5344CB8AC3E}">
        <p14:creationId xmlns:p14="http://schemas.microsoft.com/office/powerpoint/2010/main" val="2288141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p:cNvSpPr/>
          <p:nvPr/>
        </p:nvSpPr>
        <p:spPr>
          <a:xfrm>
            <a:off x="2362200" y="2667000"/>
            <a:ext cx="5943600" cy="3785652"/>
          </a:xfrm>
          <a:prstGeom prst="rect">
            <a:avLst/>
          </a:prstGeom>
        </p:spPr>
        <p:txBody>
          <a:bodyPr wrap="square">
            <a:spAutoFit/>
          </a:bodyPr>
          <a:lstStyle/>
          <a:p>
            <a:pPr marL="457200" indent="-168275"/>
            <a:r>
              <a:rPr lang="en-US" sz="4000" dirty="0">
                <a:ln>
                  <a:solidFill>
                    <a:srgbClr val="000000"/>
                  </a:solidFill>
                </a:ln>
                <a:solidFill>
                  <a:schemeClr val="bg1"/>
                </a:solidFill>
                <a:latin typeface="Tw Cen MT Condensed Extra Bold" panose="020B0803020202020204" pitchFamily="34" charset="0"/>
              </a:rPr>
              <a:t>“..the only measure of a great team – or a great organization – is whether it accomplishes what it sets out to accomplish.” 	</a:t>
            </a:r>
          </a:p>
          <a:p>
            <a:pPr marL="457200" algn="r"/>
            <a:r>
              <a:rPr lang="en-US" sz="4000" dirty="0">
                <a:ln>
                  <a:solidFill>
                    <a:srgbClr val="000000"/>
                  </a:solidFill>
                </a:ln>
                <a:solidFill>
                  <a:schemeClr val="bg1"/>
                </a:solidFill>
                <a:latin typeface="Tw Cen MT Condensed Extra Bold" panose="020B0803020202020204" pitchFamily="34" charset="0"/>
              </a:rPr>
              <a:t>		</a:t>
            </a:r>
            <a:r>
              <a:rPr lang="en-US" sz="4000" dirty="0" smtClean="0">
                <a:ln>
                  <a:solidFill>
                    <a:srgbClr val="000000"/>
                  </a:solidFill>
                </a:ln>
                <a:solidFill>
                  <a:schemeClr val="bg1"/>
                </a:solidFill>
                <a:latin typeface="Tw Cen MT Condensed Extra Bold" panose="020B0803020202020204" pitchFamily="34" charset="0"/>
              </a:rPr>
              <a:t>Patrick </a:t>
            </a:r>
            <a:r>
              <a:rPr lang="en-US" sz="4000" dirty="0" err="1">
                <a:ln>
                  <a:solidFill>
                    <a:srgbClr val="000000"/>
                  </a:solidFill>
                </a:ln>
                <a:solidFill>
                  <a:schemeClr val="bg1"/>
                </a:solidFill>
                <a:latin typeface="Tw Cen MT Condensed Extra Bold" panose="020B0803020202020204" pitchFamily="34" charset="0"/>
              </a:rPr>
              <a:t>Lencioni</a:t>
            </a:r>
            <a:endParaRPr lang="en-US" sz="4000" dirty="0">
              <a:ln>
                <a:solidFill>
                  <a:srgbClr val="000000"/>
                </a:solidFill>
              </a:ln>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84494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
          <a:stretch/>
        </p:blipFill>
        <p:spPr bwMode="auto">
          <a:xfrm>
            <a:off x="50" y="0"/>
            <a:ext cx="32042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600220"/>
            <a:ext cx="5221548" cy="493770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rgbClr val="FFFFFF"/>
                </a:solidFill>
              </a:rPr>
              <a:t>Examples:</a:t>
            </a:r>
          </a:p>
          <a:p>
            <a:pPr marL="234950" indent="-227013">
              <a:buFont typeface="Wingdings" pitchFamily="2" charset="2"/>
              <a:buChar char="§"/>
            </a:pPr>
            <a:r>
              <a:rPr lang="en-US" sz="2400" dirty="0">
                <a:solidFill>
                  <a:srgbClr val="FFFFFF"/>
                </a:solidFill>
              </a:rPr>
              <a:t>Employees </a:t>
            </a:r>
            <a:r>
              <a:rPr lang="en-US" sz="2400" dirty="0" smtClean="0">
                <a:solidFill>
                  <a:srgbClr val="FFFFFF"/>
                </a:solidFill>
              </a:rPr>
              <a:t> or full-time equivalents (FTEs) hours/2,080</a:t>
            </a:r>
          </a:p>
          <a:p>
            <a:pPr marL="234950" indent="-227013">
              <a:buFont typeface="Wingdings" pitchFamily="2" charset="2"/>
              <a:buChar char="§"/>
            </a:pPr>
            <a:r>
              <a:rPr lang="en-US" sz="2400" dirty="0" smtClean="0">
                <a:solidFill>
                  <a:srgbClr val="FFFFFF"/>
                </a:solidFill>
              </a:rPr>
              <a:t>Expenditures for library materials</a:t>
            </a:r>
          </a:p>
          <a:p>
            <a:pPr marL="234950" indent="-227013">
              <a:buFont typeface="Wingdings" pitchFamily="2" charset="2"/>
              <a:buChar char="§"/>
            </a:pPr>
            <a:r>
              <a:rPr lang="en-US" sz="2400" dirty="0" smtClean="0">
                <a:solidFill>
                  <a:srgbClr val="FFFFFF"/>
                </a:solidFill>
              </a:rPr>
              <a:t>Number of sworn firefighters</a:t>
            </a:r>
          </a:p>
          <a:p>
            <a:pPr marL="234950" indent="-227013">
              <a:buFont typeface="Wingdings" pitchFamily="2" charset="2"/>
              <a:buChar char="§"/>
            </a:pPr>
            <a:r>
              <a:rPr lang="en-US" sz="2400" dirty="0" smtClean="0">
                <a:solidFill>
                  <a:srgbClr val="FFFFFF"/>
                </a:solidFill>
              </a:rPr>
              <a:t>Hours paid to sworn police personnel</a:t>
            </a:r>
          </a:p>
          <a:p>
            <a:pPr marL="234950" indent="-227013">
              <a:buFont typeface="Wingdings" pitchFamily="2" charset="2"/>
              <a:buChar char="§"/>
            </a:pPr>
            <a:r>
              <a:rPr lang="en-US" sz="2400" dirty="0" smtClean="0">
                <a:solidFill>
                  <a:srgbClr val="FFFFFF"/>
                </a:solidFill>
              </a:rPr>
              <a:t>Physical resources used– electricity, water, gas, steel, cement, asphalt</a:t>
            </a:r>
          </a:p>
          <a:p>
            <a:pPr marL="234950" indent="-227013">
              <a:buFont typeface="Wingdings" pitchFamily="2" charset="2"/>
              <a:buChar char="§"/>
            </a:pPr>
            <a:endParaRPr lang="en-US" sz="2400" dirty="0">
              <a:solidFill>
                <a:srgbClr val="FFFFFF"/>
              </a:solidFill>
            </a:endParaRPr>
          </a:p>
          <a:p>
            <a:pPr marL="234950" indent="-227013">
              <a:buFont typeface="Wingdings" pitchFamily="2" charset="2"/>
              <a:buChar char="§"/>
            </a:pPr>
            <a:endParaRPr lang="en-US" sz="2400" dirty="0" smtClean="0">
              <a:solidFill>
                <a:srgbClr val="FFFFFF"/>
              </a:solidFill>
            </a:endParaRPr>
          </a:p>
          <a:p>
            <a:pPr marL="7937" indent="0">
              <a:buFont typeface="Arial" pitchFamily="34" charset="0"/>
              <a:buNone/>
            </a:pPr>
            <a:r>
              <a:rPr lang="en-US" sz="2400" i="1" dirty="0" smtClean="0">
                <a:solidFill>
                  <a:srgbClr val="FFFFFF"/>
                </a:solidFill>
              </a:rPr>
              <a:t>What’s an input in your area?</a:t>
            </a:r>
            <a:endParaRPr lang="en-US" sz="2400" i="1" dirty="0">
              <a:solidFill>
                <a:srgbClr val="FFFFFF"/>
              </a:solidFill>
            </a:endParaRPr>
          </a:p>
        </p:txBody>
      </p:sp>
      <p:grpSp>
        <p:nvGrpSpPr>
          <p:cNvPr id="11" name="Group 10"/>
          <p:cNvGrpSpPr/>
          <p:nvPr/>
        </p:nvGrpSpPr>
        <p:grpSpPr>
          <a:xfrm>
            <a:off x="2997897" y="218873"/>
            <a:ext cx="5881261" cy="748656"/>
            <a:chOff x="2839941" y="95190"/>
            <a:chExt cx="5048785" cy="748656"/>
          </a:xfrm>
        </p:grpSpPr>
        <p:sp>
          <p:nvSpPr>
            <p:cNvPr id="15" name="Round Same Side Corner Rectangle 14"/>
            <p:cNvSpPr/>
            <p:nvPr/>
          </p:nvSpPr>
          <p:spPr>
            <a:xfrm rot="5400000">
              <a:off x="4990006" y="-2054875"/>
              <a:ext cx="748656" cy="5048785"/>
            </a:xfrm>
            <a:prstGeom prst="round2SameRect">
              <a:avLst/>
            </a:prstGeom>
            <a:solidFill>
              <a:schemeClr val="accent2">
                <a:lumMod val="40000"/>
                <a:lumOff val="60000"/>
                <a:alpha val="90000"/>
              </a:schemeClr>
            </a:solidFill>
            <a:ln w="38100">
              <a:solidFill>
                <a:schemeClr val="bg1"/>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406273" y="131735"/>
              <a:ext cx="4445907"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prstClr val="black"/>
                  </a:solidFill>
                </a:rPr>
                <a:t>Amount of resources used (or available) </a:t>
              </a:r>
            </a:p>
            <a:p>
              <a:pPr marL="0" lvl="1" defTabSz="800100">
                <a:lnSpc>
                  <a:spcPct val="90000"/>
                </a:lnSpc>
                <a:spcBef>
                  <a:spcPct val="0"/>
                </a:spcBef>
                <a:spcAft>
                  <a:spcPct val="15000"/>
                </a:spcAft>
              </a:pPr>
              <a:r>
                <a:rPr lang="en-US" sz="2000" b="1" dirty="0" smtClean="0">
                  <a:solidFill>
                    <a:prstClr val="black"/>
                  </a:solidFill>
                </a:rPr>
                <a:t>to provide services</a:t>
              </a:r>
              <a:endParaRPr lang="en-US" sz="2000" b="1" dirty="0">
                <a:solidFill>
                  <a:prstClr val="black"/>
                </a:solidFill>
              </a:endParaRPr>
            </a:p>
          </p:txBody>
        </p:sp>
      </p:grpSp>
      <p:grpSp>
        <p:nvGrpSpPr>
          <p:cNvPr id="12" name="Group 11"/>
          <p:cNvGrpSpPr/>
          <p:nvPr/>
        </p:nvGrpSpPr>
        <p:grpSpPr>
          <a:xfrm>
            <a:off x="157956" y="125290"/>
            <a:ext cx="2839942" cy="935821"/>
            <a:chOff x="0" y="1607"/>
            <a:chExt cx="2839942" cy="935821"/>
          </a:xfrm>
        </p:grpSpPr>
        <p:sp>
          <p:nvSpPr>
            <p:cNvPr id="13" name="Rounded Rectangle 12"/>
            <p:cNvSpPr/>
            <p:nvPr/>
          </p:nvSpPr>
          <p:spPr>
            <a:xfrm>
              <a:off x="0" y="1607"/>
              <a:ext cx="2839942" cy="935821"/>
            </a:xfrm>
            <a:prstGeom prst="roundRect">
              <a:avLst/>
            </a:prstGeom>
            <a:solidFill>
              <a:schemeClr val="accent2"/>
            </a:solidFill>
            <a:ln w="38100">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Rounded Rectangle 6"/>
            <p:cNvSpPr/>
            <p:nvPr/>
          </p:nvSpPr>
          <p:spPr>
            <a:xfrm>
              <a:off x="45683" y="47290"/>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Input</a:t>
              </a:r>
              <a:endParaRPr lang="en-US" sz="3200" b="1" dirty="0">
                <a:solidFill>
                  <a:prstClr val="white"/>
                </a:solidFill>
              </a:endParaRPr>
            </a:p>
          </p:txBody>
        </p:sp>
      </p:grpSp>
    </p:spTree>
    <p:extLst>
      <p:ext uri="{BB962C8B-B14F-4D97-AF65-F5344CB8AC3E}">
        <p14:creationId xmlns:p14="http://schemas.microsoft.com/office/powerpoint/2010/main" val="185681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41" y="1"/>
            <a:ext cx="3200400" cy="686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09" y="1600220"/>
            <a:ext cx="5029189" cy="521202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rgbClr val="FFFFFF"/>
                </a:solidFill>
              </a:rPr>
              <a:t>Examples:</a:t>
            </a:r>
          </a:p>
          <a:p>
            <a:pPr marL="234950" indent="-227013">
              <a:buFont typeface="Wingdings" pitchFamily="2" charset="2"/>
              <a:buChar char="§"/>
            </a:pPr>
            <a:r>
              <a:rPr lang="en-US" sz="2400" dirty="0" smtClean="0">
                <a:solidFill>
                  <a:srgbClr val="FFFFFF"/>
                </a:solidFill>
              </a:rPr>
              <a:t>Tons of residential refuse collected</a:t>
            </a:r>
          </a:p>
          <a:p>
            <a:pPr marL="234950" indent="-227013">
              <a:buFont typeface="Wingdings" pitchFamily="2" charset="2"/>
              <a:buChar char="§"/>
            </a:pPr>
            <a:r>
              <a:rPr lang="en-US" sz="2400" dirty="0" smtClean="0">
                <a:solidFill>
                  <a:srgbClr val="FFFFFF"/>
                </a:solidFill>
              </a:rPr>
              <a:t>Number of lane miles swept</a:t>
            </a:r>
          </a:p>
          <a:p>
            <a:pPr marL="234950" indent="-227013">
              <a:buFont typeface="Wingdings" pitchFamily="2" charset="2"/>
              <a:buChar char="§"/>
            </a:pPr>
            <a:r>
              <a:rPr lang="en-US" sz="2400" dirty="0">
                <a:solidFill>
                  <a:srgbClr val="FFFFFF"/>
                </a:solidFill>
              </a:rPr>
              <a:t>N</a:t>
            </a:r>
            <a:r>
              <a:rPr lang="en-US" sz="2400" dirty="0" smtClean="0">
                <a:solidFill>
                  <a:srgbClr val="FFFFFF"/>
                </a:solidFill>
              </a:rPr>
              <a:t>umber of applications processed </a:t>
            </a:r>
          </a:p>
          <a:p>
            <a:pPr marL="234950" indent="-227013">
              <a:buFont typeface="Wingdings" pitchFamily="2" charset="2"/>
              <a:buChar char="§"/>
            </a:pPr>
            <a:r>
              <a:rPr lang="en-US" sz="2400" dirty="0" smtClean="0">
                <a:solidFill>
                  <a:srgbClr val="FFFFFF"/>
                </a:solidFill>
              </a:rPr>
              <a:t>Number of sets of city council minutes prepared </a:t>
            </a:r>
          </a:p>
          <a:p>
            <a:pPr marL="234950" indent="-227013">
              <a:buFont typeface="Wingdings" pitchFamily="2" charset="2"/>
              <a:buChar char="§"/>
            </a:pPr>
            <a:r>
              <a:rPr lang="en-US" sz="2400" dirty="0" smtClean="0">
                <a:solidFill>
                  <a:srgbClr val="FFFFFF"/>
                </a:solidFill>
              </a:rPr>
              <a:t>Number of arrests </a:t>
            </a:r>
          </a:p>
          <a:p>
            <a:pPr marL="234950" indent="-227013">
              <a:buFont typeface="Wingdings" pitchFamily="2" charset="2"/>
              <a:buChar char="§"/>
            </a:pPr>
            <a:r>
              <a:rPr lang="en-US" sz="2400" dirty="0" smtClean="0">
                <a:solidFill>
                  <a:srgbClr val="FFFFFF"/>
                </a:solidFill>
              </a:rPr>
              <a:t>Number of trees planted</a:t>
            </a:r>
          </a:p>
          <a:p>
            <a:pPr marL="234950" indent="-227013">
              <a:buFont typeface="Wingdings" pitchFamily="2" charset="2"/>
              <a:buChar char="§"/>
            </a:pPr>
            <a:endParaRPr lang="en-US" sz="2400" dirty="0">
              <a:solidFill>
                <a:srgbClr val="FFFFFF"/>
              </a:solidFill>
            </a:endParaRPr>
          </a:p>
          <a:p>
            <a:pPr marL="234950" indent="-227013">
              <a:buFont typeface="Wingdings" pitchFamily="2" charset="2"/>
              <a:buChar char="§"/>
            </a:pPr>
            <a:endParaRPr lang="en-US" sz="2400" dirty="0" smtClean="0">
              <a:solidFill>
                <a:srgbClr val="FFFFFF"/>
              </a:solidFill>
            </a:endParaRPr>
          </a:p>
          <a:p>
            <a:pPr marL="7937" indent="0">
              <a:buFont typeface="Arial" pitchFamily="34" charset="0"/>
              <a:buNone/>
            </a:pPr>
            <a:r>
              <a:rPr lang="en-US" sz="2400" i="1" dirty="0">
                <a:solidFill>
                  <a:srgbClr val="FFFFFF"/>
                </a:solidFill>
              </a:rPr>
              <a:t>What’s an </a:t>
            </a:r>
            <a:r>
              <a:rPr lang="en-US" sz="2400" i="1" dirty="0" smtClean="0">
                <a:solidFill>
                  <a:srgbClr val="FFFFFF"/>
                </a:solidFill>
              </a:rPr>
              <a:t>output for your </a:t>
            </a:r>
            <a:r>
              <a:rPr lang="en-US" sz="2400" i="1" dirty="0">
                <a:solidFill>
                  <a:srgbClr val="FFFFFF"/>
                </a:solidFill>
              </a:rPr>
              <a:t>area?</a:t>
            </a:r>
          </a:p>
          <a:p>
            <a:pPr marL="234950" indent="-227013">
              <a:buFont typeface="Wingdings" pitchFamily="2" charset="2"/>
              <a:buChar char="§"/>
            </a:pPr>
            <a:endParaRPr lang="en-US" sz="2400" dirty="0" smtClean="0">
              <a:solidFill>
                <a:srgbClr val="FFFFFF"/>
              </a:solidFill>
            </a:endParaRPr>
          </a:p>
          <a:p>
            <a:pPr marL="234950" indent="-227013">
              <a:buFont typeface="Wingdings" pitchFamily="2" charset="2"/>
              <a:buChar char="§"/>
            </a:pPr>
            <a:endParaRPr lang="en-US" sz="1600" dirty="0" smtClean="0">
              <a:solidFill>
                <a:srgbClr val="FFFFFF"/>
              </a:solidFill>
            </a:endParaRPr>
          </a:p>
        </p:txBody>
      </p:sp>
      <p:grpSp>
        <p:nvGrpSpPr>
          <p:cNvPr id="10" name="Group 9"/>
          <p:cNvGrpSpPr/>
          <p:nvPr/>
        </p:nvGrpSpPr>
        <p:grpSpPr>
          <a:xfrm>
            <a:off x="3003307" y="211729"/>
            <a:ext cx="5957764" cy="748656"/>
            <a:chOff x="3402564" y="1077802"/>
            <a:chExt cx="4486161" cy="748656"/>
          </a:xfrm>
        </p:grpSpPr>
        <p:sp>
          <p:nvSpPr>
            <p:cNvPr id="15" name="Round Same Side Corner Rectangle 14"/>
            <p:cNvSpPr/>
            <p:nvPr/>
          </p:nvSpPr>
          <p:spPr>
            <a:xfrm rot="5400000">
              <a:off x="5271317" y="-790951"/>
              <a:ext cx="748656" cy="4486161"/>
            </a:xfrm>
            <a:prstGeom prst="round2SameRect">
              <a:avLst/>
            </a:prstGeom>
            <a:solidFill>
              <a:schemeClr val="accent1">
                <a:lumMod val="40000"/>
                <a:lumOff val="60000"/>
                <a:alpha val="90000"/>
              </a:schemeClr>
            </a:solidFill>
            <a:ln w="38100">
              <a:solidFill>
                <a:schemeClr val="bg1"/>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895250" y="1114347"/>
              <a:ext cx="3956929"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prstClr val="black"/>
                  </a:solidFill>
                </a:rPr>
                <a:t>Amount of work produced </a:t>
              </a:r>
            </a:p>
            <a:p>
              <a:pPr marL="0" lvl="1" defTabSz="800100">
                <a:lnSpc>
                  <a:spcPct val="90000"/>
                </a:lnSpc>
                <a:spcBef>
                  <a:spcPct val="0"/>
                </a:spcBef>
                <a:spcAft>
                  <a:spcPct val="15000"/>
                </a:spcAft>
              </a:pPr>
              <a:r>
                <a:rPr lang="en-US" sz="2000" b="1" dirty="0" smtClean="0">
                  <a:solidFill>
                    <a:prstClr val="black"/>
                  </a:solidFill>
                </a:rPr>
                <a:t>or services delivered</a:t>
              </a:r>
              <a:endParaRPr lang="en-US" sz="2000" b="1" dirty="0">
                <a:solidFill>
                  <a:prstClr val="black"/>
                </a:solidFill>
              </a:endParaRPr>
            </a:p>
          </p:txBody>
        </p:sp>
      </p:grpSp>
      <p:grpSp>
        <p:nvGrpSpPr>
          <p:cNvPr id="12" name="Group 11"/>
          <p:cNvGrpSpPr/>
          <p:nvPr/>
        </p:nvGrpSpPr>
        <p:grpSpPr>
          <a:xfrm>
            <a:off x="157956" y="118146"/>
            <a:ext cx="2839942" cy="935821"/>
            <a:chOff x="0" y="984219"/>
            <a:chExt cx="2839942" cy="935821"/>
          </a:xfrm>
        </p:grpSpPr>
        <p:sp>
          <p:nvSpPr>
            <p:cNvPr id="13" name="Rounded Rectangle 12"/>
            <p:cNvSpPr/>
            <p:nvPr/>
          </p:nvSpPr>
          <p:spPr>
            <a:xfrm>
              <a:off x="0" y="984219"/>
              <a:ext cx="2839942" cy="935821"/>
            </a:xfrm>
            <a:prstGeom prst="roundRect">
              <a:avLst/>
            </a:prstGeom>
            <a:solidFill>
              <a:schemeClr val="accent1"/>
            </a:solidFill>
            <a:ln w="38100">
              <a:solidFill>
                <a:schemeClr val="bg1"/>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4" name="Rounded Rectangle 6"/>
            <p:cNvSpPr/>
            <p:nvPr/>
          </p:nvSpPr>
          <p:spPr>
            <a:xfrm>
              <a:off x="45683" y="1029902"/>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Output</a:t>
              </a:r>
              <a:endParaRPr lang="en-US" sz="3200" b="1" dirty="0">
                <a:solidFill>
                  <a:prstClr val="white"/>
                </a:solidFill>
              </a:endParaRPr>
            </a:p>
          </p:txBody>
        </p:sp>
      </p:grpSp>
    </p:spTree>
    <p:extLst>
      <p:ext uri="{BB962C8B-B14F-4D97-AF65-F5344CB8AC3E}">
        <p14:creationId xmlns:p14="http://schemas.microsoft.com/office/powerpoint/2010/main" val="422573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7582"/>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914402" y="1508781"/>
            <a:ext cx="7772398" cy="466338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buFont typeface="Arial" pitchFamily="34" charset="0"/>
              <a:buNone/>
            </a:pPr>
            <a:endParaRPr lang="en-US" dirty="0" smtClean="0">
              <a:solidFill>
                <a:prstClr val="white"/>
              </a:solidFill>
            </a:endParaRPr>
          </a:p>
        </p:txBody>
      </p:sp>
      <p:grpSp>
        <p:nvGrpSpPr>
          <p:cNvPr id="17" name="Group 16"/>
          <p:cNvGrpSpPr/>
          <p:nvPr/>
        </p:nvGrpSpPr>
        <p:grpSpPr>
          <a:xfrm>
            <a:off x="3022869" y="218873"/>
            <a:ext cx="5938203" cy="748656"/>
            <a:chOff x="2839941" y="5008250"/>
            <a:chExt cx="5048785" cy="748656"/>
          </a:xfrm>
          <a:solidFill>
            <a:schemeClr val="accent4">
              <a:lumMod val="20000"/>
              <a:lumOff val="80000"/>
            </a:schemeClr>
          </a:solidFill>
        </p:grpSpPr>
        <p:sp>
          <p:nvSpPr>
            <p:cNvPr id="21" name="Round Same Side Corner Rectangle 20"/>
            <p:cNvSpPr/>
            <p:nvPr/>
          </p:nvSpPr>
          <p:spPr>
            <a:xfrm rot="5400000">
              <a:off x="4990006" y="2858185"/>
              <a:ext cx="748656" cy="5048785"/>
            </a:xfrm>
            <a:prstGeom prst="round2SameRect">
              <a:avLst/>
            </a:prstGeom>
            <a:grpFill/>
            <a:ln w="38100">
              <a:solidFill>
                <a:schemeClr val="bg1"/>
              </a:solidFill>
            </a:ln>
          </p:spPr>
          <p:style>
            <a:lnRef idx="2">
              <a:scrgbClr r="0" g="0" b="0"/>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2" name="Round Same Side Corner Rectangle 4"/>
            <p:cNvSpPr/>
            <p:nvPr/>
          </p:nvSpPr>
          <p:spPr>
            <a:xfrm>
              <a:off x="3379611" y="5044795"/>
              <a:ext cx="4472570" cy="6755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a:solidFill>
                    <a:prstClr val="black"/>
                  </a:solidFill>
                </a:rPr>
                <a:t>The desired end result that demonstrates the impact of the services delivered</a:t>
              </a:r>
            </a:p>
          </p:txBody>
        </p:sp>
      </p:grpSp>
      <p:grpSp>
        <p:nvGrpSpPr>
          <p:cNvPr id="18" name="Group 17"/>
          <p:cNvGrpSpPr/>
          <p:nvPr/>
        </p:nvGrpSpPr>
        <p:grpSpPr>
          <a:xfrm>
            <a:off x="182928" y="125290"/>
            <a:ext cx="2839942" cy="935821"/>
            <a:chOff x="0" y="4914667"/>
            <a:chExt cx="2839942" cy="935821"/>
          </a:xfrm>
        </p:grpSpPr>
        <p:sp>
          <p:nvSpPr>
            <p:cNvPr id="19" name="Rounded Rectangle 18"/>
            <p:cNvSpPr/>
            <p:nvPr/>
          </p:nvSpPr>
          <p:spPr>
            <a:xfrm>
              <a:off x="0" y="4914667"/>
              <a:ext cx="2839942" cy="935821"/>
            </a:xfrm>
            <a:prstGeom prst="roundRect">
              <a:avLst/>
            </a:prstGeom>
            <a:solidFill>
              <a:schemeClr val="accent4"/>
            </a:solidFill>
            <a:ln w="38100">
              <a:solidFill>
                <a:schemeClr val="bg1"/>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0" name="Rounded Rectangle 6"/>
            <p:cNvSpPr/>
            <p:nvPr/>
          </p:nvSpPr>
          <p:spPr>
            <a:xfrm>
              <a:off x="45683" y="4960350"/>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Outcome</a:t>
              </a:r>
              <a:endParaRPr lang="en-US" sz="3200" b="1" dirty="0">
                <a:solidFill>
                  <a:prstClr val="white"/>
                </a:solidFill>
              </a:endParaRPr>
            </a:p>
          </p:txBody>
        </p:sp>
      </p:grpSp>
      <p:sp>
        <p:nvSpPr>
          <p:cNvPr id="2" name="Rectangle 1"/>
          <p:cNvSpPr/>
          <p:nvPr/>
        </p:nvSpPr>
        <p:spPr>
          <a:xfrm>
            <a:off x="3657610" y="1606359"/>
            <a:ext cx="5185002" cy="5429179"/>
          </a:xfrm>
          <a:prstGeom prst="rect">
            <a:avLst/>
          </a:prstGeom>
        </p:spPr>
        <p:txBody>
          <a:bodyPr wrap="square">
            <a:spAutoFit/>
          </a:bodyPr>
          <a:lstStyle/>
          <a:p>
            <a:r>
              <a:rPr lang="en-US" sz="2400" dirty="0" smtClean="0">
                <a:solidFill>
                  <a:srgbClr val="FFFFFF"/>
                </a:solidFill>
              </a:rPr>
              <a:t>Examples:</a:t>
            </a:r>
          </a:p>
          <a:p>
            <a:pPr marL="234950" lvl="1" indent="-227013">
              <a:spcBef>
                <a:spcPct val="20000"/>
              </a:spcBef>
              <a:buFont typeface="Wingdings" pitchFamily="2" charset="2"/>
              <a:buChar char="§"/>
            </a:pPr>
            <a:r>
              <a:rPr lang="en-US" sz="2400" dirty="0" smtClean="0">
                <a:solidFill>
                  <a:srgbClr val="FFFFFF"/>
                </a:solidFill>
              </a:rPr>
              <a:t>City </a:t>
            </a:r>
            <a:r>
              <a:rPr lang="en-US" sz="2400" dirty="0">
                <a:solidFill>
                  <a:srgbClr val="FFFFFF"/>
                </a:solidFill>
              </a:rPr>
              <a:t>facilities are clean, well-maintained and open</a:t>
            </a:r>
          </a:p>
          <a:p>
            <a:pPr marL="234950" lvl="1" indent="-227013">
              <a:spcBef>
                <a:spcPct val="20000"/>
              </a:spcBef>
              <a:buFont typeface="Wingdings" pitchFamily="2" charset="2"/>
              <a:buChar char="§"/>
            </a:pPr>
            <a:r>
              <a:rPr lang="en-US" sz="2400" dirty="0">
                <a:solidFill>
                  <a:srgbClr val="FFFFFF"/>
                </a:solidFill>
              </a:rPr>
              <a:t>Streets and roads are well-maintained and clean</a:t>
            </a:r>
          </a:p>
          <a:p>
            <a:pPr marL="234950" lvl="1" indent="-227013">
              <a:spcBef>
                <a:spcPct val="20000"/>
              </a:spcBef>
              <a:spcAft>
                <a:spcPts val="1200"/>
              </a:spcAft>
              <a:buFont typeface="Wingdings" pitchFamily="2" charset="2"/>
              <a:buChar char="§"/>
            </a:pPr>
            <a:r>
              <a:rPr lang="en-US" sz="2400" dirty="0">
                <a:solidFill>
                  <a:srgbClr val="FFFFFF"/>
                </a:solidFill>
              </a:rPr>
              <a:t>Travel/transit times are reasonable &amp; </a:t>
            </a:r>
            <a:r>
              <a:rPr lang="en-US" sz="2400" dirty="0" smtClean="0">
                <a:solidFill>
                  <a:srgbClr val="FFFFFF"/>
                </a:solidFill>
              </a:rPr>
              <a:t>predictable</a:t>
            </a:r>
            <a:endParaRPr lang="en-US" sz="2400" dirty="0">
              <a:solidFill>
                <a:srgbClr val="FFFFFF"/>
              </a:solidFill>
            </a:endParaRPr>
          </a:p>
          <a:p>
            <a:pPr marL="0" lvl="1">
              <a:spcBef>
                <a:spcPct val="20000"/>
              </a:spcBef>
              <a:spcAft>
                <a:spcPts val="1200"/>
              </a:spcAft>
            </a:pPr>
            <a:r>
              <a:rPr lang="en-US" sz="2400" dirty="0" smtClean="0">
                <a:solidFill>
                  <a:srgbClr val="FFFFFF"/>
                </a:solidFill>
              </a:rPr>
              <a:t>Identify </a:t>
            </a:r>
            <a:r>
              <a:rPr lang="en-US" sz="2400" dirty="0">
                <a:solidFill>
                  <a:srgbClr val="FFFFFF"/>
                </a:solidFill>
              </a:rPr>
              <a:t>outcomes clearly so you can identify the measureable factors that will get you the results you </a:t>
            </a:r>
            <a:r>
              <a:rPr lang="en-US" sz="2400" dirty="0" smtClean="0">
                <a:solidFill>
                  <a:srgbClr val="FFFFFF"/>
                </a:solidFill>
              </a:rPr>
              <a:t>desire</a:t>
            </a:r>
          </a:p>
          <a:p>
            <a:pPr marL="0" lvl="1">
              <a:spcBef>
                <a:spcPct val="20000"/>
              </a:spcBef>
              <a:spcAft>
                <a:spcPts val="1200"/>
              </a:spcAft>
            </a:pPr>
            <a:r>
              <a:rPr lang="en-US" sz="2400" i="1" dirty="0">
                <a:solidFill>
                  <a:srgbClr val="FFFFFF"/>
                </a:solidFill>
              </a:rPr>
              <a:t>What’s an </a:t>
            </a:r>
            <a:r>
              <a:rPr lang="en-US" sz="2400" i="1" dirty="0" smtClean="0">
                <a:solidFill>
                  <a:srgbClr val="FFFFFF"/>
                </a:solidFill>
              </a:rPr>
              <a:t>outcome for your area</a:t>
            </a:r>
            <a:r>
              <a:rPr lang="en-US" sz="2400" i="1" dirty="0">
                <a:solidFill>
                  <a:srgbClr val="FFFFFF"/>
                </a:solidFill>
              </a:rPr>
              <a:t>?</a:t>
            </a:r>
          </a:p>
          <a:p>
            <a:pPr marL="0" lvl="1">
              <a:spcBef>
                <a:spcPct val="20000"/>
              </a:spcBef>
              <a:spcAft>
                <a:spcPts val="1200"/>
              </a:spcAft>
            </a:pPr>
            <a:endParaRPr lang="en-US" sz="2400" dirty="0">
              <a:solidFill>
                <a:srgbClr val="FFFFFF"/>
              </a:solidFill>
            </a:endParaRPr>
          </a:p>
        </p:txBody>
      </p:sp>
    </p:spTree>
    <p:extLst>
      <p:ext uri="{BB962C8B-B14F-4D97-AF65-F5344CB8AC3E}">
        <p14:creationId xmlns:p14="http://schemas.microsoft.com/office/powerpoint/2010/main" val="182014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 y="13161"/>
            <a:ext cx="320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09" y="1600220"/>
            <a:ext cx="5486391" cy="502914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buFont typeface="Arial" pitchFamily="34" charset="0"/>
              <a:buNone/>
            </a:pPr>
            <a:r>
              <a:rPr lang="en-US" sz="2400" dirty="0" smtClean="0">
                <a:solidFill>
                  <a:srgbClr val="FFFFFF"/>
                </a:solidFill>
              </a:rPr>
              <a:t>Examples:</a:t>
            </a:r>
          </a:p>
          <a:p>
            <a:pPr marL="234950" lvl="4" indent="-227013">
              <a:buFont typeface="Wingdings" pitchFamily="2" charset="2"/>
              <a:buChar char="§"/>
            </a:pPr>
            <a:r>
              <a:rPr lang="en-US" sz="2400" dirty="0" smtClean="0">
                <a:solidFill>
                  <a:srgbClr val="FFFFFF"/>
                </a:solidFill>
              </a:rPr>
              <a:t>Number of transactions </a:t>
            </a:r>
            <a:r>
              <a:rPr lang="en-US" sz="2400" u="sng" dirty="0" smtClean="0">
                <a:solidFill>
                  <a:srgbClr val="FFFFFF"/>
                </a:solidFill>
              </a:rPr>
              <a:t>per</a:t>
            </a:r>
            <a:r>
              <a:rPr lang="en-US" sz="2400" dirty="0" smtClean="0">
                <a:solidFill>
                  <a:srgbClr val="FFFFFF"/>
                </a:solidFill>
              </a:rPr>
              <a:t> FTE</a:t>
            </a:r>
          </a:p>
          <a:p>
            <a:pPr marL="234950" lvl="4" indent="-227013">
              <a:buFont typeface="Wingdings" pitchFamily="2" charset="2"/>
              <a:buChar char="§"/>
            </a:pPr>
            <a:r>
              <a:rPr lang="en-US" sz="2400" dirty="0" smtClean="0">
                <a:solidFill>
                  <a:srgbClr val="FFFFFF"/>
                </a:solidFill>
              </a:rPr>
              <a:t>Cost </a:t>
            </a:r>
            <a:r>
              <a:rPr lang="en-US" sz="2400" u="sng" dirty="0" smtClean="0">
                <a:solidFill>
                  <a:srgbClr val="FFFFFF"/>
                </a:solidFill>
              </a:rPr>
              <a:t>per</a:t>
            </a:r>
            <a:r>
              <a:rPr lang="en-US" sz="2400" dirty="0" smtClean="0">
                <a:solidFill>
                  <a:srgbClr val="FFFFFF"/>
                </a:solidFill>
              </a:rPr>
              <a:t> work order completed</a:t>
            </a:r>
          </a:p>
          <a:p>
            <a:pPr marL="234950" lvl="4" indent="-227013">
              <a:buFont typeface="Wingdings" pitchFamily="2" charset="2"/>
              <a:buChar char="§"/>
            </a:pPr>
            <a:r>
              <a:rPr lang="en-US" sz="2400" dirty="0" smtClean="0">
                <a:solidFill>
                  <a:srgbClr val="FFFFFF"/>
                </a:solidFill>
              </a:rPr>
              <a:t>Expenditures </a:t>
            </a:r>
            <a:r>
              <a:rPr lang="en-US" sz="2400" u="sng" dirty="0" smtClean="0">
                <a:solidFill>
                  <a:srgbClr val="FFFFFF"/>
                </a:solidFill>
              </a:rPr>
              <a:t>per</a:t>
            </a:r>
            <a:r>
              <a:rPr lang="en-US" sz="2400" dirty="0" smtClean="0">
                <a:solidFill>
                  <a:srgbClr val="FFFFFF"/>
                </a:solidFill>
              </a:rPr>
              <a:t>  case closed</a:t>
            </a:r>
          </a:p>
          <a:p>
            <a:pPr marL="234950" lvl="4" indent="-227013">
              <a:buFont typeface="Wingdings" pitchFamily="2" charset="2"/>
              <a:buChar char="§"/>
            </a:pPr>
            <a:r>
              <a:rPr lang="en-US" sz="2400" dirty="0" smtClean="0">
                <a:solidFill>
                  <a:srgbClr val="FFFFFF"/>
                </a:solidFill>
              </a:rPr>
              <a:t>Road rehab expenditures </a:t>
            </a:r>
            <a:r>
              <a:rPr lang="en-US" sz="2400" u="sng" dirty="0" smtClean="0">
                <a:solidFill>
                  <a:srgbClr val="FFFFFF"/>
                </a:solidFill>
              </a:rPr>
              <a:t>per</a:t>
            </a:r>
            <a:r>
              <a:rPr lang="en-US" sz="2400" dirty="0" smtClean="0">
                <a:solidFill>
                  <a:srgbClr val="FFFFFF"/>
                </a:solidFill>
              </a:rPr>
              <a:t> lane mile</a:t>
            </a:r>
          </a:p>
          <a:p>
            <a:pPr marL="234950" lvl="4" indent="-227013">
              <a:buFont typeface="Wingdings" pitchFamily="2" charset="2"/>
              <a:buChar char="§"/>
            </a:pPr>
            <a:endParaRPr lang="en-US" sz="2400" dirty="0">
              <a:solidFill>
                <a:srgbClr val="FFFFFF"/>
              </a:solidFill>
            </a:endParaRPr>
          </a:p>
          <a:p>
            <a:pPr marL="0" lvl="4" indent="0">
              <a:buFont typeface="Arial" pitchFamily="34" charset="0"/>
              <a:buNone/>
            </a:pPr>
            <a:endParaRPr lang="en-US" sz="2400" dirty="0" smtClean="0">
              <a:solidFill>
                <a:srgbClr val="FFFFFF"/>
              </a:solidFill>
            </a:endParaRPr>
          </a:p>
          <a:p>
            <a:pPr marL="0" lvl="4" indent="0">
              <a:buFont typeface="Arial" pitchFamily="34" charset="0"/>
              <a:buNone/>
            </a:pPr>
            <a:endParaRPr lang="en-US" sz="2400" dirty="0">
              <a:solidFill>
                <a:srgbClr val="FFFFFF"/>
              </a:solidFill>
            </a:endParaRPr>
          </a:p>
          <a:p>
            <a:pPr marL="0" lvl="4" indent="0">
              <a:buFont typeface="Arial" pitchFamily="34" charset="0"/>
              <a:buNone/>
            </a:pPr>
            <a:endParaRPr lang="en-US" sz="2400" dirty="0" smtClean="0">
              <a:solidFill>
                <a:srgbClr val="FFFFFF"/>
              </a:solidFill>
            </a:endParaRPr>
          </a:p>
          <a:p>
            <a:pPr marL="0" lvl="4" indent="0">
              <a:buFont typeface="Arial" pitchFamily="34" charset="0"/>
              <a:buNone/>
            </a:pPr>
            <a:endParaRPr lang="en-US" sz="2400" dirty="0">
              <a:solidFill>
                <a:srgbClr val="FFFFFF"/>
              </a:solidFill>
            </a:endParaRPr>
          </a:p>
          <a:p>
            <a:pPr marL="0" lvl="4" indent="0">
              <a:buFont typeface="Arial" pitchFamily="34" charset="0"/>
              <a:buNone/>
            </a:pPr>
            <a:r>
              <a:rPr lang="en-US" sz="2400" i="1" dirty="0" smtClean="0">
                <a:solidFill>
                  <a:srgbClr val="FFFFFF"/>
                </a:solidFill>
              </a:rPr>
              <a:t>What’s one way to measure efficiency in your area?</a:t>
            </a:r>
          </a:p>
          <a:p>
            <a:pPr marL="0" lvl="4" indent="0">
              <a:buFont typeface="Arial" pitchFamily="34" charset="0"/>
              <a:buNone/>
            </a:pPr>
            <a:endParaRPr lang="en-US" sz="2400" dirty="0">
              <a:solidFill>
                <a:srgbClr val="FFFFFF"/>
              </a:solidFill>
            </a:endParaRPr>
          </a:p>
        </p:txBody>
      </p:sp>
      <p:grpSp>
        <p:nvGrpSpPr>
          <p:cNvPr id="11" name="Group 10"/>
          <p:cNvGrpSpPr/>
          <p:nvPr/>
        </p:nvGrpSpPr>
        <p:grpSpPr>
          <a:xfrm>
            <a:off x="3022869" y="218874"/>
            <a:ext cx="5938203" cy="748656"/>
            <a:chOff x="2839941" y="2060415"/>
            <a:chExt cx="5048785" cy="748656"/>
          </a:xfrm>
        </p:grpSpPr>
        <p:sp>
          <p:nvSpPr>
            <p:cNvPr id="15" name="Round Same Side Corner Rectangle 14"/>
            <p:cNvSpPr/>
            <p:nvPr/>
          </p:nvSpPr>
          <p:spPr>
            <a:xfrm rot="5400000">
              <a:off x="4990006" y="-89650"/>
              <a:ext cx="748656" cy="5048785"/>
            </a:xfrm>
            <a:prstGeom prst="round2SameRect">
              <a:avLst/>
            </a:prstGeom>
            <a:solidFill>
              <a:schemeClr val="accent3">
                <a:lumMod val="40000"/>
                <a:lumOff val="60000"/>
              </a:schemeClr>
            </a:solidFill>
            <a:ln w="38100">
              <a:solidFill>
                <a:schemeClr val="bg1"/>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2096960"/>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sz="2000" b="1" dirty="0" smtClean="0">
                  <a:solidFill>
                    <a:sysClr val="windowText" lastClr="000000"/>
                  </a:solidFill>
                </a:rPr>
                <a:t>Amount of work done </a:t>
              </a:r>
            </a:p>
            <a:p>
              <a:pPr marL="0" lvl="1" defTabSz="800100">
                <a:lnSpc>
                  <a:spcPct val="90000"/>
                </a:lnSpc>
                <a:spcBef>
                  <a:spcPct val="0"/>
                </a:spcBef>
                <a:spcAft>
                  <a:spcPct val="15000"/>
                </a:spcAft>
              </a:pPr>
              <a:r>
                <a:rPr lang="en-US" sz="2000" b="1" dirty="0" smtClean="0">
                  <a:solidFill>
                    <a:sysClr val="windowText" lastClr="000000"/>
                  </a:solidFill>
                </a:rPr>
                <a:t>per amount of resources used</a:t>
              </a:r>
              <a:endParaRPr lang="en-US" sz="2000" b="1" dirty="0">
                <a:solidFill>
                  <a:sysClr val="windowText" lastClr="000000"/>
                </a:solidFill>
              </a:endParaRPr>
            </a:p>
          </p:txBody>
        </p:sp>
      </p:grpSp>
      <p:grpSp>
        <p:nvGrpSpPr>
          <p:cNvPr id="12" name="Group 11"/>
          <p:cNvGrpSpPr/>
          <p:nvPr/>
        </p:nvGrpSpPr>
        <p:grpSpPr>
          <a:xfrm>
            <a:off x="182928" y="125290"/>
            <a:ext cx="2839942" cy="935821"/>
            <a:chOff x="0" y="1966831"/>
            <a:chExt cx="2839942" cy="935821"/>
          </a:xfrm>
        </p:grpSpPr>
        <p:sp>
          <p:nvSpPr>
            <p:cNvPr id="13" name="Rounded Rectangle 12"/>
            <p:cNvSpPr/>
            <p:nvPr/>
          </p:nvSpPr>
          <p:spPr>
            <a:xfrm>
              <a:off x="0" y="1966831"/>
              <a:ext cx="2839942" cy="935821"/>
            </a:xfrm>
            <a:prstGeom prst="roundRect">
              <a:avLst/>
            </a:prstGeom>
            <a:solidFill>
              <a:schemeClr val="accent3"/>
            </a:solidFill>
            <a:ln w="38100">
              <a:solidFill>
                <a:schemeClr val="bg1"/>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4" name="Rounded Rectangle 6"/>
            <p:cNvSpPr/>
            <p:nvPr/>
          </p:nvSpPr>
          <p:spPr>
            <a:xfrm>
              <a:off x="45683" y="2012514"/>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Efficiency</a:t>
              </a:r>
              <a:endParaRPr lang="en-US" sz="3200" b="1" dirty="0">
                <a:solidFill>
                  <a:prstClr val="white"/>
                </a:solidFill>
              </a:endParaRPr>
            </a:p>
          </p:txBody>
        </p:sp>
      </p:grpSp>
    </p:spTree>
    <p:extLst>
      <p:ext uri="{BB962C8B-B14F-4D97-AF65-F5344CB8AC3E}">
        <p14:creationId xmlns:p14="http://schemas.microsoft.com/office/powerpoint/2010/main" val="341156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219200"/>
            <a:ext cx="5212022" cy="49529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2400" dirty="0" smtClean="0">
                <a:solidFill>
                  <a:srgbClr val="FFFFFF"/>
                </a:solidFill>
              </a:rPr>
              <a:t>Examples:</a:t>
            </a:r>
            <a:endParaRPr lang="en-US" sz="2400" b="1" dirty="0" smtClean="0">
              <a:solidFill>
                <a:srgbClr val="FFFFFF"/>
              </a:solidFill>
            </a:endParaRPr>
          </a:p>
          <a:p>
            <a:pPr marL="234950" indent="-227013">
              <a:buFont typeface="Wingdings" pitchFamily="2" charset="2"/>
              <a:buChar char="§"/>
            </a:pPr>
            <a:r>
              <a:rPr lang="en-US" sz="2400" dirty="0">
                <a:solidFill>
                  <a:srgbClr val="FFFFFF"/>
                </a:solidFill>
              </a:rPr>
              <a:t>Citizen, employee and customer satisfaction, quality and timeliness ratings from surveys</a:t>
            </a:r>
          </a:p>
          <a:p>
            <a:pPr marL="234950" indent="-227013">
              <a:buFont typeface="Wingdings" pitchFamily="2" charset="2"/>
              <a:buChar char="§"/>
            </a:pPr>
            <a:r>
              <a:rPr lang="en-US" sz="2400" dirty="0">
                <a:solidFill>
                  <a:srgbClr val="FFFFFF"/>
                </a:solidFill>
              </a:rPr>
              <a:t>Pavement condition index (PCI)</a:t>
            </a:r>
          </a:p>
          <a:p>
            <a:pPr marL="234950" lvl="1" indent="-227013">
              <a:buFont typeface="Wingdings" pitchFamily="2" charset="2"/>
              <a:buChar char="§"/>
            </a:pPr>
            <a:r>
              <a:rPr lang="en-US" sz="2400" dirty="0">
                <a:solidFill>
                  <a:srgbClr val="FFFFFF"/>
                </a:solidFill>
              </a:rPr>
              <a:t>% of improperly repaired meters</a:t>
            </a:r>
          </a:p>
          <a:p>
            <a:pPr marL="234950" indent="-227013">
              <a:buFont typeface="Wingdings" pitchFamily="2" charset="2"/>
              <a:buChar char="§"/>
            </a:pPr>
            <a:r>
              <a:rPr lang="en-US" sz="2400" dirty="0" smtClean="0">
                <a:solidFill>
                  <a:srgbClr val="FFFFFF"/>
                </a:solidFill>
              </a:rPr>
              <a:t>% </a:t>
            </a:r>
            <a:r>
              <a:rPr lang="en-US" sz="2400" dirty="0">
                <a:solidFill>
                  <a:srgbClr val="FFFFFF"/>
                </a:solidFill>
              </a:rPr>
              <a:t>of cardiac arrest patients delivered with a </a:t>
            </a:r>
            <a:r>
              <a:rPr lang="en-US" sz="2400" dirty="0" smtClean="0">
                <a:solidFill>
                  <a:srgbClr val="FFFFFF"/>
                </a:solidFill>
              </a:rPr>
              <a:t>pulse</a:t>
            </a:r>
          </a:p>
          <a:p>
            <a:pPr marL="234950" indent="-227013">
              <a:buFont typeface="Wingdings" pitchFamily="2" charset="2"/>
              <a:buChar char="§"/>
            </a:pPr>
            <a:r>
              <a:rPr lang="en-US" sz="2400" dirty="0" smtClean="0">
                <a:solidFill>
                  <a:srgbClr val="FFFFFF"/>
                </a:solidFill>
              </a:rPr>
              <a:t>Fire </a:t>
            </a:r>
            <a:r>
              <a:rPr lang="en-US" sz="2400" dirty="0">
                <a:solidFill>
                  <a:srgbClr val="FFFFFF"/>
                </a:solidFill>
              </a:rPr>
              <a:t>confined to room of </a:t>
            </a:r>
            <a:r>
              <a:rPr lang="en-US" sz="2400" dirty="0" smtClean="0">
                <a:solidFill>
                  <a:srgbClr val="FFFFFF"/>
                </a:solidFill>
              </a:rPr>
              <a:t>origin</a:t>
            </a:r>
          </a:p>
          <a:p>
            <a:pPr marL="234950" indent="-227013">
              <a:buFont typeface="Wingdings" pitchFamily="2" charset="2"/>
              <a:buChar char="§"/>
            </a:pPr>
            <a:endParaRPr lang="en-US" sz="2400" dirty="0">
              <a:solidFill>
                <a:srgbClr val="FFFFFF"/>
              </a:solidFill>
            </a:endParaRPr>
          </a:p>
          <a:p>
            <a:pPr marL="7937" lvl="4" indent="0">
              <a:buFont typeface="Arial" pitchFamily="34" charset="0"/>
              <a:buNone/>
            </a:pPr>
            <a:r>
              <a:rPr lang="en-US" sz="2400" i="1" dirty="0" smtClean="0">
                <a:solidFill>
                  <a:srgbClr val="FFFFFF"/>
                </a:solidFill>
              </a:rPr>
              <a:t>Thinking about your key outcomes, what’s </a:t>
            </a:r>
            <a:r>
              <a:rPr lang="en-US" sz="2400" i="1" dirty="0">
                <a:solidFill>
                  <a:srgbClr val="FFFFFF"/>
                </a:solidFill>
              </a:rPr>
              <a:t>one way to measure </a:t>
            </a:r>
            <a:r>
              <a:rPr lang="en-US" sz="2400" i="1" dirty="0" smtClean="0">
                <a:solidFill>
                  <a:srgbClr val="FFFFFF"/>
                </a:solidFill>
              </a:rPr>
              <a:t>effectiveness </a:t>
            </a:r>
            <a:r>
              <a:rPr lang="en-US" sz="2400" i="1" dirty="0">
                <a:solidFill>
                  <a:srgbClr val="FFFFFF"/>
                </a:solidFill>
              </a:rPr>
              <a:t>in your area?</a:t>
            </a:r>
          </a:p>
          <a:p>
            <a:pPr marL="234950" indent="-227013">
              <a:buFont typeface="Wingdings" pitchFamily="2" charset="2"/>
              <a:buChar char="§"/>
            </a:pPr>
            <a:endParaRPr lang="en-US" sz="2400" dirty="0">
              <a:solidFill>
                <a:srgbClr val="FFFFFF"/>
              </a:solidFill>
            </a:endParaRPr>
          </a:p>
          <a:p>
            <a:pPr marL="914400" lvl="2" indent="0">
              <a:buFont typeface="Arial" pitchFamily="34" charset="0"/>
              <a:buNone/>
            </a:pPr>
            <a:endParaRPr lang="en-US" sz="1600" b="1" dirty="0" smtClean="0">
              <a:solidFill>
                <a:srgbClr val="FFFFFF"/>
              </a:solidFill>
            </a:endParaRPr>
          </a:p>
        </p:txBody>
      </p:sp>
      <p:grpSp>
        <p:nvGrpSpPr>
          <p:cNvPr id="11" name="Group 10"/>
          <p:cNvGrpSpPr/>
          <p:nvPr/>
        </p:nvGrpSpPr>
        <p:grpSpPr>
          <a:xfrm>
            <a:off x="2931430" y="218873"/>
            <a:ext cx="6029642" cy="748656"/>
            <a:chOff x="2839941" y="3043026"/>
            <a:chExt cx="5048785" cy="748656"/>
          </a:xfrm>
        </p:grpSpPr>
        <p:sp>
          <p:nvSpPr>
            <p:cNvPr id="15" name="Round Same Side Corner Rectangle 14"/>
            <p:cNvSpPr/>
            <p:nvPr/>
          </p:nvSpPr>
          <p:spPr>
            <a:xfrm rot="5400000">
              <a:off x="4990006" y="892961"/>
              <a:ext cx="748656" cy="5048785"/>
            </a:xfrm>
            <a:prstGeom prst="round2SameRect">
              <a:avLst/>
            </a:prstGeom>
            <a:solidFill>
              <a:schemeClr val="accent6">
                <a:lumMod val="40000"/>
                <a:lumOff val="60000"/>
                <a:alpha val="90000"/>
              </a:schemeClr>
            </a:solidFill>
            <a:ln w="38100">
              <a:solidFill>
                <a:schemeClr val="bg1"/>
              </a:solid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447991" y="3079571"/>
              <a:ext cx="4404189"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sysClr val="windowText" lastClr="000000"/>
                  </a:solidFill>
                </a:rPr>
                <a:t>Amount of achieved results, or the level of quality relative to amount of work done</a:t>
              </a:r>
              <a:endParaRPr lang="en-US" b="1" dirty="0">
                <a:solidFill>
                  <a:sysClr val="windowText" lastClr="000000"/>
                </a:solidFill>
              </a:endParaRPr>
            </a:p>
          </p:txBody>
        </p:sp>
      </p:grpSp>
      <p:grpSp>
        <p:nvGrpSpPr>
          <p:cNvPr id="12" name="Group 11"/>
          <p:cNvGrpSpPr/>
          <p:nvPr/>
        </p:nvGrpSpPr>
        <p:grpSpPr>
          <a:xfrm>
            <a:off x="91489" y="125290"/>
            <a:ext cx="2839942" cy="935821"/>
            <a:chOff x="0" y="2949443"/>
            <a:chExt cx="2839942" cy="935821"/>
          </a:xfrm>
        </p:grpSpPr>
        <p:sp>
          <p:nvSpPr>
            <p:cNvPr id="13" name="Rounded Rectangle 12"/>
            <p:cNvSpPr/>
            <p:nvPr/>
          </p:nvSpPr>
          <p:spPr>
            <a:xfrm>
              <a:off x="0" y="2949443"/>
              <a:ext cx="2839942" cy="935821"/>
            </a:xfrm>
            <a:prstGeom prst="roundRect">
              <a:avLst/>
            </a:prstGeom>
            <a:solidFill>
              <a:schemeClr val="accent6"/>
            </a:solidFill>
            <a:ln w="38100">
              <a:solidFill>
                <a:schemeClr val="bg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Rounded Rectangle 6"/>
            <p:cNvSpPr/>
            <p:nvPr/>
          </p:nvSpPr>
          <p:spPr>
            <a:xfrm>
              <a:off x="45683" y="2995126"/>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Effectiveness</a:t>
              </a:r>
              <a:endParaRPr lang="en-US" sz="3200" b="1" dirty="0">
                <a:solidFill>
                  <a:prstClr val="white"/>
                </a:solidFill>
              </a:endParaRPr>
            </a:p>
          </p:txBody>
        </p:sp>
      </p:grpSp>
    </p:spTree>
    <p:extLst>
      <p:ext uri="{BB962C8B-B14F-4D97-AF65-F5344CB8AC3E}">
        <p14:creationId xmlns:p14="http://schemas.microsoft.com/office/powerpoint/2010/main" val="35578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186401"/>
            <a:ext cx="5029190" cy="498576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3" indent="0">
              <a:spcBef>
                <a:spcPts val="0"/>
              </a:spcBef>
              <a:spcAft>
                <a:spcPts val="600"/>
              </a:spcAft>
              <a:buNone/>
            </a:pPr>
            <a:r>
              <a:rPr lang="en-US" sz="2400" kern="0" dirty="0">
                <a:solidFill>
                  <a:srgbClr val="FFFFFF"/>
                </a:solidFill>
              </a:rPr>
              <a:t>Results achieved compared to a standard of acceptability or norm.</a:t>
            </a:r>
          </a:p>
          <a:p>
            <a:pPr marL="0" lvl="3" indent="0">
              <a:spcBef>
                <a:spcPts val="0"/>
              </a:spcBef>
              <a:spcAft>
                <a:spcPts val="600"/>
              </a:spcAft>
              <a:buFont typeface="Arial" pitchFamily="34" charset="0"/>
              <a:buNone/>
            </a:pPr>
            <a:r>
              <a:rPr lang="en-US" sz="2400" dirty="0" smtClean="0">
                <a:solidFill>
                  <a:srgbClr val="FFFFFF"/>
                </a:solidFill>
              </a:rPr>
              <a:t>Calculated by dividing an efficiency (or input) measure by an effectiveness measure </a:t>
            </a:r>
          </a:p>
          <a:p>
            <a:pPr marL="0" lvl="3" indent="0">
              <a:spcBef>
                <a:spcPts val="0"/>
              </a:spcBef>
              <a:buFont typeface="Arial" pitchFamily="34" charset="0"/>
              <a:buNone/>
            </a:pPr>
            <a:r>
              <a:rPr lang="en-US" sz="2400" dirty="0" smtClean="0">
                <a:solidFill>
                  <a:srgbClr val="FFFFFF"/>
                </a:solidFill>
              </a:rPr>
              <a:t>Examples:</a:t>
            </a:r>
          </a:p>
          <a:p>
            <a:pPr marL="234950" lvl="1" indent="-227013">
              <a:spcBef>
                <a:spcPts val="0"/>
              </a:spcBef>
              <a:buFont typeface="Wingdings" pitchFamily="2" charset="2"/>
              <a:buChar char="§"/>
            </a:pPr>
            <a:r>
              <a:rPr lang="en-US" sz="2400" dirty="0">
                <a:solidFill>
                  <a:srgbClr val="FFFFFF"/>
                </a:solidFill>
              </a:rPr>
              <a:t>Percent of 9-1-1 calls dispatched within </a:t>
            </a:r>
            <a:r>
              <a:rPr lang="en-US" sz="2400" u="sng" dirty="0">
                <a:solidFill>
                  <a:srgbClr val="FFFFFF"/>
                </a:solidFill>
              </a:rPr>
              <a:t>30 seconds</a:t>
            </a:r>
          </a:p>
          <a:p>
            <a:pPr marL="234950" lvl="1" indent="-227013">
              <a:spcBef>
                <a:spcPts val="0"/>
              </a:spcBef>
              <a:buFont typeface="Wingdings" pitchFamily="2" charset="2"/>
              <a:buChar char="§"/>
            </a:pPr>
            <a:r>
              <a:rPr lang="en-US" sz="2400" dirty="0" smtClean="0">
                <a:solidFill>
                  <a:srgbClr val="FFFFFF"/>
                </a:solidFill>
              </a:rPr>
              <a:t>Cost </a:t>
            </a:r>
            <a:r>
              <a:rPr lang="en-US" sz="2400" dirty="0">
                <a:solidFill>
                  <a:srgbClr val="FFFFFF"/>
                </a:solidFill>
              </a:rPr>
              <a:t>per </a:t>
            </a:r>
            <a:r>
              <a:rPr lang="en-US" sz="2400" u="sng" dirty="0">
                <a:solidFill>
                  <a:srgbClr val="FFFFFF"/>
                </a:solidFill>
              </a:rPr>
              <a:t>properly</a:t>
            </a:r>
            <a:r>
              <a:rPr lang="en-US" sz="2400" dirty="0">
                <a:solidFill>
                  <a:srgbClr val="FFFFFF"/>
                </a:solidFill>
              </a:rPr>
              <a:t> repaired </a:t>
            </a:r>
            <a:r>
              <a:rPr lang="en-US" sz="2400" dirty="0" smtClean="0">
                <a:solidFill>
                  <a:srgbClr val="FFFFFF"/>
                </a:solidFill>
              </a:rPr>
              <a:t>meter</a:t>
            </a:r>
          </a:p>
          <a:p>
            <a:pPr marL="234950" lvl="1" indent="-227013">
              <a:spcBef>
                <a:spcPts val="0"/>
              </a:spcBef>
              <a:buFont typeface="Wingdings" pitchFamily="2" charset="2"/>
              <a:buChar char="§"/>
            </a:pPr>
            <a:r>
              <a:rPr lang="en-US" sz="2400" dirty="0" smtClean="0">
                <a:solidFill>
                  <a:srgbClr val="FFFFFF"/>
                </a:solidFill>
              </a:rPr>
              <a:t>Cost </a:t>
            </a:r>
            <a:r>
              <a:rPr lang="en-US" sz="2400" dirty="0">
                <a:solidFill>
                  <a:srgbClr val="FFFFFF"/>
                </a:solidFill>
              </a:rPr>
              <a:t>per vacancy filled </a:t>
            </a:r>
            <a:r>
              <a:rPr lang="en-US" sz="2400" u="sng" dirty="0" smtClean="0">
                <a:solidFill>
                  <a:srgbClr val="FFFFFF"/>
                </a:solidFill>
              </a:rPr>
              <a:t>successfully</a:t>
            </a:r>
          </a:p>
          <a:p>
            <a:pPr marL="234950" lvl="1" indent="-227013">
              <a:spcBef>
                <a:spcPts val="0"/>
              </a:spcBef>
              <a:buFont typeface="Wingdings" pitchFamily="2" charset="2"/>
              <a:buChar char="§"/>
            </a:pPr>
            <a:r>
              <a:rPr lang="en-US" sz="2400" dirty="0" smtClean="0">
                <a:solidFill>
                  <a:srgbClr val="FFFFFF"/>
                </a:solidFill>
              </a:rPr>
              <a:t>% repaired within 24 hours</a:t>
            </a:r>
            <a:endParaRPr lang="en-US" sz="2400" u="sng" dirty="0" smtClean="0">
              <a:solidFill>
                <a:srgbClr val="FFFFFF"/>
              </a:solidFill>
            </a:endParaRPr>
          </a:p>
          <a:p>
            <a:pPr marL="234950" lvl="1" indent="-227013">
              <a:spcBef>
                <a:spcPts val="0"/>
              </a:spcBef>
              <a:buFont typeface="Wingdings" pitchFamily="2" charset="2"/>
              <a:buChar char="§"/>
            </a:pPr>
            <a:endParaRPr lang="en-US" sz="2400" u="sng" dirty="0">
              <a:solidFill>
                <a:srgbClr val="FFFFFF"/>
              </a:solidFill>
            </a:endParaRPr>
          </a:p>
          <a:p>
            <a:pPr marL="7937" lvl="1" indent="0">
              <a:spcBef>
                <a:spcPts val="0"/>
              </a:spcBef>
              <a:buFont typeface="Arial" pitchFamily="34" charset="0"/>
              <a:buNone/>
            </a:pPr>
            <a:r>
              <a:rPr lang="en-US" sz="2400" i="1" dirty="0" smtClean="0">
                <a:solidFill>
                  <a:srgbClr val="FFFFFF"/>
                </a:solidFill>
              </a:rPr>
              <a:t>How might you measure quality work or services in </a:t>
            </a:r>
            <a:r>
              <a:rPr lang="en-US" sz="2400" i="1" dirty="0">
                <a:solidFill>
                  <a:srgbClr val="FFFFFF"/>
                </a:solidFill>
              </a:rPr>
              <a:t>your area?</a:t>
            </a:r>
          </a:p>
          <a:p>
            <a:pPr marL="7937" lvl="1" indent="0">
              <a:spcBef>
                <a:spcPts val="0"/>
              </a:spcBef>
              <a:buFont typeface="Arial" pitchFamily="34" charset="0"/>
              <a:buNone/>
            </a:pPr>
            <a:endParaRPr lang="en-US" sz="2400" u="sng" dirty="0">
              <a:solidFill>
                <a:srgbClr val="FFFFFF"/>
              </a:solidFill>
            </a:endParaRPr>
          </a:p>
        </p:txBody>
      </p:sp>
      <p:grpSp>
        <p:nvGrpSpPr>
          <p:cNvPr id="11" name="Group 10"/>
          <p:cNvGrpSpPr/>
          <p:nvPr/>
        </p:nvGrpSpPr>
        <p:grpSpPr>
          <a:xfrm>
            <a:off x="3022869" y="218873"/>
            <a:ext cx="5938203" cy="748656"/>
            <a:chOff x="2839941" y="4025638"/>
            <a:chExt cx="5048785" cy="748656"/>
          </a:xfrm>
        </p:grpSpPr>
        <p:sp>
          <p:nvSpPr>
            <p:cNvPr id="15" name="Round Same Side Corner Rectangle 14"/>
            <p:cNvSpPr/>
            <p:nvPr/>
          </p:nvSpPr>
          <p:spPr>
            <a:xfrm rot="5400000">
              <a:off x="4990006" y="1875573"/>
              <a:ext cx="748656" cy="5048785"/>
            </a:xfrm>
            <a:prstGeom prst="round2SameRect">
              <a:avLst/>
            </a:prstGeom>
            <a:solidFill>
              <a:schemeClr val="accent5">
                <a:lumMod val="40000"/>
                <a:lumOff val="60000"/>
                <a:alpha val="90000"/>
              </a:schemeClr>
            </a:solidFill>
            <a:ln w="38100">
              <a:solidFill>
                <a:schemeClr val="bg1"/>
              </a:solidFill>
            </a:ln>
          </p:spPr>
          <p:style>
            <a:lnRef idx="2">
              <a:scrgbClr r="0" g="0" b="0"/>
            </a:lnRef>
            <a:fillRef idx="1">
              <a:scrgbClr r="0" g="0" b="0"/>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4062183"/>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prstClr val="black"/>
                  </a:solidFill>
                </a:rPr>
                <a:t>Quality work or services provided</a:t>
              </a:r>
            </a:p>
            <a:p>
              <a:pPr marL="0" lvl="1" defTabSz="800100">
                <a:lnSpc>
                  <a:spcPct val="90000"/>
                </a:lnSpc>
                <a:spcBef>
                  <a:spcPct val="0"/>
                </a:spcBef>
                <a:spcAft>
                  <a:spcPct val="15000"/>
                </a:spcAft>
              </a:pPr>
              <a:r>
                <a:rPr lang="en-US" b="1" dirty="0" smtClean="0">
                  <a:solidFill>
                    <a:prstClr val="black"/>
                  </a:solidFill>
                </a:rPr>
                <a:t>per amount of resources used</a:t>
              </a:r>
              <a:endParaRPr lang="en-US" b="1" dirty="0">
                <a:solidFill>
                  <a:prstClr val="black"/>
                </a:solidFill>
              </a:endParaRPr>
            </a:p>
          </p:txBody>
        </p:sp>
      </p:grpSp>
      <p:grpSp>
        <p:nvGrpSpPr>
          <p:cNvPr id="12" name="Group 11"/>
          <p:cNvGrpSpPr/>
          <p:nvPr/>
        </p:nvGrpSpPr>
        <p:grpSpPr>
          <a:xfrm>
            <a:off x="182928" y="125290"/>
            <a:ext cx="2839942" cy="935821"/>
            <a:chOff x="0" y="3932055"/>
            <a:chExt cx="2839942" cy="935821"/>
          </a:xfrm>
        </p:grpSpPr>
        <p:sp>
          <p:nvSpPr>
            <p:cNvPr id="13" name="Rounded Rectangle 12"/>
            <p:cNvSpPr/>
            <p:nvPr/>
          </p:nvSpPr>
          <p:spPr>
            <a:xfrm>
              <a:off x="0" y="3932055"/>
              <a:ext cx="2839942" cy="935821"/>
            </a:xfrm>
            <a:prstGeom prst="roundRect">
              <a:avLst/>
            </a:prstGeom>
            <a:solidFill>
              <a:schemeClr val="accent5"/>
            </a:solidFill>
            <a:ln w="38100">
              <a:solidFill>
                <a:schemeClr val="bg1"/>
              </a:solid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4" name="Rounded Rectangle 6"/>
            <p:cNvSpPr/>
            <p:nvPr/>
          </p:nvSpPr>
          <p:spPr>
            <a:xfrm>
              <a:off x="45683" y="3977738"/>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Quality</a:t>
              </a:r>
              <a:endParaRPr lang="en-US" sz="3600" b="1" dirty="0">
                <a:solidFill>
                  <a:prstClr val="white"/>
                </a:solidFill>
              </a:endParaRPr>
            </a:p>
          </p:txBody>
        </p:sp>
      </p:grpSp>
    </p:spTree>
    <p:extLst>
      <p:ext uri="{BB962C8B-B14F-4D97-AF65-F5344CB8AC3E}">
        <p14:creationId xmlns:p14="http://schemas.microsoft.com/office/powerpoint/2010/main" val="23484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914"/>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3657610" y="1061111"/>
            <a:ext cx="5212022" cy="511105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2400" dirty="0" smtClean="0">
                <a:solidFill>
                  <a:srgbClr val="FFFFFF"/>
                </a:solidFill>
              </a:rPr>
              <a:t>Examples:</a:t>
            </a:r>
          </a:p>
          <a:p>
            <a:pPr marL="234950" lvl="1" indent="-227013">
              <a:buFont typeface="Wingdings" pitchFamily="2" charset="2"/>
              <a:buChar char="§"/>
            </a:pPr>
            <a:r>
              <a:rPr lang="en-US" sz="2400" dirty="0">
                <a:solidFill>
                  <a:srgbClr val="FFFFFF"/>
                </a:solidFill>
              </a:rPr>
              <a:t>Per customer cost to provide after-school programs</a:t>
            </a:r>
          </a:p>
          <a:p>
            <a:pPr marL="234950" lvl="1" indent="-227013">
              <a:buFont typeface="Wingdings" pitchFamily="2" charset="2"/>
              <a:buChar char="§"/>
            </a:pPr>
            <a:r>
              <a:rPr lang="en-US" sz="2400" dirty="0">
                <a:solidFill>
                  <a:srgbClr val="FFFFFF"/>
                </a:solidFill>
              </a:rPr>
              <a:t>Cost to provide 24-hour turnaround service on all building inspections</a:t>
            </a:r>
          </a:p>
          <a:p>
            <a:pPr marL="234950" lvl="1" indent="-227013">
              <a:buFont typeface="Wingdings" pitchFamily="2" charset="2"/>
              <a:buChar char="§"/>
            </a:pPr>
            <a:r>
              <a:rPr lang="en-US" sz="2400" dirty="0" smtClean="0">
                <a:solidFill>
                  <a:srgbClr val="FFFFFF"/>
                </a:solidFill>
              </a:rPr>
              <a:t>Per </a:t>
            </a:r>
            <a:r>
              <a:rPr lang="en-US" sz="2400" dirty="0">
                <a:solidFill>
                  <a:srgbClr val="FFFFFF"/>
                </a:solidFill>
              </a:rPr>
              <a:t>customer cost to provide passport services</a:t>
            </a:r>
          </a:p>
          <a:p>
            <a:pPr marL="234950" lvl="1" indent="-227013">
              <a:buFont typeface="Wingdings" pitchFamily="2" charset="2"/>
              <a:buChar char="§"/>
            </a:pPr>
            <a:r>
              <a:rPr lang="en-US" sz="2400" dirty="0">
                <a:solidFill>
                  <a:srgbClr val="FFFFFF"/>
                </a:solidFill>
              </a:rPr>
              <a:t>Per customer cost for twice-weekly refuse and recycling collection</a:t>
            </a:r>
          </a:p>
          <a:p>
            <a:pPr marL="234950" lvl="1" indent="-227013">
              <a:buFont typeface="Wingdings" pitchFamily="2" charset="2"/>
              <a:buChar char="§"/>
            </a:pPr>
            <a:r>
              <a:rPr lang="en-US" sz="2400" dirty="0" smtClean="0">
                <a:solidFill>
                  <a:srgbClr val="FFFFFF"/>
                </a:solidFill>
              </a:rPr>
              <a:t>Per </a:t>
            </a:r>
            <a:r>
              <a:rPr lang="en-US" sz="2400" dirty="0">
                <a:solidFill>
                  <a:srgbClr val="FFFFFF"/>
                </a:solidFill>
              </a:rPr>
              <a:t>customer cost to provide neighborhood trolley </a:t>
            </a:r>
            <a:r>
              <a:rPr lang="en-US" sz="2400" dirty="0" smtClean="0">
                <a:solidFill>
                  <a:srgbClr val="FFFFFF"/>
                </a:solidFill>
              </a:rPr>
              <a:t>services</a:t>
            </a:r>
          </a:p>
          <a:p>
            <a:pPr marL="7937" lvl="1" indent="0">
              <a:buFont typeface="Arial" pitchFamily="34" charset="0"/>
              <a:buNone/>
            </a:pPr>
            <a:endParaRPr lang="en-US" sz="2400" dirty="0">
              <a:solidFill>
                <a:srgbClr val="FFFFFF"/>
              </a:solidFill>
            </a:endParaRPr>
          </a:p>
          <a:p>
            <a:pPr marL="7937" lvl="1" indent="0">
              <a:buFont typeface="Arial" pitchFamily="34" charset="0"/>
              <a:buNone/>
            </a:pPr>
            <a:r>
              <a:rPr lang="en-US" sz="2400" i="1" dirty="0" smtClean="0">
                <a:solidFill>
                  <a:srgbClr val="FFFFFF"/>
                </a:solidFill>
              </a:rPr>
              <a:t>How might you measure cost-effectiveness in your area?</a:t>
            </a:r>
            <a:endParaRPr lang="en-US" sz="2400" i="1" dirty="0">
              <a:solidFill>
                <a:srgbClr val="FFFFFF"/>
              </a:solidFill>
            </a:endParaRPr>
          </a:p>
          <a:p>
            <a:pPr marL="0" lvl="1" indent="0">
              <a:buFont typeface="Arial" pitchFamily="34" charset="0"/>
              <a:buNone/>
            </a:pPr>
            <a:endParaRPr lang="en-US" sz="2400" dirty="0" smtClean="0">
              <a:solidFill>
                <a:srgbClr val="FFFFFF"/>
              </a:solidFill>
            </a:endParaRPr>
          </a:p>
          <a:p>
            <a:pPr marL="0" lvl="1" indent="0">
              <a:buFont typeface="Arial" pitchFamily="34" charset="0"/>
              <a:buNone/>
            </a:pPr>
            <a:endParaRPr lang="en-US" sz="2400" dirty="0" smtClean="0">
              <a:solidFill>
                <a:srgbClr val="FFFFFF"/>
              </a:solidFill>
            </a:endParaRPr>
          </a:p>
          <a:p>
            <a:pPr marL="0" lvl="1" indent="0">
              <a:buFont typeface="Arial" pitchFamily="34" charset="0"/>
              <a:buNone/>
            </a:pPr>
            <a:endParaRPr lang="en-US" sz="2400" b="1" dirty="0" smtClean="0">
              <a:solidFill>
                <a:srgbClr val="FFFFFF"/>
              </a:solidFill>
            </a:endParaRPr>
          </a:p>
        </p:txBody>
      </p:sp>
      <p:grpSp>
        <p:nvGrpSpPr>
          <p:cNvPr id="11" name="Group 10"/>
          <p:cNvGrpSpPr/>
          <p:nvPr/>
        </p:nvGrpSpPr>
        <p:grpSpPr>
          <a:xfrm>
            <a:off x="3022869" y="218873"/>
            <a:ext cx="5938203" cy="748656"/>
            <a:chOff x="2839941" y="3043026"/>
            <a:chExt cx="5048785" cy="748656"/>
          </a:xfrm>
        </p:grpSpPr>
        <p:sp>
          <p:nvSpPr>
            <p:cNvPr id="15" name="Round Same Side Corner Rectangle 14"/>
            <p:cNvSpPr/>
            <p:nvPr/>
          </p:nvSpPr>
          <p:spPr>
            <a:xfrm rot="5400000">
              <a:off x="4990006" y="892961"/>
              <a:ext cx="748656" cy="5048785"/>
            </a:xfrm>
            <a:prstGeom prst="round2SameRect">
              <a:avLst/>
            </a:prstGeom>
            <a:solidFill>
              <a:schemeClr val="accent6">
                <a:lumMod val="40000"/>
                <a:lumOff val="60000"/>
                <a:alpha val="90000"/>
              </a:schemeClr>
            </a:solidFill>
            <a:ln w="38100">
              <a:solidFill>
                <a:schemeClr val="bg1"/>
              </a:solid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6" name="Round Same Side Corner Rectangle 4"/>
            <p:cNvSpPr/>
            <p:nvPr/>
          </p:nvSpPr>
          <p:spPr>
            <a:xfrm>
              <a:off x="3379611" y="3079571"/>
              <a:ext cx="4472570" cy="6755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91440" bIns="123825" numCol="1" spcCol="1270" anchor="ctr" anchorCtr="0">
              <a:noAutofit/>
            </a:bodyPr>
            <a:lstStyle/>
            <a:p>
              <a:pPr marL="0" lvl="1" defTabSz="800100">
                <a:lnSpc>
                  <a:spcPct val="90000"/>
                </a:lnSpc>
                <a:spcBef>
                  <a:spcPct val="0"/>
                </a:spcBef>
                <a:spcAft>
                  <a:spcPct val="15000"/>
                </a:spcAft>
              </a:pPr>
              <a:r>
                <a:rPr lang="en-US" b="1" dirty="0" smtClean="0">
                  <a:solidFill>
                    <a:sysClr val="windowText" lastClr="000000"/>
                  </a:solidFill>
                </a:rPr>
                <a:t>Amount of outcome achieved </a:t>
              </a:r>
            </a:p>
            <a:p>
              <a:pPr marL="0" lvl="1" defTabSz="800100">
                <a:lnSpc>
                  <a:spcPct val="90000"/>
                </a:lnSpc>
                <a:spcBef>
                  <a:spcPct val="0"/>
                </a:spcBef>
                <a:spcAft>
                  <a:spcPct val="15000"/>
                </a:spcAft>
              </a:pPr>
              <a:r>
                <a:rPr lang="en-US" b="1" dirty="0" smtClean="0">
                  <a:solidFill>
                    <a:sysClr val="windowText" lastClr="000000"/>
                  </a:solidFill>
                </a:rPr>
                <a:t>per amount of resources used</a:t>
              </a:r>
              <a:endParaRPr lang="en-US" b="1" dirty="0">
                <a:solidFill>
                  <a:sysClr val="windowText" lastClr="000000"/>
                </a:solidFill>
              </a:endParaRPr>
            </a:p>
          </p:txBody>
        </p:sp>
      </p:grpSp>
      <p:grpSp>
        <p:nvGrpSpPr>
          <p:cNvPr id="12" name="Group 11"/>
          <p:cNvGrpSpPr/>
          <p:nvPr/>
        </p:nvGrpSpPr>
        <p:grpSpPr>
          <a:xfrm>
            <a:off x="182928" y="125290"/>
            <a:ext cx="2839942" cy="935821"/>
            <a:chOff x="0" y="2949443"/>
            <a:chExt cx="2839942" cy="935821"/>
          </a:xfrm>
        </p:grpSpPr>
        <p:sp>
          <p:nvSpPr>
            <p:cNvPr id="13" name="Rounded Rectangle 12"/>
            <p:cNvSpPr/>
            <p:nvPr/>
          </p:nvSpPr>
          <p:spPr>
            <a:xfrm>
              <a:off x="0" y="2949443"/>
              <a:ext cx="2839942" cy="935821"/>
            </a:xfrm>
            <a:prstGeom prst="roundRect">
              <a:avLst/>
            </a:prstGeom>
            <a:solidFill>
              <a:schemeClr val="accent6"/>
            </a:solidFill>
            <a:ln w="38100">
              <a:solidFill>
                <a:schemeClr val="bg1"/>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4" name="Rounded Rectangle 6"/>
            <p:cNvSpPr/>
            <p:nvPr/>
          </p:nvSpPr>
          <p:spPr>
            <a:xfrm>
              <a:off x="45683" y="2995126"/>
              <a:ext cx="2748576" cy="8444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smtClean="0">
                  <a:solidFill>
                    <a:prstClr val="white"/>
                  </a:solidFill>
                </a:rPr>
                <a:t>Cost-Effectiveness</a:t>
              </a:r>
              <a:endParaRPr lang="en-US" sz="3200" b="1" dirty="0">
                <a:solidFill>
                  <a:prstClr val="white"/>
                </a:solidFill>
              </a:endParaRPr>
            </a:p>
          </p:txBody>
        </p:sp>
      </p:grpSp>
    </p:spTree>
    <p:extLst>
      <p:ext uri="{BB962C8B-B14F-4D97-AF65-F5344CB8AC3E}">
        <p14:creationId xmlns:p14="http://schemas.microsoft.com/office/powerpoint/2010/main" val="4117507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823001"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Amount of resources used (or available) to provide services</a:t>
            </a:r>
            <a:endParaRPr lang="en-US" sz="1400" dirty="0">
              <a:solidFill>
                <a:srgbClr val="000000"/>
              </a:solidFill>
            </a:endParaRPr>
          </a:p>
        </p:txBody>
      </p:sp>
      <p:sp>
        <p:nvSpPr>
          <p:cNvPr id="6" name="Rounded Rectangle 5"/>
          <p:cNvSpPr/>
          <p:nvPr/>
        </p:nvSpPr>
        <p:spPr>
          <a:xfrm>
            <a:off x="3566171"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Amount of work produced or services delivered</a:t>
            </a:r>
            <a:endParaRPr lang="en-US" sz="1400" dirty="0">
              <a:solidFill>
                <a:srgbClr val="000000"/>
              </a:solidFill>
            </a:endParaRPr>
          </a:p>
        </p:txBody>
      </p:sp>
      <p:sp>
        <p:nvSpPr>
          <p:cNvPr id="8" name="Rounded Rectangle 7"/>
          <p:cNvSpPr/>
          <p:nvPr/>
        </p:nvSpPr>
        <p:spPr>
          <a:xfrm>
            <a:off x="6309341"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The desired end result that demonstrates the impact of the services delivered</a:t>
            </a:r>
            <a:endParaRPr lang="en-US" sz="1400" dirty="0">
              <a:solidFill>
                <a:srgbClr val="000000"/>
              </a:solidFill>
            </a:endParaRPr>
          </a:p>
        </p:txBody>
      </p:sp>
      <p:sp>
        <p:nvSpPr>
          <p:cNvPr id="9" name="Rounded Rectangle 8"/>
          <p:cNvSpPr/>
          <p:nvPr/>
        </p:nvSpPr>
        <p:spPr>
          <a:xfrm>
            <a:off x="2194586"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Amount of work done per amount of resources used</a:t>
            </a:r>
            <a:endParaRPr lang="en-US" sz="1400" dirty="0">
              <a:solidFill>
                <a:srgbClr val="000000"/>
              </a:solidFill>
            </a:endParaRPr>
          </a:p>
        </p:txBody>
      </p:sp>
      <p:sp>
        <p:nvSpPr>
          <p:cNvPr id="10" name="Rounded Rectangle 9"/>
          <p:cNvSpPr/>
          <p:nvPr/>
        </p:nvSpPr>
        <p:spPr>
          <a:xfrm>
            <a:off x="3566171"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Amount of quality work done per amount of resources used</a:t>
            </a:r>
            <a:endParaRPr lang="en-US" sz="1400" dirty="0">
              <a:solidFill>
                <a:srgbClr val="000000"/>
              </a:solidFill>
            </a:endParaRPr>
          </a:p>
        </p:txBody>
      </p:sp>
      <p:sp>
        <p:nvSpPr>
          <p:cNvPr id="11" name="Rounded Rectangle 10"/>
          <p:cNvSpPr/>
          <p:nvPr/>
        </p:nvSpPr>
        <p:spPr>
          <a:xfrm>
            <a:off x="4937756"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Amount of achieved results, or the level of quality relative to the amount of work done</a:t>
            </a:r>
            <a:endParaRPr lang="en-US" sz="1400" dirty="0">
              <a:solidFill>
                <a:srgbClr val="000000"/>
              </a:solidFill>
            </a:endParaRPr>
          </a:p>
        </p:txBody>
      </p:sp>
      <p:sp>
        <p:nvSpPr>
          <p:cNvPr id="12" name="Rounded Rectangle 11"/>
          <p:cNvSpPr/>
          <p:nvPr/>
        </p:nvSpPr>
        <p:spPr>
          <a:xfrm>
            <a:off x="3566171"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Cost-Effectiveness</a:t>
            </a:r>
          </a:p>
          <a:p>
            <a:pPr algn="ctr"/>
            <a:r>
              <a:rPr lang="en-US" sz="1400" dirty="0" smtClean="0">
                <a:solidFill>
                  <a:srgbClr val="000000"/>
                </a:solidFill>
              </a:rPr>
              <a:t>Amount of outcome achieved per amount of resources used</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Types of performance measures</a:t>
            </a:r>
            <a:endParaRPr lang="en-US" sz="2800" b="1" dirty="0">
              <a:solidFill>
                <a:srgbClr val="FFFFFF"/>
              </a:solidFill>
            </a:endParaRPr>
          </a:p>
        </p:txBody>
      </p:sp>
      <p:cxnSp>
        <p:nvCxnSpPr>
          <p:cNvPr id="15" name="Straight Connector 14"/>
          <p:cNvCxnSpPr>
            <a:stCxn id="5" idx="2"/>
            <a:endCxn id="9" idx="0"/>
          </p:cNvCxnSpPr>
          <p:nvPr/>
        </p:nvCxnSpPr>
        <p:spPr>
          <a:xfrm>
            <a:off x="210314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7473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46317"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217902"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74732"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46317"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46317"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03147"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83293"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Describe the environment in which the service is provided</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External requirements or demands that impact service delivery</a:t>
            </a:r>
            <a:endParaRPr lang="en-US" sz="1400" dirty="0">
              <a:solidFill>
                <a:srgbClr val="000000"/>
              </a:solidFill>
            </a:endParaRPr>
          </a:p>
        </p:txBody>
      </p:sp>
    </p:spTree>
    <p:extLst>
      <p:ext uri="{BB962C8B-B14F-4D97-AF65-F5344CB8AC3E}">
        <p14:creationId xmlns:p14="http://schemas.microsoft.com/office/powerpoint/2010/main" val="1949279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792568"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Input</a:t>
            </a:r>
          </a:p>
          <a:p>
            <a:pPr algn="ctr"/>
            <a:r>
              <a:rPr lang="en-US" sz="1400" dirty="0" smtClean="0">
                <a:solidFill>
                  <a:srgbClr val="000000"/>
                </a:solidFill>
              </a:rPr>
              <a:t>How much resources (staff/$$$, etc.) did you use? </a:t>
            </a:r>
            <a:endParaRPr lang="en-US" sz="1400" dirty="0">
              <a:solidFill>
                <a:srgbClr val="000000"/>
              </a:solidFill>
            </a:endParaRPr>
          </a:p>
        </p:txBody>
      </p:sp>
      <p:sp>
        <p:nvSpPr>
          <p:cNvPr id="6" name="Rounded Rectangle 5"/>
          <p:cNvSpPr/>
          <p:nvPr/>
        </p:nvSpPr>
        <p:spPr>
          <a:xfrm>
            <a:off x="3535738"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Output</a:t>
            </a:r>
          </a:p>
          <a:p>
            <a:pPr algn="ctr"/>
            <a:r>
              <a:rPr lang="en-US" sz="1400" dirty="0" smtClean="0">
                <a:solidFill>
                  <a:srgbClr val="000000"/>
                </a:solidFill>
              </a:rPr>
              <a:t>How much work was accomplished? </a:t>
            </a:r>
            <a:endParaRPr lang="en-US" sz="1400" dirty="0">
              <a:solidFill>
                <a:srgbClr val="000000"/>
              </a:solidFill>
            </a:endParaRPr>
          </a:p>
        </p:txBody>
      </p:sp>
      <p:sp>
        <p:nvSpPr>
          <p:cNvPr id="8" name="Rounded Rectangle 7"/>
          <p:cNvSpPr/>
          <p:nvPr/>
        </p:nvSpPr>
        <p:spPr>
          <a:xfrm>
            <a:off x="6278908"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Outcome</a:t>
            </a:r>
          </a:p>
          <a:p>
            <a:pPr algn="ctr"/>
            <a:r>
              <a:rPr lang="en-US" sz="1400" dirty="0" smtClean="0">
                <a:solidFill>
                  <a:srgbClr val="000000"/>
                </a:solidFill>
              </a:rPr>
              <a:t>What are the desired results (short-term or long-term)?</a:t>
            </a:r>
            <a:endParaRPr lang="en-US" sz="1400" dirty="0">
              <a:solidFill>
                <a:srgbClr val="000000"/>
              </a:solidFill>
            </a:endParaRPr>
          </a:p>
        </p:txBody>
      </p:sp>
      <p:sp>
        <p:nvSpPr>
          <p:cNvPr id="9" name="Rounded Rectangle 8"/>
          <p:cNvSpPr/>
          <p:nvPr/>
        </p:nvSpPr>
        <p:spPr>
          <a:xfrm>
            <a:off x="2164153"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Efficiency</a:t>
            </a:r>
          </a:p>
          <a:p>
            <a:pPr algn="ctr"/>
            <a:r>
              <a:rPr lang="en-US" sz="1400" dirty="0" smtClean="0">
                <a:solidFill>
                  <a:srgbClr val="000000"/>
                </a:solidFill>
              </a:rPr>
              <a:t>How much work was accomplished with available resources?</a:t>
            </a:r>
            <a:endParaRPr lang="en-US" sz="1400" dirty="0">
              <a:solidFill>
                <a:srgbClr val="000000"/>
              </a:solidFill>
            </a:endParaRPr>
          </a:p>
        </p:txBody>
      </p:sp>
      <p:sp>
        <p:nvSpPr>
          <p:cNvPr id="10" name="Rounded Rectangle 9"/>
          <p:cNvSpPr/>
          <p:nvPr/>
        </p:nvSpPr>
        <p:spPr>
          <a:xfrm>
            <a:off x="3535738"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endParaRPr lang="en-US" sz="2000" b="1" dirty="0">
              <a:solidFill>
                <a:srgbClr val="000000"/>
              </a:solidFill>
            </a:endParaRPr>
          </a:p>
          <a:p>
            <a:pPr algn="ctr"/>
            <a:r>
              <a:rPr lang="en-US" sz="1400" dirty="0" smtClean="0">
                <a:solidFill>
                  <a:srgbClr val="000000"/>
                </a:solidFill>
              </a:rPr>
              <a:t>How much time/effort was expended on quality work? </a:t>
            </a:r>
            <a:endParaRPr lang="en-US" sz="1400" dirty="0">
              <a:solidFill>
                <a:srgbClr val="000000"/>
              </a:solidFill>
            </a:endParaRPr>
          </a:p>
        </p:txBody>
      </p:sp>
      <p:sp>
        <p:nvSpPr>
          <p:cNvPr id="11" name="Rounded Rectangle 10"/>
          <p:cNvSpPr/>
          <p:nvPr/>
        </p:nvSpPr>
        <p:spPr>
          <a:xfrm>
            <a:off x="4907323"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Effectiveness</a:t>
            </a:r>
          </a:p>
          <a:p>
            <a:pPr algn="ctr"/>
            <a:r>
              <a:rPr lang="en-US" sz="1400" dirty="0" smtClean="0">
                <a:solidFill>
                  <a:srgbClr val="000000"/>
                </a:solidFill>
              </a:rPr>
              <a:t>How well did you achieve the desired results? </a:t>
            </a:r>
            <a:endParaRPr lang="en-US" sz="1400" dirty="0">
              <a:solidFill>
                <a:srgbClr val="000000"/>
              </a:solidFill>
            </a:endParaRPr>
          </a:p>
        </p:txBody>
      </p:sp>
      <p:sp>
        <p:nvSpPr>
          <p:cNvPr id="12" name="Rounded Rectangle 11"/>
          <p:cNvSpPr/>
          <p:nvPr/>
        </p:nvSpPr>
        <p:spPr>
          <a:xfrm>
            <a:off x="3535738"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How much value was provided per dollar spent?</a:t>
            </a:r>
            <a:endParaRPr lang="en-US" sz="1400" dirty="0">
              <a:solidFill>
                <a:srgbClr val="000000"/>
              </a:solidFill>
            </a:endParaRPr>
          </a:p>
        </p:txBody>
      </p:sp>
      <p:sp>
        <p:nvSpPr>
          <p:cNvPr id="13" name="Title 1"/>
          <p:cNvSpPr txBox="1">
            <a:spLocks/>
          </p:cNvSpPr>
          <p:nvPr/>
        </p:nvSpPr>
        <p:spPr>
          <a:xfrm>
            <a:off x="182928" y="0"/>
            <a:ext cx="8732472"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Questions performance measures can help answer</a:t>
            </a:r>
            <a:endParaRPr lang="en-US" sz="2800" b="1" dirty="0">
              <a:solidFill>
                <a:srgbClr val="FFFFFF"/>
              </a:solidFill>
            </a:endParaRPr>
          </a:p>
        </p:txBody>
      </p:sp>
      <p:cxnSp>
        <p:nvCxnSpPr>
          <p:cNvPr id="15" name="Straight Connector 14"/>
          <p:cNvCxnSpPr>
            <a:stCxn id="5" idx="2"/>
            <a:endCxn id="9" idx="0"/>
          </p:cNvCxnSpPr>
          <p:nvPr/>
        </p:nvCxnSpPr>
        <p:spPr>
          <a:xfrm>
            <a:off x="2072714"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444299"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815884"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187469"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444299"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815884"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815884"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072714"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352860"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096030"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How large is your service area? What population and demographics do you serve?</a:t>
            </a:r>
            <a:endParaRPr lang="en-US" sz="1400" dirty="0">
              <a:solidFill>
                <a:srgbClr val="000000"/>
              </a:solidFill>
            </a:endParaRPr>
          </a:p>
        </p:txBody>
      </p:sp>
      <p:sp>
        <p:nvSpPr>
          <p:cNvPr id="22" name="Rounded Rectangle 21"/>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What legal or regulatory requirements impact how you provide service?</a:t>
            </a:r>
            <a:endParaRPr lang="en-US" sz="2000" b="1" dirty="0" smtClean="0">
              <a:solidFill>
                <a:srgbClr val="000000"/>
              </a:solidFill>
            </a:endParaRPr>
          </a:p>
          <a:p>
            <a:pPr algn="ctr"/>
            <a:endParaRPr lang="en-US" sz="1400" dirty="0">
              <a:solidFill>
                <a:srgbClr val="000000"/>
              </a:solidFill>
            </a:endParaRPr>
          </a:p>
        </p:txBody>
      </p:sp>
    </p:spTree>
    <p:extLst>
      <p:ext uri="{BB962C8B-B14F-4D97-AF65-F5344CB8AC3E}">
        <p14:creationId xmlns:p14="http://schemas.microsoft.com/office/powerpoint/2010/main" val="101872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0"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Equipment Operators</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Tons collected per month</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Refuse is collected in a reliable and clean manner</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Tons collected per month  per operator</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Tons of complaint-free collection per operator</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Tons collected per month without complaints of missed or messy collection</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Cost to provide residential  refuse collection services per operator</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Solid Waste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Number of households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State law requiring twice per week pick-up</a:t>
            </a:r>
          </a:p>
        </p:txBody>
      </p:sp>
    </p:spTree>
    <p:extLst>
      <p:ext uri="{BB962C8B-B14F-4D97-AF65-F5344CB8AC3E}">
        <p14:creationId xmlns:p14="http://schemas.microsoft.com/office/powerpoint/2010/main" val="2469836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725" y="0"/>
            <a:ext cx="10288761" cy="6846332"/>
          </a:xfrm>
          <a:prstGeom prst="rect">
            <a:avLst/>
          </a:prstGeom>
        </p:spPr>
      </p:pic>
      <p:sp>
        <p:nvSpPr>
          <p:cNvPr id="2" name="TextBox 1"/>
          <p:cNvSpPr txBox="1"/>
          <p:nvPr/>
        </p:nvSpPr>
        <p:spPr>
          <a:xfrm>
            <a:off x="381000" y="152400"/>
            <a:ext cx="4648200" cy="1323439"/>
          </a:xfrm>
          <a:prstGeom prst="rect">
            <a:avLst/>
          </a:prstGeom>
          <a:noFill/>
        </p:spPr>
        <p:txBody>
          <a:bodyPr wrap="square" rtlCol="0">
            <a:spAutoFit/>
          </a:bodyPr>
          <a:lstStyle/>
          <a:p>
            <a:r>
              <a:rPr lang="en-US" sz="4000" dirty="0" smtClean="0">
                <a:solidFill>
                  <a:srgbClr val="040308"/>
                </a:solidFill>
                <a:latin typeface="+mj-lt"/>
              </a:rPr>
              <a:t>What have you </a:t>
            </a:r>
          </a:p>
          <a:p>
            <a:r>
              <a:rPr lang="en-US" sz="4000" dirty="0" smtClean="0">
                <a:solidFill>
                  <a:srgbClr val="040308"/>
                </a:solidFill>
                <a:latin typeface="+mj-lt"/>
              </a:rPr>
              <a:t>set out to accomplish?</a:t>
            </a:r>
            <a:endParaRPr lang="en-US" sz="4000" dirty="0">
              <a:solidFill>
                <a:srgbClr val="040308"/>
              </a:solidFill>
              <a:latin typeface="+mj-lt"/>
            </a:endParaRPr>
          </a:p>
        </p:txBody>
      </p:sp>
    </p:spTree>
    <p:extLst>
      <p:ext uri="{BB962C8B-B14F-4D97-AF65-F5344CB8AC3E}">
        <p14:creationId xmlns:p14="http://schemas.microsoft.com/office/powerpoint/2010/main" val="115736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Staff</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Signals Repaired</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Signs and signals function correctly and are in good working order</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Repairs per staff member</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Proactive repairs </a:t>
            </a:r>
          </a:p>
          <a:p>
            <a:pPr algn="ctr"/>
            <a:r>
              <a:rPr lang="en-US" sz="1400" dirty="0" smtClean="0">
                <a:solidFill>
                  <a:srgbClr val="000000"/>
                </a:solidFill>
              </a:rPr>
              <a:t>per staff member</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Proactive repairs as a percent of total repairs or </a:t>
            </a:r>
          </a:p>
          <a:p>
            <a:pPr algn="ctr"/>
            <a:r>
              <a:rPr lang="en-US" sz="1400" dirty="0" smtClean="0">
                <a:solidFill>
                  <a:srgbClr val="000000"/>
                </a:solidFill>
              </a:rPr>
              <a:t>Hours signals are out of service</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Operating and maintenance cost per signal</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Street Operations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Number of Signals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MUTCD Requirements</a:t>
            </a:r>
          </a:p>
        </p:txBody>
      </p:sp>
    </p:spTree>
    <p:extLst>
      <p:ext uri="{BB962C8B-B14F-4D97-AF65-F5344CB8AC3E}">
        <p14:creationId xmlns:p14="http://schemas.microsoft.com/office/powerpoint/2010/main" val="371184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Technician Hours</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Vehicle Repairs</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Timely and complete vehicle repairs</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Repairs per Technician Hour</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Time per properly repaired vehicle per technician</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 of vehicles repaired within 1 day; % of vehicles still working properly 6 months after repair</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Operation and Maintenance Cost per Vehicle</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Fleet Maintenance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Number of Vehicles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ADEQ Requirements</a:t>
            </a:r>
          </a:p>
        </p:txBody>
      </p:sp>
    </p:spTree>
    <p:extLst>
      <p:ext uri="{BB962C8B-B14F-4D97-AF65-F5344CB8AC3E}">
        <p14:creationId xmlns:p14="http://schemas.microsoft.com/office/powerpoint/2010/main" val="371184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Staff (FTEs)</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Hours of Meetings </a:t>
            </a:r>
          </a:p>
          <a:p>
            <a:pPr algn="ctr"/>
            <a:r>
              <a:rPr lang="en-US" sz="1400" dirty="0" smtClean="0">
                <a:solidFill>
                  <a:srgbClr val="000000"/>
                </a:solidFill>
              </a:rPr>
              <a:t>with Clients</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Clients are self-sufficient and living independently</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Hours of Meetings with Eligible Clients per FTE</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Clients reporting improved financial condition per FTE</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Number of clients reporting improved financial condition</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Per Client cost to provide case management services </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Human Services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Population at Low-Income Levels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DES Requirements</a:t>
            </a:r>
          </a:p>
        </p:txBody>
      </p:sp>
    </p:spTree>
    <p:extLst>
      <p:ext uri="{BB962C8B-B14F-4D97-AF65-F5344CB8AC3E}">
        <p14:creationId xmlns:p14="http://schemas.microsoft.com/office/powerpoint/2010/main" val="371184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Input</a:t>
            </a:r>
          </a:p>
          <a:p>
            <a:pPr algn="ctr"/>
            <a:r>
              <a:rPr lang="en-US" sz="1600" dirty="0" smtClean="0">
                <a:solidFill>
                  <a:srgbClr val="000000"/>
                </a:solidFill>
                <a:latin typeface="Calibri" panose="020F0502020204030204" pitchFamily="34" charset="0"/>
              </a:rPr>
              <a:t>Staff, Fields,</a:t>
            </a:r>
          </a:p>
          <a:p>
            <a:pPr algn="ctr"/>
            <a:r>
              <a:rPr lang="en-US" sz="1600" dirty="0" smtClean="0">
                <a:solidFill>
                  <a:srgbClr val="000000"/>
                </a:solidFill>
                <a:latin typeface="Calibri" panose="020F0502020204030204" pitchFamily="34" charset="0"/>
              </a:rPr>
              <a:t>Instructors, $$$,</a:t>
            </a:r>
          </a:p>
          <a:p>
            <a:pPr algn="ctr"/>
            <a:r>
              <a:rPr lang="en-US" sz="1600" dirty="0" smtClean="0">
                <a:solidFill>
                  <a:srgbClr val="000000"/>
                </a:solidFill>
                <a:latin typeface="Calibri" panose="020F0502020204030204" pitchFamily="34" charset="0"/>
              </a:rPr>
              <a:t>Contract Hours</a:t>
            </a:r>
            <a:endParaRPr lang="en-US" sz="1400" dirty="0" smtClean="0">
              <a:solidFill>
                <a:srgbClr val="000000"/>
              </a:solidFill>
              <a:latin typeface="Calibri" panose="020F0502020204030204" pitchFamily="34" charset="0"/>
            </a:endParaRP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Output</a:t>
            </a:r>
          </a:p>
          <a:p>
            <a:pPr algn="ctr"/>
            <a:r>
              <a:rPr lang="en-US" sz="1600" dirty="0" smtClean="0">
                <a:solidFill>
                  <a:srgbClr val="000000"/>
                </a:solidFill>
                <a:latin typeface="Calibri" panose="020F0502020204030204" pitchFamily="34" charset="0"/>
              </a:rPr>
              <a:t># of Classes</a:t>
            </a:r>
          </a:p>
          <a:p>
            <a:pPr algn="ctr"/>
            <a:r>
              <a:rPr lang="en-US" sz="1600" dirty="0" smtClean="0">
                <a:solidFill>
                  <a:srgbClr val="000000"/>
                </a:solidFill>
                <a:latin typeface="Calibri" panose="020F0502020204030204" pitchFamily="34" charset="0"/>
              </a:rPr>
              <a:t># of Participants</a:t>
            </a:r>
            <a:endParaRPr lang="en-US" sz="1600"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Outcome</a:t>
            </a:r>
          </a:p>
          <a:p>
            <a:pPr algn="ctr"/>
            <a:r>
              <a:rPr lang="en-US" sz="1600" dirty="0" smtClean="0">
                <a:solidFill>
                  <a:srgbClr val="000000"/>
                </a:solidFill>
                <a:latin typeface="Calibri" panose="020F0502020204030204" pitchFamily="34" charset="0"/>
              </a:rPr>
              <a:t>Kids participate in organized physical activity and improve their health and wellness</a:t>
            </a: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Efficiency</a:t>
            </a:r>
          </a:p>
          <a:p>
            <a:pPr algn="ctr"/>
            <a:r>
              <a:rPr lang="en-US" sz="1600" dirty="0" smtClean="0">
                <a:solidFill>
                  <a:srgbClr val="000000"/>
                </a:solidFill>
                <a:latin typeface="Calibri" panose="020F0502020204030204" pitchFamily="34" charset="0"/>
              </a:rPr>
              <a:t>Cost per class; </a:t>
            </a:r>
          </a:p>
          <a:p>
            <a:pPr algn="ctr"/>
            <a:r>
              <a:rPr lang="en-US" sz="1600" dirty="0" smtClean="0">
                <a:solidFill>
                  <a:srgbClr val="000000"/>
                </a:solidFill>
                <a:latin typeface="Calibri" panose="020F0502020204030204" pitchFamily="34" charset="0"/>
              </a:rPr>
              <a:t>Cost per participants</a:t>
            </a:r>
          </a:p>
          <a:p>
            <a:pPr algn="ctr"/>
            <a:r>
              <a:rPr lang="en-US" sz="1600" dirty="0" smtClean="0">
                <a:solidFill>
                  <a:srgbClr val="000000"/>
                </a:solidFill>
                <a:latin typeface="Calibri" panose="020F0502020204030204" pitchFamily="34" charset="0"/>
              </a:rPr>
              <a:t>Participants per instructor</a:t>
            </a:r>
            <a:endParaRPr lang="en-US" sz="2000" dirty="0">
              <a:solidFill>
                <a:srgbClr val="000000"/>
              </a:solidFill>
              <a:latin typeface="Calibri" panose="020F0502020204030204" pitchFamily="34" charset="0"/>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Quality</a:t>
            </a:r>
          </a:p>
          <a:p>
            <a:pPr algn="ctr"/>
            <a:r>
              <a:rPr lang="en-US" sz="1600" dirty="0" smtClean="0">
                <a:solidFill>
                  <a:srgbClr val="000000"/>
                </a:solidFill>
                <a:latin typeface="Calibri" panose="020F0502020204030204" pitchFamily="34" charset="0"/>
              </a:rPr>
              <a:t>Direct instruction as a % of total program hours; Hours utilized vs. hours available</a:t>
            </a:r>
            <a:endParaRPr lang="en-US" sz="2000" b="1" dirty="0" smtClean="0">
              <a:solidFill>
                <a:srgbClr val="000000"/>
              </a:solidFill>
              <a:latin typeface="Calibri" panose="020F0502020204030204" pitchFamily="34" charset="0"/>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Effectiveness</a:t>
            </a:r>
          </a:p>
          <a:p>
            <a:pPr algn="ctr"/>
            <a:r>
              <a:rPr lang="en-US" sz="1600" dirty="0" smtClean="0">
                <a:solidFill>
                  <a:srgbClr val="000000"/>
                </a:solidFill>
                <a:latin typeface="Calibri" panose="020F0502020204030204" pitchFamily="34" charset="0"/>
              </a:rPr>
              <a:t>% willing to participate again; % rating excellent or good; Seats filled vs. seats available</a:t>
            </a:r>
            <a:endParaRPr lang="en-US" sz="2000" b="1" dirty="0" smtClean="0">
              <a:solidFill>
                <a:srgbClr val="000000"/>
              </a:solidFill>
              <a:latin typeface="Calibri" panose="020F0502020204030204" pitchFamily="34" charset="0"/>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600" dirty="0" smtClean="0">
                <a:solidFill>
                  <a:srgbClr val="000000"/>
                </a:solidFill>
                <a:latin typeface="Calibri" panose="020F0502020204030204" pitchFamily="34" charset="0"/>
              </a:rPr>
              <a:t>Cost to provide class vs. cost charged to customer;</a:t>
            </a:r>
          </a:p>
          <a:p>
            <a:pPr algn="ctr"/>
            <a:r>
              <a:rPr lang="en-US" sz="1600" dirty="0" smtClean="0">
                <a:solidFill>
                  <a:srgbClr val="000000"/>
                </a:solidFill>
                <a:latin typeface="Calibri" panose="020F0502020204030204" pitchFamily="34" charset="0"/>
              </a:rPr>
              <a:t>Cost per filled seat</a:t>
            </a:r>
            <a:endParaRPr lang="en-US" sz="2000" b="1" dirty="0" smtClean="0">
              <a:solidFill>
                <a:srgbClr val="000000"/>
              </a:solidFill>
              <a:latin typeface="Calibri" panose="020F0502020204030204" pitchFamily="34" charset="0"/>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latin typeface="Calibri" panose="020F0502020204030204" pitchFamily="34" charset="0"/>
              </a:rPr>
              <a:t>Parks and Recreation Example</a:t>
            </a:r>
            <a:endParaRPr lang="en-US" sz="2800" b="1" dirty="0">
              <a:solidFill>
                <a:srgbClr val="FFFFFF"/>
              </a:solidFill>
              <a:latin typeface="Calibri" panose="020F0502020204030204" pitchFamily="34" charset="0"/>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Indicators</a:t>
            </a:r>
          </a:p>
          <a:p>
            <a:pPr algn="ctr"/>
            <a:r>
              <a:rPr lang="en-US" sz="1600" dirty="0" smtClean="0">
                <a:solidFill>
                  <a:srgbClr val="000000"/>
                </a:solidFill>
                <a:latin typeface="Calibri" panose="020F0502020204030204" pitchFamily="34" charset="0"/>
              </a:rPr>
              <a:t>Total number of residents in target age group</a:t>
            </a:r>
            <a:endParaRPr lang="en-US" sz="1600" b="1" dirty="0">
              <a:solidFill>
                <a:srgbClr val="000000"/>
              </a:solidFill>
              <a:latin typeface="Calibri" panose="020F0502020204030204" pitchFamily="34" charset="0"/>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Conditions</a:t>
            </a:r>
          </a:p>
          <a:p>
            <a:pPr algn="ctr"/>
            <a:r>
              <a:rPr lang="en-US" sz="1600" dirty="0" smtClean="0">
                <a:solidFill>
                  <a:srgbClr val="000000"/>
                </a:solidFill>
                <a:latin typeface="Calibri" panose="020F0502020204030204" pitchFamily="34" charset="0"/>
              </a:rPr>
              <a:t>Liability insurance; CPS reporting; Classes offered by others</a:t>
            </a:r>
            <a:endParaRPr lang="en-US" b="1"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78194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Input</a:t>
            </a:r>
          </a:p>
          <a:p>
            <a:pPr algn="ctr"/>
            <a:r>
              <a:rPr lang="en-US" sz="1600" dirty="0" smtClean="0">
                <a:solidFill>
                  <a:srgbClr val="000000"/>
                </a:solidFill>
                <a:latin typeface="Calibri" panose="020F0502020204030204" pitchFamily="34" charset="0"/>
              </a:rPr>
              <a:t>Staff, Budget, Computers, Library Square Footage</a:t>
            </a:r>
            <a:endParaRPr lang="en-US" sz="1400" dirty="0" smtClean="0">
              <a:solidFill>
                <a:srgbClr val="000000"/>
              </a:solidFill>
              <a:latin typeface="Calibri" panose="020F0502020204030204" pitchFamily="34" charset="0"/>
            </a:endParaRP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Output</a:t>
            </a:r>
          </a:p>
          <a:p>
            <a:pPr algn="ctr"/>
            <a:r>
              <a:rPr lang="en-US" sz="1600" dirty="0" smtClean="0">
                <a:solidFill>
                  <a:srgbClr val="000000"/>
                </a:solidFill>
                <a:latin typeface="Calibri" panose="020F0502020204030204" pitchFamily="34" charset="0"/>
              </a:rPr>
              <a:t>Borrowers, Items, Circulation</a:t>
            </a:r>
            <a:endParaRPr lang="en-US" sz="1600" dirty="0">
              <a:solidFill>
                <a:srgbClr val="000000"/>
              </a:solidFill>
              <a:latin typeface="Calibri" panose="020F0502020204030204" pitchFamily="34" charset="0"/>
            </a:endParaRPr>
          </a:p>
          <a:p>
            <a:pPr algn="ctr"/>
            <a:endParaRPr lang="en-US" sz="2000" b="1" dirty="0" smtClean="0">
              <a:solidFill>
                <a:srgbClr val="000000"/>
              </a:solidFill>
              <a:latin typeface="Calibri" panose="020F0502020204030204" pitchFamily="34" charset="0"/>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Outcome</a:t>
            </a:r>
          </a:p>
          <a:p>
            <a:pPr algn="ctr"/>
            <a:r>
              <a:rPr lang="en-US" sz="1400" dirty="0" smtClean="0">
                <a:solidFill>
                  <a:srgbClr val="000000"/>
                </a:solidFill>
                <a:latin typeface="Calibri" panose="020F0502020204030204" pitchFamily="34" charset="0"/>
              </a:rPr>
              <a:t>Well-maintained , well-equipped facilities with desirable resources for use in lifelong learning.</a:t>
            </a: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Efficiency</a:t>
            </a:r>
          </a:p>
          <a:p>
            <a:pPr algn="ctr"/>
            <a:r>
              <a:rPr lang="en-US" sz="1600" dirty="0" smtClean="0">
                <a:solidFill>
                  <a:srgbClr val="000000"/>
                </a:solidFill>
                <a:latin typeface="Calibri" panose="020F0502020204030204" pitchFamily="34" charset="0"/>
              </a:rPr>
              <a:t>Circulated items per borrower</a:t>
            </a:r>
            <a:endParaRPr lang="en-US" sz="2000" dirty="0">
              <a:solidFill>
                <a:srgbClr val="000000"/>
              </a:solidFill>
              <a:latin typeface="Calibri" panose="020F0502020204030204" pitchFamily="34" charset="0"/>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Quality</a:t>
            </a:r>
          </a:p>
          <a:p>
            <a:pPr algn="ctr"/>
            <a:r>
              <a:rPr lang="en-US" sz="1600" dirty="0" smtClean="0">
                <a:solidFill>
                  <a:srgbClr val="000000"/>
                </a:solidFill>
                <a:latin typeface="Calibri" panose="020F0502020204030204" pitchFamily="34" charset="0"/>
              </a:rPr>
              <a:t>Cost per circulated item (fiction, non-fiction, electronic, etc.)</a:t>
            </a:r>
            <a:endParaRPr lang="en-US" sz="2000" b="1" dirty="0" smtClean="0">
              <a:solidFill>
                <a:srgbClr val="000000"/>
              </a:solidFill>
              <a:latin typeface="Calibri" panose="020F0502020204030204" pitchFamily="34" charset="0"/>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Effectiveness</a:t>
            </a:r>
          </a:p>
          <a:p>
            <a:pPr algn="ctr"/>
            <a:r>
              <a:rPr lang="en-US" sz="1400" dirty="0" smtClean="0">
                <a:solidFill>
                  <a:srgbClr val="000000"/>
                </a:solidFill>
                <a:latin typeface="Calibri" panose="020F0502020204030204" pitchFamily="34" charset="0"/>
              </a:rPr>
              <a:t>% rating library services as “excellent” or “good;”</a:t>
            </a:r>
          </a:p>
          <a:p>
            <a:pPr algn="ctr"/>
            <a:r>
              <a:rPr lang="en-US" sz="1400" dirty="0" smtClean="0">
                <a:solidFill>
                  <a:srgbClr val="000000"/>
                </a:solidFill>
                <a:latin typeface="Calibri" panose="020F0502020204030204" pitchFamily="34" charset="0"/>
              </a:rPr>
              <a:t>% rating they could find what they were looking for</a:t>
            </a:r>
            <a:endParaRPr lang="en-US" dirty="0" smtClean="0">
              <a:solidFill>
                <a:srgbClr val="000000"/>
              </a:solidFill>
              <a:latin typeface="Calibri" panose="020F0502020204030204" pitchFamily="34" charset="0"/>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600" dirty="0" smtClean="0">
                <a:solidFill>
                  <a:srgbClr val="000000"/>
                </a:solidFill>
                <a:latin typeface="Calibri" panose="020F0502020204030204" pitchFamily="34" charset="0"/>
              </a:rPr>
              <a:t>Cost for library services per resident, or per borrower</a:t>
            </a:r>
            <a:endParaRPr lang="en-US" sz="2000" b="1" dirty="0" smtClean="0">
              <a:solidFill>
                <a:srgbClr val="000000"/>
              </a:solidFill>
              <a:latin typeface="Calibri" panose="020F0502020204030204" pitchFamily="34" charset="0"/>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latin typeface="Calibri" panose="020F0502020204030204" pitchFamily="34" charset="0"/>
              </a:rPr>
              <a:t>Library Example</a:t>
            </a:r>
            <a:endParaRPr lang="en-US" sz="2800" b="1" dirty="0">
              <a:solidFill>
                <a:srgbClr val="FFFFFF"/>
              </a:solidFill>
              <a:latin typeface="Calibri" panose="020F0502020204030204" pitchFamily="34" charset="0"/>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Indicators</a:t>
            </a:r>
          </a:p>
          <a:p>
            <a:pPr algn="ctr"/>
            <a:r>
              <a:rPr lang="en-US" sz="1600" dirty="0" smtClean="0">
                <a:solidFill>
                  <a:srgbClr val="000000"/>
                </a:solidFill>
                <a:latin typeface="Calibri" panose="020F0502020204030204" pitchFamily="34" charset="0"/>
              </a:rPr>
              <a:t>Residents</a:t>
            </a: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Conditions</a:t>
            </a:r>
          </a:p>
          <a:p>
            <a:pPr algn="ctr"/>
            <a:r>
              <a:rPr lang="en-US" sz="1600" dirty="0" smtClean="0">
                <a:solidFill>
                  <a:srgbClr val="000000"/>
                </a:solidFill>
                <a:latin typeface="Calibri" panose="020F0502020204030204" pitchFamily="34" charset="0"/>
              </a:rPr>
              <a:t>Inter-Library Loan linked to LSTA Funding</a:t>
            </a:r>
            <a:endParaRPr lang="en-US" b="1"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28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Input</a:t>
            </a:r>
          </a:p>
          <a:p>
            <a:pPr algn="ctr"/>
            <a:r>
              <a:rPr lang="en-US" sz="1600" dirty="0" smtClean="0">
                <a:solidFill>
                  <a:srgbClr val="000000"/>
                </a:solidFill>
                <a:latin typeface="Calibri" panose="020F0502020204030204" pitchFamily="34" charset="0"/>
              </a:rPr>
              <a:t>Recruitment &amp; Selection Expenses, Recruitment Staff Hours</a:t>
            </a:r>
            <a:endParaRPr lang="en-US" sz="1400" dirty="0" smtClean="0">
              <a:solidFill>
                <a:srgbClr val="000000"/>
              </a:solidFill>
              <a:latin typeface="Calibri" panose="020F0502020204030204" pitchFamily="34" charset="0"/>
            </a:endParaRP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Output</a:t>
            </a:r>
          </a:p>
          <a:p>
            <a:pPr algn="ctr"/>
            <a:r>
              <a:rPr lang="en-US" sz="1600" dirty="0" smtClean="0">
                <a:solidFill>
                  <a:srgbClr val="000000"/>
                </a:solidFill>
                <a:latin typeface="Calibri" panose="020F0502020204030204" pitchFamily="34" charset="0"/>
              </a:rPr>
              <a:t>Recruitments Conducted</a:t>
            </a:r>
            <a:endParaRPr lang="en-US" sz="1600" dirty="0">
              <a:solidFill>
                <a:srgbClr val="000000"/>
              </a:solidFill>
              <a:latin typeface="Calibri" panose="020F0502020204030204" pitchFamily="34" charset="0"/>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Calibri" panose="020F0502020204030204" pitchFamily="34" charset="0"/>
              </a:rPr>
              <a:t>Outcome</a:t>
            </a:r>
          </a:p>
          <a:p>
            <a:pPr algn="ctr"/>
            <a:r>
              <a:rPr lang="en-US" sz="1600" dirty="0" smtClean="0">
                <a:solidFill>
                  <a:srgbClr val="000000"/>
                </a:solidFill>
                <a:latin typeface="Calibri" panose="020F0502020204030204" pitchFamily="34" charset="0"/>
              </a:rPr>
              <a:t>Vacancies are filled timely &amp; successfully to minimize service disruption</a:t>
            </a:r>
            <a:endParaRPr lang="en-US" sz="1600" dirty="0">
              <a:solidFill>
                <a:srgbClr val="000000"/>
              </a:solidFill>
              <a:latin typeface="Calibri" panose="020F0502020204030204" pitchFamily="34" charset="0"/>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Efficiency</a:t>
            </a:r>
          </a:p>
          <a:p>
            <a:pPr algn="ctr"/>
            <a:r>
              <a:rPr lang="en-US" sz="1600" dirty="0" smtClean="0">
                <a:solidFill>
                  <a:srgbClr val="000000"/>
                </a:solidFill>
                <a:latin typeface="Calibri" panose="020F0502020204030204" pitchFamily="34" charset="0"/>
              </a:rPr>
              <a:t>Cost per vacancy filled; Time per vacancy filled</a:t>
            </a: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Quality</a:t>
            </a:r>
          </a:p>
          <a:p>
            <a:pPr algn="ctr"/>
            <a:r>
              <a:rPr lang="en-US" sz="1600" dirty="0" smtClean="0">
                <a:solidFill>
                  <a:srgbClr val="000000"/>
                </a:solidFill>
                <a:latin typeface="Calibri" panose="020F0502020204030204" pitchFamily="34" charset="0"/>
              </a:rPr>
              <a:t>Cost per vacancy filled successfully</a:t>
            </a:r>
            <a:endParaRPr lang="en-US" sz="2000" b="1" dirty="0" smtClean="0">
              <a:solidFill>
                <a:srgbClr val="000000"/>
              </a:solidFill>
              <a:latin typeface="Calibri" panose="020F0502020204030204" pitchFamily="34" charset="0"/>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Calibri" panose="020F0502020204030204" pitchFamily="34" charset="0"/>
              </a:rPr>
              <a:t>Effectiveness</a:t>
            </a:r>
          </a:p>
          <a:p>
            <a:pPr algn="ctr"/>
            <a:r>
              <a:rPr lang="en-US" sz="1600" dirty="0" smtClean="0">
                <a:solidFill>
                  <a:srgbClr val="000000"/>
                </a:solidFill>
                <a:latin typeface="Calibri" panose="020F0502020204030204" pitchFamily="34" charset="0"/>
              </a:rPr>
              <a:t>New hires successfully completing probation and performing satisfactorily 6 </a:t>
            </a:r>
            <a:r>
              <a:rPr lang="en-US" sz="1600" dirty="0" err="1" smtClean="0">
                <a:solidFill>
                  <a:srgbClr val="000000"/>
                </a:solidFill>
                <a:latin typeface="Calibri" panose="020F0502020204030204" pitchFamily="34" charset="0"/>
              </a:rPr>
              <a:t>monThs</a:t>
            </a:r>
            <a:r>
              <a:rPr lang="en-US" sz="1600" dirty="0" smtClean="0">
                <a:solidFill>
                  <a:srgbClr val="000000"/>
                </a:solidFill>
                <a:latin typeface="Calibri" panose="020F0502020204030204" pitchFamily="34" charset="0"/>
              </a:rPr>
              <a:t> later</a:t>
            </a:r>
            <a:endParaRPr lang="en-US" sz="2000" b="1" dirty="0" smtClean="0">
              <a:solidFill>
                <a:srgbClr val="000000"/>
              </a:solidFill>
              <a:latin typeface="Calibri" panose="020F0502020204030204" pitchFamily="34" charset="0"/>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600" dirty="0" smtClean="0">
                <a:solidFill>
                  <a:srgbClr val="000000"/>
                </a:solidFill>
                <a:latin typeface="Calibri" panose="020F0502020204030204" pitchFamily="34" charset="0"/>
              </a:rPr>
              <a:t>Cost to provide recruitment and selection services</a:t>
            </a:r>
            <a:endParaRPr lang="en-US" sz="2000" b="1" dirty="0" smtClean="0">
              <a:solidFill>
                <a:srgbClr val="000000"/>
              </a:solidFill>
              <a:latin typeface="Calibri" panose="020F0502020204030204" pitchFamily="34" charset="0"/>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latin typeface="Calibri" panose="020F0502020204030204" pitchFamily="34" charset="0"/>
              </a:rPr>
              <a:t>Human Resources Example</a:t>
            </a:r>
            <a:endParaRPr lang="en-US" sz="2800" b="1" dirty="0">
              <a:solidFill>
                <a:srgbClr val="FFFFFF"/>
              </a:solidFill>
              <a:latin typeface="Calibri" panose="020F0502020204030204" pitchFamily="34" charset="0"/>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Indicators</a:t>
            </a:r>
          </a:p>
          <a:p>
            <a:pPr algn="ctr"/>
            <a:r>
              <a:rPr lang="en-US" sz="1600" dirty="0" smtClean="0">
                <a:solidFill>
                  <a:srgbClr val="000000"/>
                </a:solidFill>
                <a:latin typeface="Calibri" panose="020F0502020204030204" pitchFamily="34" charset="0"/>
              </a:rPr>
              <a:t>Authorized FTEs</a:t>
            </a:r>
            <a:endParaRPr lang="en-US" sz="1600" b="1" dirty="0">
              <a:solidFill>
                <a:srgbClr val="000000"/>
              </a:solidFill>
              <a:latin typeface="Calibri" panose="020F0502020204030204" pitchFamily="34" charset="0"/>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latin typeface="Calibri" panose="020F0502020204030204" pitchFamily="34" charset="0"/>
              </a:rPr>
              <a:t>Conditions</a:t>
            </a:r>
          </a:p>
          <a:p>
            <a:pPr algn="ctr"/>
            <a:r>
              <a:rPr lang="en-US" sz="1600" dirty="0" smtClean="0">
                <a:solidFill>
                  <a:srgbClr val="000000"/>
                </a:solidFill>
                <a:latin typeface="Calibri" panose="020F0502020204030204" pitchFamily="34" charset="0"/>
              </a:rPr>
              <a:t>EEOC, ADA, etc.</a:t>
            </a:r>
            <a:endParaRPr lang="en-US" b="1"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966780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smtClean="0">
                <a:solidFill>
                  <a:srgbClr val="000000"/>
                </a:solidFill>
              </a:rPr>
              <a:t>Police Officers</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smtClean="0">
                <a:solidFill>
                  <a:srgbClr val="000000"/>
                </a:solidFill>
              </a:rPr>
              <a:t>Arrests</a:t>
            </a:r>
            <a:endParaRPr lang="en-US" sz="1400" dirty="0">
              <a:solidFill>
                <a:srgbClr val="000000"/>
              </a:solidFill>
            </a:endParaRP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smtClean="0">
                <a:solidFill>
                  <a:srgbClr val="000000"/>
                </a:solidFill>
              </a:rPr>
              <a:t>Provide a safe city through arresting offenders and bringing them to justice</a:t>
            </a:r>
            <a:endParaRPr lang="en-US" sz="1400" dirty="0">
              <a:solidFill>
                <a:srgbClr val="000000"/>
              </a:solidFill>
            </a:endParaRP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smtClean="0">
                <a:solidFill>
                  <a:srgbClr val="000000"/>
                </a:solidFill>
              </a:rPr>
              <a:t>Arrests per officer</a:t>
            </a:r>
            <a:endParaRPr lang="en-US" sz="1400" dirty="0">
              <a:solidFill>
                <a:srgbClr val="000000"/>
              </a:solidFill>
            </a:endParaRP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smtClean="0">
                <a:solidFill>
                  <a:srgbClr val="000000"/>
                </a:solidFill>
              </a:rPr>
              <a:t>Clearance rate per officer</a:t>
            </a:r>
            <a:endParaRPr lang="en-US" sz="1400" dirty="0">
              <a:solidFill>
                <a:srgbClr val="000000"/>
              </a:solidFill>
            </a:endParaRP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smtClean="0">
                <a:solidFill>
                  <a:srgbClr val="000000"/>
                </a:solidFill>
              </a:rPr>
              <a:t>Clearance rate</a:t>
            </a:r>
            <a:endParaRPr lang="en-US" sz="1400" dirty="0">
              <a:solidFill>
                <a:srgbClr val="000000"/>
              </a:solidFill>
            </a:endParaRP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Cost per cleared case</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Police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smtClean="0">
                <a:solidFill>
                  <a:srgbClr val="000000"/>
                </a:solidFill>
              </a:rPr>
              <a:t>Reported Crimes</a:t>
            </a:r>
            <a:endParaRPr lang="en-US" sz="1400" dirty="0">
              <a:solidFill>
                <a:srgbClr val="000000"/>
              </a:solidFill>
            </a:endParaRP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smtClean="0">
                <a:solidFill>
                  <a:srgbClr val="000000"/>
                </a:solidFill>
              </a:rPr>
              <a:t>State statutes; Case law;</a:t>
            </a:r>
          </a:p>
          <a:p>
            <a:pPr algn="ctr"/>
            <a:r>
              <a:rPr lang="en-US" sz="1400" dirty="0" smtClean="0">
                <a:solidFill>
                  <a:srgbClr val="000000"/>
                </a:solidFill>
              </a:rPr>
              <a:t>Legal evidence requirements</a:t>
            </a:r>
          </a:p>
        </p:txBody>
      </p:sp>
    </p:spTree>
    <p:extLst>
      <p:ext uri="{BB962C8B-B14F-4D97-AF65-F5344CB8AC3E}">
        <p14:creationId xmlns:p14="http://schemas.microsoft.com/office/powerpoint/2010/main" val="1080833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r>
              <a:rPr lang="en-US" sz="1400" dirty="0">
                <a:solidFill>
                  <a:srgbClr val="000000"/>
                </a:solidFill>
              </a:rPr>
              <a:t>Officers; Training; </a:t>
            </a:r>
          </a:p>
          <a:p>
            <a:pPr algn="ctr"/>
            <a:r>
              <a:rPr lang="en-US" sz="1400" dirty="0">
                <a:solidFill>
                  <a:srgbClr val="000000"/>
                </a:solidFill>
              </a:rPr>
              <a:t>Vehicles; Technology</a:t>
            </a:r>
          </a:p>
        </p:txBody>
      </p:sp>
      <p:sp>
        <p:nvSpPr>
          <p:cNvPr id="6" name="Rounded Rectangle 5"/>
          <p:cNvSpPr/>
          <p:nvPr/>
        </p:nvSpPr>
        <p:spPr>
          <a:xfrm>
            <a:off x="3657610" y="777269"/>
            <a:ext cx="2560292" cy="128014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r>
              <a:rPr lang="en-US" sz="1400" dirty="0">
                <a:solidFill>
                  <a:srgbClr val="000000"/>
                </a:solidFill>
              </a:rPr>
              <a:t>Citations Issued</a:t>
            </a:r>
          </a:p>
        </p:txBody>
      </p:sp>
      <p:sp>
        <p:nvSpPr>
          <p:cNvPr id="8" name="Rounded Rectangle 7"/>
          <p:cNvSpPr/>
          <p:nvPr/>
        </p:nvSpPr>
        <p:spPr>
          <a:xfrm>
            <a:off x="6400780" y="777269"/>
            <a:ext cx="2560292" cy="1280146"/>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r>
              <a:rPr lang="en-US" sz="1400" dirty="0">
                <a:solidFill>
                  <a:srgbClr val="000000"/>
                </a:solidFill>
              </a:rPr>
              <a:t>Discourage high speeds and avoid collisions </a:t>
            </a:r>
          </a:p>
        </p:txBody>
      </p:sp>
      <p:sp>
        <p:nvSpPr>
          <p:cNvPr id="9" name="Rounded Rectangle 8"/>
          <p:cNvSpPr/>
          <p:nvPr/>
        </p:nvSpPr>
        <p:spPr>
          <a:xfrm>
            <a:off x="2286025" y="2331732"/>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r>
              <a:rPr lang="en-US" sz="1400" dirty="0">
                <a:solidFill>
                  <a:srgbClr val="000000"/>
                </a:solidFill>
              </a:rPr>
              <a:t>Citations issued per hour of active enforcement</a:t>
            </a:r>
          </a:p>
        </p:txBody>
      </p:sp>
      <p:sp>
        <p:nvSpPr>
          <p:cNvPr id="10" name="Rounded Rectangle 9"/>
          <p:cNvSpPr/>
          <p:nvPr/>
        </p:nvSpPr>
        <p:spPr>
          <a:xfrm>
            <a:off x="3657610" y="3886195"/>
            <a:ext cx="2560292" cy="1280146"/>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r>
              <a:rPr lang="en-US" sz="1400" dirty="0">
                <a:solidFill>
                  <a:srgbClr val="000000"/>
                </a:solidFill>
              </a:rPr>
              <a:t>Compliance Rate per hour of active enforcement </a:t>
            </a:r>
          </a:p>
        </p:txBody>
      </p:sp>
      <p:sp>
        <p:nvSpPr>
          <p:cNvPr id="11" name="Rounded Rectangle 10"/>
          <p:cNvSpPr/>
          <p:nvPr/>
        </p:nvSpPr>
        <p:spPr>
          <a:xfrm>
            <a:off x="5029195" y="2331732"/>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r>
              <a:rPr lang="en-US" sz="1400" dirty="0">
                <a:solidFill>
                  <a:srgbClr val="000000"/>
                </a:solidFill>
              </a:rPr>
              <a:t>Compliance rate (+); </a:t>
            </a:r>
          </a:p>
          <a:p>
            <a:pPr algn="ctr"/>
            <a:r>
              <a:rPr lang="en-US" sz="1400" dirty="0">
                <a:solidFill>
                  <a:srgbClr val="000000"/>
                </a:solidFill>
              </a:rPr>
              <a:t>Collision rate (-);</a:t>
            </a:r>
          </a:p>
          <a:p>
            <a:pPr algn="ctr"/>
            <a:r>
              <a:rPr lang="en-US" sz="1400" dirty="0">
                <a:solidFill>
                  <a:srgbClr val="000000"/>
                </a:solidFill>
              </a:rPr>
              <a:t>Citizen satisfaction with traffic enforcement</a:t>
            </a:r>
          </a:p>
        </p:txBody>
      </p:sp>
      <p:sp>
        <p:nvSpPr>
          <p:cNvPr id="12" name="Rounded Rectangle 11"/>
          <p:cNvSpPr/>
          <p:nvPr/>
        </p:nvSpPr>
        <p:spPr>
          <a:xfrm>
            <a:off x="3657610" y="5440658"/>
            <a:ext cx="2560292" cy="128014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Cost-Effectiveness</a:t>
            </a:r>
          </a:p>
          <a:p>
            <a:pPr algn="ctr"/>
            <a:r>
              <a:rPr lang="en-US" sz="1400" dirty="0" smtClean="0">
                <a:solidFill>
                  <a:srgbClr val="000000"/>
                </a:solidFill>
              </a:rPr>
              <a:t>Cost per hour of </a:t>
            </a:r>
          </a:p>
          <a:p>
            <a:pPr algn="ctr"/>
            <a:r>
              <a:rPr lang="en-US" sz="1400" dirty="0" smtClean="0">
                <a:solidFill>
                  <a:srgbClr val="000000"/>
                </a:solidFill>
              </a:rPr>
              <a:t>active enforcement</a:t>
            </a:r>
            <a:endParaRPr lang="en-US" sz="1400" dirty="0">
              <a:solidFill>
                <a:srgbClr val="000000"/>
              </a:solidFill>
            </a:endParaRPr>
          </a:p>
        </p:txBody>
      </p:sp>
      <p:sp>
        <p:nvSpPr>
          <p:cNvPr id="13"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FFFFFF"/>
                </a:solidFill>
              </a:rPr>
              <a:t>Police Example</a:t>
            </a:r>
            <a:endParaRPr lang="en-US" sz="2800" b="1" dirty="0">
              <a:solidFill>
                <a:srgbClr val="FFFFFF"/>
              </a:solidFill>
            </a:endParaRPr>
          </a:p>
        </p:txBody>
      </p:sp>
      <p:cxnSp>
        <p:nvCxnSpPr>
          <p:cNvPr id="15" name="Straight Connector 14"/>
          <p:cNvCxnSpPr>
            <a:stCxn id="5" idx="2"/>
            <a:endCxn id="9" idx="0"/>
          </p:cNvCxnSpPr>
          <p:nvPr/>
        </p:nvCxnSpPr>
        <p:spPr>
          <a:xfrm>
            <a:off x="219458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Indicators</a:t>
            </a:r>
          </a:p>
          <a:p>
            <a:pPr algn="ctr"/>
            <a:r>
              <a:rPr lang="en-US" sz="1400" dirty="0">
                <a:solidFill>
                  <a:srgbClr val="000000"/>
                </a:solidFill>
              </a:rPr>
              <a:t>Traffic volume</a:t>
            </a:r>
          </a:p>
        </p:txBody>
      </p:sp>
      <p:sp>
        <p:nvSpPr>
          <p:cNvPr id="24" name="Rounded Rectangle 23"/>
          <p:cNvSpPr/>
          <p:nvPr/>
        </p:nvSpPr>
        <p:spPr>
          <a:xfrm>
            <a:off x="289696" y="4625664"/>
            <a:ext cx="1493472" cy="2079936"/>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r>
              <a:rPr lang="en-US" sz="1400" dirty="0">
                <a:solidFill>
                  <a:srgbClr val="000000"/>
                </a:solidFill>
              </a:rPr>
              <a:t>Laws regulating traffic enforcement; legal evidence requirements</a:t>
            </a:r>
          </a:p>
        </p:txBody>
      </p:sp>
    </p:spTree>
    <p:extLst>
      <p:ext uri="{BB962C8B-B14F-4D97-AF65-F5344CB8AC3E}">
        <p14:creationId xmlns:p14="http://schemas.microsoft.com/office/powerpoint/2010/main" val="226082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22"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74228"/>
          </a:xfrm>
          <a:prstGeom prst="rect">
            <a:avLst/>
          </a:prstGeom>
        </p:spPr>
      </p:pic>
      <p:sp>
        <p:nvSpPr>
          <p:cNvPr id="9" name="Subtitle 2"/>
          <p:cNvSpPr txBox="1">
            <a:spLocks/>
          </p:cNvSpPr>
          <p:nvPr/>
        </p:nvSpPr>
        <p:spPr>
          <a:xfrm>
            <a:off x="0" y="5562600"/>
            <a:ext cx="9144000" cy="609600"/>
          </a:xfrm>
          <a:prstGeom prst="rect">
            <a:avLst/>
          </a:prstGeom>
          <a:solidFill>
            <a:srgbClr val="000000">
              <a:alpha val="89804"/>
            </a:srgbClr>
          </a:solid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1775" algn="l"/>
            <a:r>
              <a:rPr lang="en-US" sz="2800" b="1" dirty="0" smtClean="0">
                <a:solidFill>
                  <a:srgbClr val="FFFFFF"/>
                </a:solidFill>
              </a:rPr>
              <a:t>Are you staying with me? Any questions?</a:t>
            </a:r>
            <a:endParaRPr lang="en-US" sz="2800" dirty="0">
              <a:solidFill>
                <a:srgbClr val="FFFFFF"/>
              </a:solidFill>
            </a:endParaRPr>
          </a:p>
        </p:txBody>
      </p:sp>
    </p:spTree>
    <p:extLst>
      <p:ext uri="{BB962C8B-B14F-4D97-AF65-F5344CB8AC3E}">
        <p14:creationId xmlns:p14="http://schemas.microsoft.com/office/powerpoint/2010/main" val="72552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914440" y="777269"/>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Input</a:t>
            </a:r>
          </a:p>
          <a:p>
            <a:pPr algn="ctr"/>
            <a:endParaRPr lang="en-US" sz="2000" b="1" dirty="0">
              <a:solidFill>
                <a:srgbClr val="000000"/>
              </a:solidFill>
            </a:endParaRPr>
          </a:p>
          <a:p>
            <a:pPr algn="ctr"/>
            <a:endParaRPr lang="en-US" sz="2000" b="1" dirty="0" smtClean="0">
              <a:solidFill>
                <a:srgbClr val="000000"/>
              </a:solidFill>
            </a:endParaRPr>
          </a:p>
          <a:p>
            <a:pPr algn="ctr"/>
            <a:endParaRPr lang="en-US" sz="2000" b="1" dirty="0" smtClean="0">
              <a:solidFill>
                <a:srgbClr val="000000"/>
              </a:solidFill>
            </a:endParaRPr>
          </a:p>
        </p:txBody>
      </p:sp>
      <p:sp>
        <p:nvSpPr>
          <p:cNvPr id="6" name="Rounded Rectangle 5"/>
          <p:cNvSpPr/>
          <p:nvPr/>
        </p:nvSpPr>
        <p:spPr>
          <a:xfrm>
            <a:off x="3657610" y="777269"/>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Output</a:t>
            </a:r>
          </a:p>
          <a:p>
            <a:pPr algn="ctr"/>
            <a:endParaRPr lang="en-US" sz="2000" b="1" dirty="0">
              <a:solidFill>
                <a:srgbClr val="000000"/>
              </a:solidFill>
            </a:endParaRPr>
          </a:p>
          <a:p>
            <a:pPr algn="ctr"/>
            <a:endParaRPr lang="en-US" sz="2000" b="1" dirty="0" smtClean="0">
              <a:solidFill>
                <a:srgbClr val="000000"/>
              </a:solidFill>
            </a:endParaRPr>
          </a:p>
          <a:p>
            <a:pPr algn="ctr"/>
            <a:endParaRPr lang="en-US" sz="2000" b="1" dirty="0" smtClean="0">
              <a:solidFill>
                <a:srgbClr val="000000"/>
              </a:solidFill>
            </a:endParaRPr>
          </a:p>
        </p:txBody>
      </p:sp>
      <p:sp>
        <p:nvSpPr>
          <p:cNvPr id="8" name="Rounded Rectangle 7"/>
          <p:cNvSpPr/>
          <p:nvPr/>
        </p:nvSpPr>
        <p:spPr>
          <a:xfrm>
            <a:off x="6400780" y="777269"/>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Outcome</a:t>
            </a:r>
          </a:p>
          <a:p>
            <a:pPr algn="ctr"/>
            <a:endParaRPr lang="en-US" sz="2000" b="1" dirty="0">
              <a:solidFill>
                <a:srgbClr val="000000"/>
              </a:solidFill>
            </a:endParaRPr>
          </a:p>
          <a:p>
            <a:pPr algn="ctr"/>
            <a:endParaRPr lang="en-US" sz="2000" b="1" dirty="0" smtClean="0">
              <a:solidFill>
                <a:srgbClr val="000000"/>
              </a:solidFill>
            </a:endParaRPr>
          </a:p>
          <a:p>
            <a:pPr algn="ctr"/>
            <a:endParaRPr lang="en-US" sz="2000" b="1" dirty="0">
              <a:solidFill>
                <a:srgbClr val="000000"/>
              </a:solidFill>
            </a:endParaRPr>
          </a:p>
        </p:txBody>
      </p:sp>
      <p:sp>
        <p:nvSpPr>
          <p:cNvPr id="9" name="Rounded Rectangle 8"/>
          <p:cNvSpPr/>
          <p:nvPr/>
        </p:nvSpPr>
        <p:spPr>
          <a:xfrm>
            <a:off x="2286025" y="2331732"/>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Efficiency</a:t>
            </a:r>
          </a:p>
          <a:p>
            <a:pPr algn="ctr"/>
            <a:endParaRPr lang="en-US" sz="2000" b="1" dirty="0">
              <a:solidFill>
                <a:srgbClr val="000000"/>
              </a:solidFill>
            </a:endParaRPr>
          </a:p>
          <a:p>
            <a:pPr algn="ctr"/>
            <a:endParaRPr lang="en-US" sz="2000" b="1" dirty="0" smtClean="0">
              <a:solidFill>
                <a:srgbClr val="000000"/>
              </a:solidFill>
            </a:endParaRPr>
          </a:p>
          <a:p>
            <a:pPr algn="ctr"/>
            <a:endParaRPr lang="en-US" sz="1600" dirty="0" smtClean="0">
              <a:solidFill>
                <a:srgbClr val="000000"/>
              </a:solidFill>
            </a:endParaRPr>
          </a:p>
        </p:txBody>
      </p:sp>
      <p:sp>
        <p:nvSpPr>
          <p:cNvPr id="10" name="Rounded Rectangle 9"/>
          <p:cNvSpPr/>
          <p:nvPr/>
        </p:nvSpPr>
        <p:spPr>
          <a:xfrm>
            <a:off x="3657610" y="3886195"/>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Quality</a:t>
            </a:r>
          </a:p>
          <a:p>
            <a:pPr algn="ctr"/>
            <a:endParaRPr lang="en-US" sz="2000" b="1" dirty="0">
              <a:solidFill>
                <a:srgbClr val="000000"/>
              </a:solidFill>
            </a:endParaRPr>
          </a:p>
          <a:p>
            <a:pPr algn="ctr"/>
            <a:endParaRPr lang="en-US" sz="2000" b="1" dirty="0" smtClean="0">
              <a:solidFill>
                <a:srgbClr val="000000"/>
              </a:solidFill>
            </a:endParaRPr>
          </a:p>
          <a:p>
            <a:pPr algn="ctr"/>
            <a:endParaRPr lang="en-US" sz="1600" dirty="0" smtClean="0">
              <a:solidFill>
                <a:srgbClr val="000000"/>
              </a:solidFill>
            </a:endParaRPr>
          </a:p>
        </p:txBody>
      </p:sp>
      <p:sp>
        <p:nvSpPr>
          <p:cNvPr id="11" name="Rounded Rectangle 10"/>
          <p:cNvSpPr/>
          <p:nvPr/>
        </p:nvSpPr>
        <p:spPr>
          <a:xfrm>
            <a:off x="5029195" y="2331732"/>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Effectiveness</a:t>
            </a:r>
          </a:p>
          <a:p>
            <a:pPr algn="ctr"/>
            <a:endParaRPr lang="en-US" sz="2000" b="1" dirty="0">
              <a:solidFill>
                <a:srgbClr val="000000"/>
              </a:solidFill>
            </a:endParaRPr>
          </a:p>
          <a:p>
            <a:pPr algn="ctr"/>
            <a:endParaRPr lang="en-US" sz="2000" b="1" dirty="0" smtClean="0">
              <a:solidFill>
                <a:srgbClr val="000000"/>
              </a:solidFill>
            </a:endParaRPr>
          </a:p>
          <a:p>
            <a:pPr algn="ctr"/>
            <a:endParaRPr lang="en-US" sz="1600" dirty="0" smtClean="0">
              <a:solidFill>
                <a:srgbClr val="000000"/>
              </a:solidFill>
            </a:endParaRPr>
          </a:p>
        </p:txBody>
      </p:sp>
      <p:sp>
        <p:nvSpPr>
          <p:cNvPr id="12" name="Rounded Rectangle 11"/>
          <p:cNvSpPr/>
          <p:nvPr/>
        </p:nvSpPr>
        <p:spPr>
          <a:xfrm>
            <a:off x="3657610" y="5440658"/>
            <a:ext cx="2560292" cy="128014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Cost Effectiveness</a:t>
            </a:r>
          </a:p>
          <a:p>
            <a:pPr algn="ctr"/>
            <a:endParaRPr lang="en-US" sz="2000" b="1" dirty="0">
              <a:solidFill>
                <a:srgbClr val="000000"/>
              </a:solidFill>
            </a:endParaRPr>
          </a:p>
          <a:p>
            <a:pPr algn="ctr"/>
            <a:endParaRPr lang="en-US" sz="2000" b="1" dirty="0" smtClean="0">
              <a:solidFill>
                <a:srgbClr val="000000"/>
              </a:solidFill>
            </a:endParaRPr>
          </a:p>
          <a:p>
            <a:pPr algn="ctr"/>
            <a:endParaRPr lang="en-US" sz="1600" dirty="0" smtClean="0">
              <a:solidFill>
                <a:srgbClr val="000000"/>
              </a:solidFill>
            </a:endParaRPr>
          </a:p>
        </p:txBody>
      </p:sp>
      <p:cxnSp>
        <p:nvCxnSpPr>
          <p:cNvPr id="15" name="Straight Connector 14"/>
          <p:cNvCxnSpPr>
            <a:stCxn id="5" idx="2"/>
            <a:endCxn id="9" idx="0"/>
          </p:cNvCxnSpPr>
          <p:nvPr/>
        </p:nvCxnSpPr>
        <p:spPr>
          <a:xfrm>
            <a:off x="2194586" y="2057415"/>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6" idx="2"/>
          </p:cNvCxnSpPr>
          <p:nvPr/>
        </p:nvCxnSpPr>
        <p:spPr>
          <a:xfrm flipV="1">
            <a:off x="3566171" y="2057415"/>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 idx="2"/>
            <a:endCxn id="11" idx="0"/>
          </p:cNvCxnSpPr>
          <p:nvPr/>
        </p:nvCxnSpPr>
        <p:spPr>
          <a:xfrm>
            <a:off x="4937756" y="2057415"/>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0"/>
            <a:endCxn id="8" idx="2"/>
          </p:cNvCxnSpPr>
          <p:nvPr/>
        </p:nvCxnSpPr>
        <p:spPr>
          <a:xfrm flipV="1">
            <a:off x="6309341" y="2057415"/>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2"/>
            <a:endCxn id="10" idx="0"/>
          </p:cNvCxnSpPr>
          <p:nvPr/>
        </p:nvCxnSpPr>
        <p:spPr>
          <a:xfrm>
            <a:off x="3566171" y="3611878"/>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0"/>
            <a:endCxn id="11" idx="2"/>
          </p:cNvCxnSpPr>
          <p:nvPr/>
        </p:nvCxnSpPr>
        <p:spPr>
          <a:xfrm flipV="1">
            <a:off x="4937756" y="3611878"/>
            <a:ext cx="1371585" cy="274317"/>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2" idx="3"/>
          </p:cNvCxnSpPr>
          <p:nvPr/>
        </p:nvCxnSpPr>
        <p:spPr>
          <a:xfrm rot="5400000">
            <a:off x="4937756" y="3337561"/>
            <a:ext cx="4023316" cy="1463024"/>
          </a:xfrm>
          <a:prstGeom prst="bentConnector2">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1"/>
            <a:endCxn id="5" idx="2"/>
          </p:cNvCxnSpPr>
          <p:nvPr/>
        </p:nvCxnSpPr>
        <p:spPr>
          <a:xfrm rot="10800000">
            <a:off x="2194586" y="2057415"/>
            <a:ext cx="1463024" cy="4023316"/>
          </a:xfrm>
          <a:prstGeom prst="bentConnector2">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5" idx="3"/>
            <a:endCxn id="6" idx="1"/>
          </p:cNvCxnSpPr>
          <p:nvPr/>
        </p:nvCxnSpPr>
        <p:spPr>
          <a:xfrm>
            <a:off x="3474732" y="1417342"/>
            <a:ext cx="18287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 idx="3"/>
            <a:endCxn id="8" idx="1"/>
          </p:cNvCxnSpPr>
          <p:nvPr/>
        </p:nvCxnSpPr>
        <p:spPr>
          <a:xfrm>
            <a:off x="6217902" y="1417342"/>
            <a:ext cx="18287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289696" y="2393328"/>
            <a:ext cx="1493472" cy="207993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Indicators</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dirty="0" smtClean="0">
              <a:solidFill>
                <a:srgbClr val="000000"/>
              </a:solidFill>
            </a:endParaRPr>
          </a:p>
        </p:txBody>
      </p:sp>
      <p:sp>
        <p:nvSpPr>
          <p:cNvPr id="24" name="Rounded Rectangle 23"/>
          <p:cNvSpPr/>
          <p:nvPr/>
        </p:nvSpPr>
        <p:spPr>
          <a:xfrm>
            <a:off x="289696" y="4625664"/>
            <a:ext cx="1493472" cy="2079936"/>
          </a:xfrm>
          <a:prstGeom prst="roundRect">
            <a:avLst/>
          </a:prstGeom>
          <a:solidFill>
            <a:schemeClr val="bg1"/>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Conditions</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dirty="0" smtClean="0">
              <a:solidFill>
                <a:srgbClr val="000000"/>
              </a:solidFill>
            </a:endParaRPr>
          </a:p>
        </p:txBody>
      </p:sp>
      <p:sp>
        <p:nvSpPr>
          <p:cNvPr id="26" name="Title 1"/>
          <p:cNvSpPr txBox="1">
            <a:spLocks/>
          </p:cNvSpPr>
          <p:nvPr/>
        </p:nvSpPr>
        <p:spPr>
          <a:xfrm>
            <a:off x="182928" y="0"/>
            <a:ext cx="8229560" cy="6858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4763" lvl="1"/>
            <a:r>
              <a:rPr lang="en-US" sz="2800" b="1" dirty="0" smtClean="0">
                <a:solidFill>
                  <a:srgbClr val="000000"/>
                </a:solidFill>
              </a:rPr>
              <a:t>Exercise - Measures</a:t>
            </a:r>
            <a:endParaRPr lang="en-US" sz="2800" b="1" dirty="0">
              <a:solidFill>
                <a:srgbClr val="000000"/>
              </a:solidFill>
            </a:endParaRPr>
          </a:p>
        </p:txBody>
      </p:sp>
    </p:spTree>
    <p:extLst>
      <p:ext uri="{BB962C8B-B14F-4D97-AF65-F5344CB8AC3E}">
        <p14:creationId xmlns:p14="http://schemas.microsoft.com/office/powerpoint/2010/main" val="3153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name="Slide312">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0" y="2133600"/>
            <a:ext cx="4114800" cy="4937760"/>
          </a:xfrm>
          <a:prstGeom prst="rect">
            <a:avLst/>
          </a:prstGeom>
        </p:spPr>
      </p:pic>
      <p:sp>
        <p:nvSpPr>
          <p:cNvPr id="3" name="Rectangle 7"/>
          <p:cNvSpPr/>
          <p:nvPr/>
        </p:nvSpPr>
        <p:spPr>
          <a:xfrm>
            <a:off x="609601" y="381000"/>
            <a:ext cx="5562599" cy="624786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a:solidFill>
                  <a:srgbClr val="000000"/>
                </a:solidFill>
                <a:uFillTx/>
                <a:latin typeface="Tw Cen MT Condensed Extra Bold" panose="020B0803020202020204" pitchFamily="34" charset="0"/>
              </a:rPr>
              <a:t>“What matters is not finding the perfect indicator, but settling upon a </a:t>
            </a:r>
            <a:r>
              <a:rPr lang="en-US" sz="4000" b="0" i="1" u="none" strike="noStrike" kern="1200" cap="none" spc="0" baseline="0" dirty="0">
                <a:solidFill>
                  <a:srgbClr val="000000"/>
                </a:solidFill>
                <a:uFillTx/>
                <a:latin typeface="Tw Cen MT Condensed Extra Bold" panose="020B0803020202020204" pitchFamily="34" charset="0"/>
              </a:rPr>
              <a:t>consistent and intelligent </a:t>
            </a:r>
            <a:r>
              <a:rPr lang="en-US" sz="4000" b="0" i="0" u="none" strike="noStrike" kern="1200" cap="none" spc="0" baseline="0" dirty="0">
                <a:solidFill>
                  <a:srgbClr val="000000"/>
                </a:solidFill>
                <a:uFillTx/>
                <a:latin typeface="Tw Cen MT Condensed Extra Bold" panose="020B0803020202020204" pitchFamily="34" charset="0"/>
              </a:rPr>
              <a:t>method of assessing your output results and then tracking your trajectory with rigor.” </a:t>
            </a:r>
            <a:endParaRPr lang="en-US" sz="4000" b="0" i="0" u="none" strike="noStrike" kern="1200" cap="none" spc="0" baseline="0" dirty="0" smtClean="0">
              <a:solidFill>
                <a:srgbClr val="000000"/>
              </a:solidFill>
              <a:uFillTx/>
              <a:latin typeface="Tw Cen MT Condensed Extra Bold" panose="020B08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4000" dirty="0">
              <a:solidFill>
                <a:srgbClr val="000000"/>
              </a:solidFill>
              <a:latin typeface="Tw Cen MT Condensed Extra Bold" panose="020B08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smtClean="0">
                <a:solidFill>
                  <a:srgbClr val="000000"/>
                </a:solidFill>
                <a:uFillTx/>
                <a:latin typeface="Tw Cen MT Condensed Extra Bold" panose="020B0803020202020204" pitchFamily="34" charset="0"/>
              </a:rPr>
              <a:t>			Jim </a:t>
            </a:r>
            <a:r>
              <a:rPr lang="en-US" sz="4000" b="0" i="0" u="none" strike="noStrike" kern="1200" cap="none" spc="0" baseline="0" dirty="0">
                <a:solidFill>
                  <a:srgbClr val="000000"/>
                </a:solidFill>
                <a:uFillTx/>
                <a:latin typeface="Tw Cen MT Condensed Extra Bold" panose="020B0803020202020204" pitchFamily="34" charset="0"/>
              </a:rPr>
              <a:t>Collins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27695" y="304800"/>
            <a:ext cx="8216305" cy="593725"/>
          </a:xfrm>
          <a:ln>
            <a:noFill/>
          </a:ln>
        </p:spPr>
        <p:txBody>
          <a:bodyPr anchorCtr="0"/>
          <a:lstStyle/>
          <a:p>
            <a:pPr lvl="0" algn="l"/>
            <a:r>
              <a:rPr lang="en-US" sz="3600" b="0" dirty="0" smtClean="0">
                <a:solidFill>
                  <a:srgbClr val="000000"/>
                </a:solidFill>
                <a:latin typeface="+mj-lt"/>
              </a:rPr>
              <a:t>Exercise – Use Model to Identify Measures</a:t>
            </a:r>
            <a:endParaRPr lang="en-US" sz="3600" b="0" dirty="0">
              <a:solidFill>
                <a:srgbClr val="000000"/>
              </a:solidFill>
              <a:latin typeface="+mj-lt"/>
            </a:endParaRPr>
          </a:p>
        </p:txBody>
      </p:sp>
      <p:sp>
        <p:nvSpPr>
          <p:cNvPr id="3" name="Rounded Rectangle 23"/>
          <p:cNvSpPr/>
          <p:nvPr/>
        </p:nvSpPr>
        <p:spPr>
          <a:xfrm>
            <a:off x="3429000" y="1221153"/>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4" name="Rounded Rectangle 24"/>
          <p:cNvSpPr/>
          <p:nvPr/>
        </p:nvSpPr>
        <p:spPr>
          <a:xfrm>
            <a:off x="3429000" y="2226984"/>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5" name="Rounded Rectangle 25"/>
          <p:cNvSpPr/>
          <p:nvPr/>
        </p:nvSpPr>
        <p:spPr>
          <a:xfrm>
            <a:off x="3429000" y="3232815"/>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6" name="Rounded Rectangle 27"/>
          <p:cNvSpPr/>
          <p:nvPr/>
        </p:nvSpPr>
        <p:spPr>
          <a:xfrm>
            <a:off x="3429000" y="4238646"/>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7" name="Rounded Rectangle 28"/>
          <p:cNvSpPr/>
          <p:nvPr/>
        </p:nvSpPr>
        <p:spPr>
          <a:xfrm>
            <a:off x="3429000" y="5244468"/>
            <a:ext cx="5440634" cy="9143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solidFill>
                <a:srgbClr val="FFFFFF"/>
              </a:solidFill>
              <a:uFillTx/>
              <a:latin typeface="+mj-lt"/>
            </a:endParaRPr>
          </a:p>
        </p:txBody>
      </p:sp>
      <p:sp>
        <p:nvSpPr>
          <p:cNvPr id="8" name="Rounded Rectangle 21"/>
          <p:cNvSpPr/>
          <p:nvPr/>
        </p:nvSpPr>
        <p:spPr>
          <a:xfrm>
            <a:off x="939207" y="425006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BY CONDUCTING</a:t>
            </a:r>
            <a:r>
              <a:rPr lang="en-US" sz="1800" i="0" u="none" strike="noStrike" kern="1200" cap="none" spc="0" dirty="0" smtClean="0">
                <a:uFillTx/>
                <a:latin typeface="+mj-lt"/>
                <a:cs typeface="Helvetica" pitchFamily="34"/>
              </a:rPr>
              <a:t> </a:t>
            </a:r>
            <a:r>
              <a:rPr lang="en-US" sz="1800" i="0" u="none" strike="noStrike" kern="1200" cap="none" spc="0" baseline="0" dirty="0" smtClean="0">
                <a:uFillTx/>
                <a:latin typeface="+mj-lt"/>
                <a:cs typeface="Helvetica" pitchFamily="34"/>
              </a:rPr>
              <a:t>ACTIVITIES</a:t>
            </a:r>
            <a:endParaRPr lang="en-US" sz="1800" i="0" u="none" strike="noStrike" kern="1200" cap="none" spc="0" baseline="0" dirty="0">
              <a:uFillTx/>
              <a:latin typeface="+mj-lt"/>
              <a:cs typeface="Helvetica" pitchFamily="34"/>
            </a:endParaRPr>
          </a:p>
        </p:txBody>
      </p:sp>
      <p:sp>
        <p:nvSpPr>
          <p:cNvPr id="9" name="Rounded Rectangle 22"/>
          <p:cNvSpPr/>
          <p:nvPr/>
        </p:nvSpPr>
        <p:spPr>
          <a:xfrm>
            <a:off x="946778" y="3242325"/>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latin typeface="+mj-lt"/>
                <a:cs typeface="Helvetica" pitchFamily="34"/>
              </a:rPr>
              <a:t>BY</a:t>
            </a:r>
            <a:r>
              <a:rPr lang="en-US" sz="1800" i="0" u="none" strike="noStrike" kern="1200" cap="none" spc="0" baseline="0" dirty="0" smtClean="0">
                <a:uFillTx/>
                <a:latin typeface="+mj-lt"/>
                <a:cs typeface="Helvetica" pitchFamily="34"/>
              </a:rPr>
              <a:t> DELIVERING</a:t>
            </a:r>
            <a:r>
              <a:rPr lang="en-US" sz="1800" i="0" u="none" strike="noStrike" kern="1200" cap="none" spc="0" dirty="0" smtClean="0">
                <a:uFillTx/>
                <a:latin typeface="+mj-lt"/>
                <a:cs typeface="Helvetica" pitchFamily="34"/>
              </a:rPr>
              <a:t> </a:t>
            </a:r>
            <a:r>
              <a:rPr lang="en-US" sz="1800" i="0" u="none" strike="noStrike" kern="1200" cap="none" spc="0" baseline="0" dirty="0" smtClean="0">
                <a:uFillTx/>
                <a:latin typeface="+mj-lt"/>
                <a:cs typeface="Helvetica" pitchFamily="34"/>
              </a:rPr>
              <a:t>SERVICES</a:t>
            </a:r>
            <a:endParaRPr lang="en-US" sz="1800" i="0" u="none" strike="noStrike" kern="1200" cap="none" spc="0" baseline="0" dirty="0">
              <a:uFillTx/>
              <a:latin typeface="+mj-lt"/>
              <a:cs typeface="Helvetica" pitchFamily="34"/>
            </a:endParaRPr>
          </a:p>
        </p:txBody>
      </p:sp>
      <p:sp>
        <p:nvSpPr>
          <p:cNvPr id="10" name="Rounded Rectangle 29"/>
          <p:cNvSpPr/>
          <p:nvPr/>
        </p:nvSpPr>
        <p:spPr>
          <a:xfrm>
            <a:off x="927695" y="2228877"/>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THAT </a:t>
            </a:r>
            <a:r>
              <a:rPr lang="en-US" sz="1800" i="0" u="none" strike="noStrike" kern="1200" cap="none" spc="0" baseline="0" dirty="0">
                <a:uFillTx/>
                <a:latin typeface="+mj-lt"/>
                <a:cs typeface="Helvetica" pitchFamily="34"/>
              </a:rPr>
              <a:t>BENEFIT CUSTOMERS</a:t>
            </a:r>
          </a:p>
        </p:txBody>
      </p:sp>
      <p:sp>
        <p:nvSpPr>
          <p:cNvPr id="11" name="Rounded Rectangle 33"/>
          <p:cNvSpPr/>
          <p:nvPr/>
        </p:nvSpPr>
        <p:spPr>
          <a:xfrm>
            <a:off x="927695" y="1205901"/>
            <a:ext cx="1828800"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latin typeface="+mj-lt"/>
                <a:cs typeface="Helvetica" pitchFamily="34"/>
              </a:rPr>
              <a:t>WE</a:t>
            </a:r>
            <a:r>
              <a:rPr lang="en-US" sz="1800" i="0" u="none" strike="noStrike" kern="1200" cap="none" spc="0" baseline="0" dirty="0" smtClean="0">
                <a:uFillTx/>
                <a:latin typeface="+mj-lt"/>
                <a:cs typeface="Helvetica" pitchFamily="34"/>
              </a:rPr>
              <a:t> </a:t>
            </a:r>
            <a:r>
              <a:rPr lang="en-US" sz="1800" i="0" u="none" strike="noStrike" kern="1200" cap="none" spc="0" baseline="0" dirty="0">
                <a:uFillTx/>
                <a:latin typeface="+mj-lt"/>
                <a:cs typeface="Helvetica" pitchFamily="34"/>
              </a:rPr>
              <a:t>ACHIEVE RESULTS </a:t>
            </a:r>
          </a:p>
        </p:txBody>
      </p:sp>
      <p:sp>
        <p:nvSpPr>
          <p:cNvPr id="12" name="Rounded Rectangle 34"/>
          <p:cNvSpPr/>
          <p:nvPr/>
        </p:nvSpPr>
        <p:spPr>
          <a:xfrm>
            <a:off x="939207" y="5257800"/>
            <a:ext cx="1828781" cy="91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bg1"/>
          </a:solidFill>
          <a:ln w="28575">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i="0" u="none" strike="noStrike" kern="1200" cap="none" spc="0" baseline="0" dirty="0" smtClean="0">
                <a:uFillTx/>
                <a:latin typeface="+mj-lt"/>
                <a:cs typeface="Helvetica" pitchFamily="34"/>
              </a:rPr>
              <a:t>THAT </a:t>
            </a:r>
            <a:r>
              <a:rPr lang="en-US" sz="1800" i="0" u="none" strike="noStrike" kern="1200" cap="none" spc="0" baseline="0" dirty="0">
                <a:uFillTx/>
                <a:latin typeface="+mj-lt"/>
                <a:cs typeface="Helvetica" pitchFamily="34"/>
              </a:rPr>
              <a:t>USE RESOURCES</a:t>
            </a:r>
          </a:p>
        </p:txBody>
      </p:sp>
      <p:sp>
        <p:nvSpPr>
          <p:cNvPr id="13" name="Curved Left Arrow 36"/>
          <p:cNvSpPr/>
          <p:nvPr/>
        </p:nvSpPr>
        <p:spPr>
          <a:xfrm rot="10800009" flipV="1">
            <a:off x="407694" y="4787277"/>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4" name="Curved Left Arrow 37"/>
          <p:cNvSpPr/>
          <p:nvPr/>
        </p:nvSpPr>
        <p:spPr>
          <a:xfrm rot="10799991" flipH="1" flipV="1">
            <a:off x="2834658" y="3781446"/>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5" name="Curved Left Arrow 38"/>
          <p:cNvSpPr/>
          <p:nvPr/>
        </p:nvSpPr>
        <p:spPr>
          <a:xfrm rot="10800009" flipV="1">
            <a:off x="384852" y="2809905"/>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
        <p:nvSpPr>
          <p:cNvPr id="16" name="Curved Left Arrow 39"/>
          <p:cNvSpPr/>
          <p:nvPr/>
        </p:nvSpPr>
        <p:spPr>
          <a:xfrm rot="10799991" flipH="1" flipV="1">
            <a:off x="2811816" y="1769784"/>
            <a:ext cx="457200" cy="822950"/>
          </a:xfrm>
          <a:custGeom>
            <a:avLst>
              <a:gd name="f13" fmla="val 25000"/>
              <a:gd name="f14" fmla="val 50000"/>
              <a:gd name="f15" fmla="val 25000"/>
            </a:avLst>
            <a:gdLst>
              <a:gd name="f3" fmla="val 10800000"/>
              <a:gd name="f4" fmla="val 5400000"/>
              <a:gd name="f5" fmla="val 16200000"/>
              <a:gd name="f6" fmla="val 180"/>
              <a:gd name="f7" fmla="val w"/>
              <a:gd name="f8" fmla="val h"/>
              <a:gd name="f9" fmla="val ss"/>
              <a:gd name="f10" fmla="val 0"/>
              <a:gd name="f11" fmla="*/ 5419351 1 1725033"/>
              <a:gd name="f12" fmla="+- 0 0 5400000"/>
              <a:gd name="f13" fmla="val 25000"/>
              <a:gd name="f14" fmla="val 50000"/>
              <a:gd name="f15" fmla="val 25000"/>
              <a:gd name="f16" fmla="+- 0 0 -270"/>
              <a:gd name="f17" fmla="+- 0 0 -90"/>
              <a:gd name="f18" fmla="+- 0 0 -180"/>
              <a:gd name="f19" fmla="abs f7"/>
              <a:gd name="f20" fmla="abs f8"/>
              <a:gd name="f21" fmla="abs f9"/>
              <a:gd name="f22" fmla="val f10"/>
              <a:gd name="f23" fmla="val f14"/>
              <a:gd name="f24" fmla="val f13"/>
              <a:gd name="f25" fmla="val f15"/>
              <a:gd name="f26" fmla="*/ f16 f3 1"/>
              <a:gd name="f27" fmla="*/ f17 f3 1"/>
              <a:gd name="f28" fmla="*/ f18 f3 1"/>
              <a:gd name="f29" fmla="?: f19 f7 1"/>
              <a:gd name="f30" fmla="?: f20 f8 1"/>
              <a:gd name="f31" fmla="?: f21 f9 1"/>
              <a:gd name="f32" fmla="*/ f26 1 f6"/>
              <a:gd name="f33" fmla="*/ f27 1 f6"/>
              <a:gd name="f34" fmla="*/ f28 1 f6"/>
              <a:gd name="f35" fmla="*/ f29 1 21600"/>
              <a:gd name="f36" fmla="*/ f30 1 21600"/>
              <a:gd name="f37" fmla="*/ 21600 f29 1"/>
              <a:gd name="f38" fmla="*/ 21600 f30 1"/>
              <a:gd name="f39" fmla="+- f32 0 f4"/>
              <a:gd name="f40" fmla="+- f33 0 f4"/>
              <a:gd name="f41" fmla="+- f34 0 f4"/>
              <a:gd name="f42" fmla="min f36 f35"/>
              <a:gd name="f43" fmla="*/ f37 1 f31"/>
              <a:gd name="f44" fmla="*/ f38 1 f31"/>
              <a:gd name="f45" fmla="val f43"/>
              <a:gd name="f46" fmla="val f44"/>
              <a:gd name="f47" fmla="*/ f22 f42 1"/>
              <a:gd name="f48" fmla="+- f46 0 f22"/>
              <a:gd name="f49" fmla="+- f45 0 f22"/>
              <a:gd name="f50" fmla="*/ f45 f42 1"/>
              <a:gd name="f51" fmla="*/ f46 f42 1"/>
              <a:gd name="f52" fmla="*/ f48 1 2"/>
              <a:gd name="f53" fmla="min f49 f48"/>
              <a:gd name="f54" fmla="*/ f49 f49 1"/>
              <a:gd name="f55" fmla="*/ f49 f42 1"/>
              <a:gd name="f56" fmla="*/ f53 f24 1"/>
              <a:gd name="f57" fmla="*/ f53 f23 1"/>
              <a:gd name="f58" fmla="*/ f53 f25 1"/>
              <a:gd name="f59" fmla="*/ f56 1 100000"/>
              <a:gd name="f60" fmla="*/ f57 1 100000"/>
              <a:gd name="f61" fmla="*/ f58 1 100000"/>
              <a:gd name="f62" fmla="+- f59 f60 0"/>
              <a:gd name="f63" fmla="*/ f59 f59 1"/>
              <a:gd name="f64" fmla="*/ f61 f61 1"/>
              <a:gd name="f65" fmla="+- f60 0 f59"/>
              <a:gd name="f66" fmla="*/ f60 1 2"/>
              <a:gd name="f67" fmla="+- f22 f61 0"/>
              <a:gd name="f68" fmla="+- 0 0 f61"/>
              <a:gd name="f69" fmla="*/ f59 1 2"/>
              <a:gd name="f70" fmla="*/ f62 1 4"/>
              <a:gd name="f71" fmla="+- f54 0 f64"/>
              <a:gd name="f72" fmla="*/ f65 1 2"/>
              <a:gd name="f73" fmla="+- f46 0 f66"/>
              <a:gd name="f74" fmla="+- 0 0 f68"/>
              <a:gd name="f75" fmla="+- 0 0 f69"/>
              <a:gd name="f76" fmla="*/ f67 f42 1"/>
              <a:gd name="f77" fmla="*/ f69 f42 1"/>
              <a:gd name="f78" fmla="+- f52 0 f70"/>
              <a:gd name="f79" fmla="sqrt f71"/>
              <a:gd name="f80" fmla="+- 0 0 f75"/>
              <a:gd name="f81" fmla="*/ f73 f42 1"/>
              <a:gd name="f82" fmla="*/ f78 2 1"/>
              <a:gd name="f83" fmla="+- f78 f59 0"/>
              <a:gd name="f84" fmla="*/ f79 f78 1"/>
              <a:gd name="f85" fmla="*/ f78 f42 1"/>
              <a:gd name="f86" fmla="*/ f82 f82 1"/>
              <a:gd name="f87" fmla="*/ f84 1 f49"/>
              <a:gd name="f88" fmla="+- f78 f83 0"/>
              <a:gd name="f89" fmla="*/ f83 f42 1"/>
              <a:gd name="f90" fmla="+- f86 0 f63"/>
              <a:gd name="f91" fmla="+- f78 f87 0"/>
              <a:gd name="f92" fmla="+- f83 f87 0"/>
              <a:gd name="f93" fmla="+- 0 0 f87"/>
              <a:gd name="f94" fmla="*/ f88 1 2"/>
              <a:gd name="f95" fmla="sqrt f90"/>
              <a:gd name="f96" fmla="+- f91 0 f72"/>
              <a:gd name="f97" fmla="+- f92 f72 0"/>
              <a:gd name="f98" fmla="+- 0 0 f93"/>
              <a:gd name="f99" fmla="*/ f91 f42 1"/>
              <a:gd name="f100" fmla="*/ f94 f42 1"/>
              <a:gd name="f101" fmla="*/ f95 f49 1"/>
              <a:gd name="f102" fmla="at2 f74 f98"/>
              <a:gd name="f103" fmla="*/ f96 f42 1"/>
              <a:gd name="f104" fmla="*/ f97 f42 1"/>
              <a:gd name="f105" fmla="*/ f101 1 f82"/>
              <a:gd name="f106" fmla="+- f102 f4 0"/>
              <a:gd name="f107" fmla="*/ f106 f11 1"/>
              <a:gd name="f108" fmla="+- 0 0 f105"/>
              <a:gd name="f109" fmla="*/ f107 1 f3"/>
              <a:gd name="f110" fmla="+- 0 0 f108"/>
              <a:gd name="f111" fmla="+- 0 0 f109"/>
              <a:gd name="f112" fmla="at2 f110 f80"/>
              <a:gd name="f113" fmla="val f111"/>
              <a:gd name="f114" fmla="+- f112 f4 0"/>
              <a:gd name="f115" fmla="+- 0 0 f113"/>
              <a:gd name="f116" fmla="*/ f114 f11 1"/>
              <a:gd name="f117" fmla="*/ f115 f3 1"/>
              <a:gd name="f118" fmla="*/ f116 1 f3"/>
              <a:gd name="f119" fmla="*/ f117 1 f11"/>
              <a:gd name="f120" fmla="+- 0 0 f118"/>
              <a:gd name="f121" fmla="+- f119 0 f4"/>
              <a:gd name="f122" fmla="val f120"/>
              <a:gd name="f123" fmla="+- 0 0 f122"/>
              <a:gd name="f124" fmla="*/ f123 f3 1"/>
              <a:gd name="f125" fmla="*/ f124 1 f11"/>
              <a:gd name="f126" fmla="+- f125 0 f4"/>
              <a:gd name="f127" fmla="+- f126 0 f121"/>
              <a:gd name="f128" fmla="+- f121 f126 0"/>
              <a:gd name="f129" fmla="+- 0 0 f126"/>
            </a:gdLst>
            <a:ahLst/>
            <a:cxnLst>
              <a:cxn ang="3cd4">
                <a:pos x="hc" y="t"/>
              </a:cxn>
              <a:cxn ang="0">
                <a:pos x="r" y="vc"/>
              </a:cxn>
              <a:cxn ang="cd4">
                <a:pos x="hc" y="b"/>
              </a:cxn>
              <a:cxn ang="cd2">
                <a:pos x="l" y="vc"/>
              </a:cxn>
              <a:cxn ang="f39">
                <a:pos x="f47" y="f77"/>
              </a:cxn>
              <a:cxn ang="f39">
                <a:pos x="f76" y="f103"/>
              </a:cxn>
              <a:cxn ang="f40">
                <a:pos x="f47" y="f81"/>
              </a:cxn>
              <a:cxn ang="f41">
                <a:pos x="f76" y="f104"/>
              </a:cxn>
              <a:cxn ang="f40">
                <a:pos x="f50" y="f100"/>
              </a:cxn>
            </a:cxnLst>
            <a:rect l="f47" t="f47" r="f50" b="f51"/>
            <a:pathLst>
              <a:path stroke="0">
                <a:moveTo>
                  <a:pt x="f47" y="f81"/>
                </a:moveTo>
                <a:lnTo>
                  <a:pt x="f76" y="f103"/>
                </a:lnTo>
                <a:lnTo>
                  <a:pt x="f76" y="f99"/>
                </a:lnTo>
                <a:arcTo wR="f55" hR="f85" stAng="f121" swAng="f127"/>
                <a:arcTo wR="f55" hR="f85" stAng="f129" swAng="f128"/>
                <a:lnTo>
                  <a:pt x="f76" y="f104"/>
                </a:lnTo>
                <a:close/>
              </a:path>
              <a:path stroke="0">
                <a:moveTo>
                  <a:pt x="f50" y="f89"/>
                </a:moveTo>
                <a:arcTo wR="f55" hR="f85" stAng="f10" swAng="f12"/>
                <a:lnTo>
                  <a:pt x="f47" y="f47"/>
                </a:lnTo>
                <a:arcTo wR="f55" hR="f85" stAng="f5" swAng="f4"/>
                <a:close/>
              </a:path>
              <a:path fill="none">
                <a:moveTo>
                  <a:pt x="f50" y="f89"/>
                </a:moveTo>
                <a:arcTo wR="f55" hR="f85" stAng="f10" swAng="f12"/>
                <a:lnTo>
                  <a:pt x="f47" y="f47"/>
                </a:lnTo>
                <a:arcTo wR="f55" hR="f85" stAng="f5" swAng="f4"/>
                <a:lnTo>
                  <a:pt x="f50" y="f89"/>
                </a:lnTo>
                <a:arcTo wR="f55" hR="f85" stAng="f10" swAng="f121"/>
                <a:lnTo>
                  <a:pt x="f76" y="f104"/>
                </a:lnTo>
                <a:lnTo>
                  <a:pt x="f47" y="f81"/>
                </a:lnTo>
                <a:lnTo>
                  <a:pt x="f76" y="f103"/>
                </a:lnTo>
                <a:lnTo>
                  <a:pt x="f76" y="f99"/>
                </a:lnTo>
                <a:arcTo wR="f55" hR="f85" stAng="f121" swAng="f127"/>
              </a:path>
            </a:pathLst>
          </a:custGeom>
          <a:solidFill>
            <a:schemeClr val="bg1"/>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i="0" u="none" strike="noStrike" kern="1200" cap="none" spc="0" baseline="0">
              <a:uFillTx/>
              <a:latin typeface="+mj-lt"/>
            </a:endParaRPr>
          </a:p>
        </p:txBody>
      </p:sp>
    </p:spTree>
    <p:extLst>
      <p:ext uri="{BB962C8B-B14F-4D97-AF65-F5344CB8AC3E}">
        <p14:creationId xmlns:p14="http://schemas.microsoft.com/office/powerpoint/2010/main" val="114444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3" y="6493629"/>
            <a:ext cx="2133596" cy="365129"/>
          </a:xfrm>
          <a:prstGeom prst="rect">
            <a:avLst/>
          </a:prstGeom>
          <a:ln>
            <a:noFill/>
          </a:ln>
        </p:spPr>
        <p:txBody>
          <a:bodyPr/>
          <a:lstStyle/>
          <a:p>
            <a:fld id="{5D87EB1B-7FBB-4261-B9AB-77AAA570F4C0}" type="slidenum">
              <a:rPr lang="en-US" smtClean="0">
                <a:solidFill>
                  <a:srgbClr val="FFFFFF">
                    <a:tint val="75000"/>
                  </a:srgbClr>
                </a:solidFill>
              </a:rPr>
              <a:pPr/>
              <a:t>61</a:t>
            </a:fld>
            <a:endParaRPr lang="en-US">
              <a:solidFill>
                <a:srgbClr val="FFFFFF">
                  <a:tint val="75000"/>
                </a:srgbClr>
              </a:solidFill>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06"/>
          <a:stretch/>
        </p:blipFill>
        <p:spPr bwMode="auto">
          <a:xfrm>
            <a:off x="0" y="5316"/>
            <a:ext cx="9144000" cy="7000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4"/>
          <p:cNvSpPr>
            <a:spLocks noChangeArrowheads="1"/>
          </p:cNvSpPr>
          <p:nvPr/>
        </p:nvSpPr>
        <p:spPr bwMode="auto">
          <a:xfrm>
            <a:off x="0" y="0"/>
            <a:ext cx="900113" cy="2349500"/>
          </a:xfrm>
          <a:prstGeom prst="rect">
            <a:avLst/>
          </a:prstGeom>
          <a:solidFill>
            <a:schemeClr val="bg2"/>
          </a:solidFill>
          <a:ln w="9525">
            <a:noFill/>
            <a:miter lim="800000"/>
            <a:headEnd/>
            <a:tailEnd/>
          </a:ln>
          <a:effectLst/>
        </p:spPr>
        <p:txBody>
          <a:bodyPr wrap="none" anchor="ctr"/>
          <a:lstStyle/>
          <a:p>
            <a:endParaRPr lang="en-US">
              <a:solidFill>
                <a:srgbClr val="FFFFFF"/>
              </a:solidFill>
            </a:endParaRPr>
          </a:p>
        </p:txBody>
      </p:sp>
      <p:sp>
        <p:nvSpPr>
          <p:cNvPr id="30" name="Rectangle 5"/>
          <p:cNvSpPr>
            <a:spLocks noChangeArrowheads="1"/>
          </p:cNvSpPr>
          <p:nvPr/>
        </p:nvSpPr>
        <p:spPr bwMode="auto">
          <a:xfrm>
            <a:off x="900113" y="0"/>
            <a:ext cx="2224085" cy="1752600"/>
          </a:xfrm>
          <a:prstGeom prst="rect">
            <a:avLst/>
          </a:prstGeom>
          <a:solidFill>
            <a:schemeClr val="accent6"/>
          </a:solidFill>
          <a:ln w="9525">
            <a:noFill/>
            <a:miter lim="800000"/>
            <a:headEnd/>
            <a:tailEnd/>
          </a:ln>
          <a:effectLst/>
        </p:spPr>
        <p:txBody>
          <a:bodyPr wrap="none" anchor="ctr"/>
          <a:lstStyle/>
          <a:p>
            <a:endParaRPr lang="en-US">
              <a:solidFill>
                <a:srgbClr val="FFFFFF"/>
              </a:solidFill>
            </a:endParaRPr>
          </a:p>
        </p:txBody>
      </p:sp>
      <p:sp>
        <p:nvSpPr>
          <p:cNvPr id="31" name="Rectangle 6"/>
          <p:cNvSpPr>
            <a:spLocks noChangeArrowheads="1"/>
          </p:cNvSpPr>
          <p:nvPr/>
        </p:nvSpPr>
        <p:spPr bwMode="auto">
          <a:xfrm>
            <a:off x="3124199" y="0"/>
            <a:ext cx="6019802" cy="908050"/>
          </a:xfrm>
          <a:prstGeom prst="rect">
            <a:avLst/>
          </a:prstGeom>
          <a:solidFill>
            <a:schemeClr val="accent1"/>
          </a:solidFill>
          <a:ln w="9525">
            <a:noFill/>
            <a:miter lim="800000"/>
            <a:headEnd/>
            <a:tailEnd/>
          </a:ln>
          <a:effectLst/>
        </p:spPr>
        <p:txBody>
          <a:bodyPr wrap="none" anchor="ctr"/>
          <a:lstStyle/>
          <a:p>
            <a:endParaRPr lang="en-US">
              <a:solidFill>
                <a:srgbClr val="FFFFFF"/>
              </a:solidFill>
            </a:endParaRPr>
          </a:p>
        </p:txBody>
      </p:sp>
      <p:sp>
        <p:nvSpPr>
          <p:cNvPr id="32" name="Rectangle 7"/>
          <p:cNvSpPr>
            <a:spLocks noChangeArrowheads="1"/>
          </p:cNvSpPr>
          <p:nvPr/>
        </p:nvSpPr>
        <p:spPr bwMode="auto">
          <a:xfrm>
            <a:off x="6516688" y="908050"/>
            <a:ext cx="2627312" cy="1873250"/>
          </a:xfrm>
          <a:prstGeom prst="rect">
            <a:avLst/>
          </a:prstGeom>
          <a:solidFill>
            <a:schemeClr val="accent6"/>
          </a:solidFill>
          <a:ln w="9525">
            <a:noFill/>
            <a:miter lim="800000"/>
            <a:headEnd/>
            <a:tailEnd/>
          </a:ln>
          <a:effectLst/>
        </p:spPr>
        <p:txBody>
          <a:bodyPr wrap="none" anchor="ctr"/>
          <a:lstStyle/>
          <a:p>
            <a:endParaRPr lang="en-US">
              <a:solidFill>
                <a:srgbClr val="FFFFFF"/>
              </a:solidFill>
            </a:endParaRPr>
          </a:p>
        </p:txBody>
      </p:sp>
      <p:sp>
        <p:nvSpPr>
          <p:cNvPr id="33" name="Rectangle 8"/>
          <p:cNvSpPr>
            <a:spLocks noChangeArrowheads="1"/>
          </p:cNvSpPr>
          <p:nvPr/>
        </p:nvSpPr>
        <p:spPr bwMode="auto">
          <a:xfrm>
            <a:off x="6516688" y="2781300"/>
            <a:ext cx="2627312" cy="2160588"/>
          </a:xfrm>
          <a:prstGeom prst="rect">
            <a:avLst/>
          </a:prstGeom>
          <a:solidFill>
            <a:schemeClr val="accent2"/>
          </a:solidFill>
          <a:ln w="9525">
            <a:noFill/>
            <a:miter lim="800000"/>
            <a:headEnd/>
            <a:tailEnd/>
          </a:ln>
          <a:effectLst/>
        </p:spPr>
        <p:txBody>
          <a:bodyPr wrap="none" anchor="ctr"/>
          <a:lstStyle/>
          <a:p>
            <a:endParaRPr lang="en-US">
              <a:solidFill>
                <a:srgbClr val="FFFFFF"/>
              </a:solidFill>
            </a:endParaRPr>
          </a:p>
        </p:txBody>
      </p:sp>
      <p:sp>
        <p:nvSpPr>
          <p:cNvPr id="34" name="Rectangle 9"/>
          <p:cNvSpPr>
            <a:spLocks noChangeArrowheads="1"/>
          </p:cNvSpPr>
          <p:nvPr/>
        </p:nvSpPr>
        <p:spPr bwMode="auto">
          <a:xfrm>
            <a:off x="0" y="2349500"/>
            <a:ext cx="900113" cy="4508500"/>
          </a:xfrm>
          <a:prstGeom prst="rect">
            <a:avLst/>
          </a:prstGeom>
          <a:solidFill>
            <a:schemeClr val="accent2"/>
          </a:solidFill>
          <a:ln w="9525">
            <a:noFill/>
            <a:miter lim="800000"/>
            <a:headEnd/>
            <a:tailEnd/>
          </a:ln>
          <a:effectLst/>
        </p:spPr>
        <p:txBody>
          <a:bodyPr wrap="none" anchor="ctr"/>
          <a:lstStyle/>
          <a:p>
            <a:endParaRPr lang="en-US">
              <a:solidFill>
                <a:srgbClr val="FFFFFF"/>
              </a:solidFill>
            </a:endParaRPr>
          </a:p>
        </p:txBody>
      </p:sp>
      <p:sp>
        <p:nvSpPr>
          <p:cNvPr id="35" name="Rectangle 10"/>
          <p:cNvSpPr>
            <a:spLocks noChangeArrowheads="1"/>
          </p:cNvSpPr>
          <p:nvPr/>
        </p:nvSpPr>
        <p:spPr bwMode="auto">
          <a:xfrm>
            <a:off x="900112" y="1752600"/>
            <a:ext cx="2224087" cy="2181225"/>
          </a:xfrm>
          <a:prstGeom prst="rect">
            <a:avLst/>
          </a:prstGeom>
          <a:solidFill>
            <a:schemeClr val="accent4"/>
          </a:solidFill>
          <a:ln w="9525">
            <a:noFill/>
            <a:miter lim="800000"/>
            <a:headEnd/>
            <a:tailEnd/>
          </a:ln>
          <a:effectLst/>
        </p:spPr>
        <p:txBody>
          <a:bodyPr wrap="none" anchor="ctr"/>
          <a:lstStyle/>
          <a:p>
            <a:endParaRPr lang="en-US">
              <a:solidFill>
                <a:srgbClr val="FFFFFF"/>
              </a:solidFill>
            </a:endParaRPr>
          </a:p>
        </p:txBody>
      </p:sp>
      <p:sp>
        <p:nvSpPr>
          <p:cNvPr id="36" name="Rectangle 11"/>
          <p:cNvSpPr>
            <a:spLocks noChangeArrowheads="1"/>
          </p:cNvSpPr>
          <p:nvPr/>
        </p:nvSpPr>
        <p:spPr bwMode="auto">
          <a:xfrm>
            <a:off x="3962400" y="3933825"/>
            <a:ext cx="1401763" cy="2924175"/>
          </a:xfrm>
          <a:prstGeom prst="rect">
            <a:avLst/>
          </a:prstGeom>
          <a:solidFill>
            <a:schemeClr val="accent2"/>
          </a:solidFill>
          <a:ln w="9525">
            <a:noFill/>
            <a:miter lim="800000"/>
            <a:headEnd/>
            <a:tailEnd/>
          </a:ln>
          <a:effectLst/>
        </p:spPr>
        <p:txBody>
          <a:bodyPr wrap="none" anchor="ctr"/>
          <a:lstStyle/>
          <a:p>
            <a:endParaRPr lang="en-US">
              <a:solidFill>
                <a:srgbClr val="FFFFFF"/>
              </a:solidFill>
            </a:endParaRPr>
          </a:p>
        </p:txBody>
      </p:sp>
      <p:sp>
        <p:nvSpPr>
          <p:cNvPr id="37" name="Rectangle 12"/>
          <p:cNvSpPr>
            <a:spLocks noChangeArrowheads="1"/>
          </p:cNvSpPr>
          <p:nvPr/>
        </p:nvSpPr>
        <p:spPr bwMode="auto">
          <a:xfrm>
            <a:off x="5364163" y="3933825"/>
            <a:ext cx="1152525" cy="2924175"/>
          </a:xfrm>
          <a:prstGeom prst="rect">
            <a:avLst/>
          </a:prstGeom>
          <a:solidFill>
            <a:schemeClr val="accent1"/>
          </a:solidFill>
          <a:ln w="9525">
            <a:noFill/>
            <a:miter lim="800000"/>
            <a:headEnd/>
            <a:tailEnd/>
          </a:ln>
          <a:effectLst/>
        </p:spPr>
        <p:txBody>
          <a:bodyPr wrap="none" anchor="ctr"/>
          <a:lstStyle/>
          <a:p>
            <a:endParaRPr lang="en-US">
              <a:solidFill>
                <a:srgbClr val="FFFFFF"/>
              </a:solidFill>
            </a:endParaRPr>
          </a:p>
        </p:txBody>
      </p:sp>
      <p:sp>
        <p:nvSpPr>
          <p:cNvPr id="38" name="Rectangle 13"/>
          <p:cNvSpPr>
            <a:spLocks noChangeArrowheads="1"/>
          </p:cNvSpPr>
          <p:nvPr/>
        </p:nvSpPr>
        <p:spPr bwMode="auto">
          <a:xfrm>
            <a:off x="900113" y="3933825"/>
            <a:ext cx="3062287" cy="2924175"/>
          </a:xfrm>
          <a:prstGeom prst="rect">
            <a:avLst/>
          </a:prstGeom>
          <a:solidFill>
            <a:schemeClr val="bg2"/>
          </a:solidFill>
          <a:ln w="9525">
            <a:noFill/>
            <a:miter lim="800000"/>
            <a:headEnd/>
            <a:tailEnd/>
          </a:ln>
          <a:effectLst/>
        </p:spPr>
        <p:txBody>
          <a:bodyPr wrap="none" anchor="ctr"/>
          <a:lstStyle/>
          <a:p>
            <a:endParaRPr lang="en-US">
              <a:solidFill>
                <a:srgbClr val="FFFFFF"/>
              </a:solidFill>
            </a:endParaRPr>
          </a:p>
        </p:txBody>
      </p:sp>
      <p:sp>
        <p:nvSpPr>
          <p:cNvPr id="39" name="Rectangle 14"/>
          <p:cNvSpPr>
            <a:spLocks noChangeArrowheads="1"/>
          </p:cNvSpPr>
          <p:nvPr/>
        </p:nvSpPr>
        <p:spPr bwMode="auto">
          <a:xfrm>
            <a:off x="6516688" y="4941888"/>
            <a:ext cx="2627312" cy="1916112"/>
          </a:xfrm>
          <a:prstGeom prst="rect">
            <a:avLst/>
          </a:prstGeom>
          <a:solidFill>
            <a:schemeClr val="accent5"/>
          </a:solidFill>
          <a:ln w="9525">
            <a:noFill/>
            <a:miter lim="800000"/>
            <a:headEnd/>
            <a:tailEnd/>
          </a:ln>
          <a:effectLst/>
        </p:spPr>
        <p:txBody>
          <a:bodyPr wrap="none" anchor="ctr"/>
          <a:lstStyle/>
          <a:p>
            <a:endParaRPr lang="en-US">
              <a:solidFill>
                <a:srgbClr val="FFFFFF"/>
              </a:solidFill>
            </a:endParaRPr>
          </a:p>
        </p:txBody>
      </p:sp>
      <p:sp>
        <p:nvSpPr>
          <p:cNvPr id="40" name="Rectangle 15"/>
          <p:cNvSpPr>
            <a:spLocks noChangeArrowheads="1"/>
          </p:cNvSpPr>
          <p:nvPr/>
        </p:nvSpPr>
        <p:spPr bwMode="auto">
          <a:xfrm>
            <a:off x="3124199" y="908050"/>
            <a:ext cx="3392489" cy="3025775"/>
          </a:xfrm>
          <a:prstGeom prst="rect">
            <a:avLst/>
          </a:prstGeom>
          <a:solidFill>
            <a:schemeClr val="accent5"/>
          </a:solidFill>
          <a:ln w="9525">
            <a:noFill/>
            <a:miter lim="800000"/>
            <a:headEnd/>
            <a:tailEnd/>
          </a:ln>
          <a:effectLst/>
        </p:spPr>
        <p:txBody>
          <a:bodyPr wrap="none" anchor="ctr"/>
          <a:lstStyle/>
          <a:p>
            <a:endParaRPr lang="en-US">
              <a:solidFill>
                <a:srgbClr val="FFFFFF"/>
              </a:solidFill>
            </a:endParaRPr>
          </a:p>
        </p:txBody>
      </p:sp>
      <p:sp>
        <p:nvSpPr>
          <p:cNvPr id="41" name="Text Box 16"/>
          <p:cNvSpPr txBox="1">
            <a:spLocks noChangeArrowheads="1"/>
          </p:cNvSpPr>
          <p:nvPr/>
        </p:nvSpPr>
        <p:spPr bwMode="auto">
          <a:xfrm>
            <a:off x="323851" y="80204"/>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1</a:t>
            </a:r>
            <a:endParaRPr lang="en-US" sz="2000" b="1" dirty="0">
              <a:solidFill>
                <a:srgbClr val="FFFFFF"/>
              </a:solidFill>
            </a:endParaRPr>
          </a:p>
        </p:txBody>
      </p:sp>
      <p:sp>
        <p:nvSpPr>
          <p:cNvPr id="42" name="Text Box 29"/>
          <p:cNvSpPr txBox="1">
            <a:spLocks noChangeArrowheads="1"/>
          </p:cNvSpPr>
          <p:nvPr/>
        </p:nvSpPr>
        <p:spPr bwMode="auto">
          <a:xfrm>
            <a:off x="2197100" y="97525"/>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2</a:t>
            </a:r>
            <a:endParaRPr lang="en-US" sz="2000" b="1" dirty="0">
              <a:solidFill>
                <a:srgbClr val="FFFFFF"/>
              </a:solidFill>
            </a:endParaRPr>
          </a:p>
        </p:txBody>
      </p:sp>
      <p:sp>
        <p:nvSpPr>
          <p:cNvPr id="43" name="Text Box 30"/>
          <p:cNvSpPr txBox="1">
            <a:spLocks noChangeArrowheads="1"/>
          </p:cNvSpPr>
          <p:nvPr/>
        </p:nvSpPr>
        <p:spPr bwMode="auto">
          <a:xfrm>
            <a:off x="8640763" y="365125"/>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3</a:t>
            </a:r>
            <a:endParaRPr lang="en-US" sz="2000" b="1">
              <a:solidFill>
                <a:srgbClr val="FFFFFF"/>
              </a:solidFill>
            </a:endParaRPr>
          </a:p>
        </p:txBody>
      </p:sp>
      <p:sp>
        <p:nvSpPr>
          <p:cNvPr id="44" name="Text Box 31"/>
          <p:cNvSpPr txBox="1">
            <a:spLocks noChangeArrowheads="1"/>
          </p:cNvSpPr>
          <p:nvPr/>
        </p:nvSpPr>
        <p:spPr bwMode="auto">
          <a:xfrm>
            <a:off x="5940425" y="1932627"/>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4</a:t>
            </a:r>
            <a:endParaRPr lang="en-US" sz="2000" b="1">
              <a:solidFill>
                <a:srgbClr val="FFFFFF"/>
              </a:solidFill>
            </a:endParaRPr>
          </a:p>
        </p:txBody>
      </p:sp>
      <p:sp>
        <p:nvSpPr>
          <p:cNvPr id="45" name="Text Box 33"/>
          <p:cNvSpPr txBox="1">
            <a:spLocks noChangeArrowheads="1"/>
          </p:cNvSpPr>
          <p:nvPr/>
        </p:nvSpPr>
        <p:spPr bwMode="auto">
          <a:xfrm>
            <a:off x="8640763" y="981075"/>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5</a:t>
            </a:r>
            <a:endParaRPr lang="en-US" sz="2000" b="1">
              <a:solidFill>
                <a:srgbClr val="FFFFFF"/>
              </a:solidFill>
            </a:endParaRPr>
          </a:p>
        </p:txBody>
      </p:sp>
      <p:sp>
        <p:nvSpPr>
          <p:cNvPr id="46" name="Text Box 34"/>
          <p:cNvSpPr txBox="1">
            <a:spLocks noChangeArrowheads="1"/>
          </p:cNvSpPr>
          <p:nvPr/>
        </p:nvSpPr>
        <p:spPr bwMode="auto">
          <a:xfrm>
            <a:off x="2567782" y="1844675"/>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6</a:t>
            </a:r>
            <a:endParaRPr lang="en-US" sz="2000" b="1" dirty="0">
              <a:solidFill>
                <a:srgbClr val="FFFFFF"/>
              </a:solidFill>
            </a:endParaRPr>
          </a:p>
        </p:txBody>
      </p:sp>
      <p:sp>
        <p:nvSpPr>
          <p:cNvPr id="47" name="Text Box 35"/>
          <p:cNvSpPr txBox="1">
            <a:spLocks noChangeArrowheads="1"/>
          </p:cNvSpPr>
          <p:nvPr/>
        </p:nvSpPr>
        <p:spPr bwMode="auto">
          <a:xfrm>
            <a:off x="323850" y="2420938"/>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7</a:t>
            </a:r>
            <a:endParaRPr lang="en-US" sz="2000" b="1">
              <a:solidFill>
                <a:srgbClr val="FFFFFF"/>
              </a:solidFill>
            </a:endParaRPr>
          </a:p>
        </p:txBody>
      </p:sp>
      <p:sp>
        <p:nvSpPr>
          <p:cNvPr id="48" name="Text Box 36"/>
          <p:cNvSpPr txBox="1">
            <a:spLocks noChangeArrowheads="1"/>
          </p:cNvSpPr>
          <p:nvPr/>
        </p:nvSpPr>
        <p:spPr bwMode="auto">
          <a:xfrm>
            <a:off x="8640763" y="2781300"/>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8</a:t>
            </a:r>
            <a:endParaRPr lang="en-US" sz="2000" b="1">
              <a:solidFill>
                <a:srgbClr val="FFFFFF"/>
              </a:solidFill>
            </a:endParaRPr>
          </a:p>
        </p:txBody>
      </p:sp>
      <p:sp>
        <p:nvSpPr>
          <p:cNvPr id="49" name="Text Box 37"/>
          <p:cNvSpPr txBox="1">
            <a:spLocks noChangeArrowheads="1"/>
          </p:cNvSpPr>
          <p:nvPr/>
        </p:nvSpPr>
        <p:spPr bwMode="auto">
          <a:xfrm>
            <a:off x="5940425" y="4005263"/>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9</a:t>
            </a:r>
            <a:endParaRPr lang="en-US" sz="2000" b="1">
              <a:solidFill>
                <a:srgbClr val="FFFFFF"/>
              </a:solidFill>
            </a:endParaRPr>
          </a:p>
        </p:txBody>
      </p:sp>
      <p:sp>
        <p:nvSpPr>
          <p:cNvPr id="50" name="Text Box 38"/>
          <p:cNvSpPr txBox="1">
            <a:spLocks noChangeArrowheads="1"/>
          </p:cNvSpPr>
          <p:nvPr/>
        </p:nvSpPr>
        <p:spPr bwMode="auto">
          <a:xfrm>
            <a:off x="3336926" y="4005263"/>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dirty="0">
                <a:solidFill>
                  <a:srgbClr val="FFFFFF"/>
                </a:solidFill>
              </a:rPr>
              <a:t>10</a:t>
            </a:r>
            <a:endParaRPr lang="en-US" sz="2000" b="1" dirty="0">
              <a:solidFill>
                <a:srgbClr val="FFFFFF"/>
              </a:solidFill>
            </a:endParaRPr>
          </a:p>
        </p:txBody>
      </p:sp>
      <p:sp>
        <p:nvSpPr>
          <p:cNvPr id="51" name="Text Box 39"/>
          <p:cNvSpPr txBox="1">
            <a:spLocks noChangeArrowheads="1"/>
          </p:cNvSpPr>
          <p:nvPr/>
        </p:nvSpPr>
        <p:spPr bwMode="auto">
          <a:xfrm>
            <a:off x="4787900" y="4076700"/>
            <a:ext cx="503238"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11</a:t>
            </a:r>
            <a:endParaRPr lang="en-US" sz="2000" b="1">
              <a:solidFill>
                <a:srgbClr val="FFFFFF"/>
              </a:solidFill>
            </a:endParaRPr>
          </a:p>
        </p:txBody>
      </p:sp>
      <p:sp>
        <p:nvSpPr>
          <p:cNvPr id="52" name="Text Box 40"/>
          <p:cNvSpPr txBox="1">
            <a:spLocks noChangeArrowheads="1"/>
          </p:cNvSpPr>
          <p:nvPr/>
        </p:nvSpPr>
        <p:spPr bwMode="auto">
          <a:xfrm>
            <a:off x="8640763" y="4941888"/>
            <a:ext cx="503237" cy="3968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b="1">
                <a:solidFill>
                  <a:srgbClr val="FFFFFF"/>
                </a:solidFill>
              </a:rPr>
              <a:t>12</a:t>
            </a:r>
            <a:endParaRPr lang="en-US" sz="2000" b="1">
              <a:solidFill>
                <a:srgbClr val="FFFFFF"/>
              </a:solidFill>
            </a:endParaRPr>
          </a:p>
        </p:txBody>
      </p:sp>
    </p:spTree>
    <p:extLst>
      <p:ext uri="{BB962C8B-B14F-4D97-AF65-F5344CB8AC3E}">
        <p14:creationId xmlns:p14="http://schemas.microsoft.com/office/powerpoint/2010/main" val="56106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4" presetClass="exit" presetSubtype="16" fill="hold" grpId="0" nodeType="clickEffect">
                                  <p:stCondLst>
                                    <p:cond delay="0"/>
                                  </p:stCondLst>
                                  <p:childTnLst>
                                    <p:animEffect transition="out" filter="box(in)">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4" presetClass="exit" presetSubtype="16" fill="hold" grpId="0" nodeType="withEffect">
                                  <p:stCondLst>
                                    <p:cond delay="0"/>
                                  </p:stCondLst>
                                  <p:childTnLst>
                                    <p:animEffect transition="out" filter="box(in)">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par>
                                <p:cTn id="26" presetID="4" presetClass="exit" presetSubtype="16" fill="hold" grpId="0" nodeType="withEffect">
                                  <p:stCondLst>
                                    <p:cond delay="0"/>
                                  </p:stCondLst>
                                  <p:childTnLst>
                                    <p:animEffect transition="out" filter="box(in)">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par>
                                <p:cTn id="35" presetID="4" presetClass="exit" presetSubtype="16" fill="hold" grpId="0" nodeType="withEffect">
                                  <p:stCondLst>
                                    <p:cond delay="0"/>
                                  </p:stCondLst>
                                  <p:childTnLst>
                                    <p:animEffect transition="out" filter="box(in)">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par>
                                <p:cTn id="44" presetID="4" presetClass="exit" presetSubtype="16" fill="hold" grpId="0" nodeType="withEffect">
                                  <p:stCondLst>
                                    <p:cond delay="0"/>
                                  </p:stCondLst>
                                  <p:childTnLst>
                                    <p:animEffect transition="out" filter="box(in)">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4" presetClass="exit" presetSubtype="16" fill="hold" grpId="0" nodeType="clickEffect">
                                  <p:stCondLst>
                                    <p:cond delay="0"/>
                                  </p:stCondLst>
                                  <p:childTnLst>
                                    <p:animEffect transition="out" filter="box(in)">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4" presetClass="exit" presetSubtype="16" fill="hold" grpId="0" nodeType="withEffect">
                                  <p:stCondLst>
                                    <p:cond delay="0"/>
                                  </p:stCondLst>
                                  <p:childTnLst>
                                    <p:animEffect transition="out" filter="box(in)">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par>
                                <p:cTn id="62" presetID="4" presetClass="exit" presetSubtype="16" fill="hold" grpId="0" nodeType="withEffect">
                                  <p:stCondLst>
                                    <p:cond delay="0"/>
                                  </p:stCondLst>
                                  <p:childTnLst>
                                    <p:animEffect transition="out" filter="box(in)">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 presetClass="exit" presetSubtype="16" fill="hold" grpId="0" nodeType="clickEffect">
                                  <p:stCondLst>
                                    <p:cond delay="0"/>
                                  </p:stCondLst>
                                  <p:childTnLst>
                                    <p:animEffect transition="out" filter="box(in)">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par>
                                <p:cTn id="71" presetID="4" presetClass="exit" presetSubtype="16" fill="hold" grpId="0" nodeType="withEffect">
                                  <p:stCondLst>
                                    <p:cond delay="0"/>
                                  </p:stCondLst>
                                  <p:childTnLst>
                                    <p:animEffect transition="out" filter="box(in)">
                                      <p:cBhvr>
                                        <p:cTn id="72" dur="500"/>
                                        <p:tgtEl>
                                          <p:spTgt spid="33"/>
                                        </p:tgtEl>
                                      </p:cBhvr>
                                    </p:animEffect>
                                    <p:set>
                                      <p:cBhvr>
                                        <p:cTn id="7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4" presetClass="exit" presetSubtype="16" fill="hold" grpId="0" nodeType="clickEffect">
                                  <p:stCondLst>
                                    <p:cond delay="0"/>
                                  </p:stCondLst>
                                  <p:childTnLst>
                                    <p:animEffect transition="out" filter="box(in)">
                                      <p:cBhvr>
                                        <p:cTn id="78" dur="500"/>
                                        <p:tgtEl>
                                          <p:spTgt spid="49"/>
                                        </p:tgtEl>
                                      </p:cBhvr>
                                    </p:animEffect>
                                    <p:set>
                                      <p:cBhvr>
                                        <p:cTn id="79" dur="1" fill="hold">
                                          <p:stCondLst>
                                            <p:cond delay="499"/>
                                          </p:stCondLst>
                                        </p:cTn>
                                        <p:tgtEl>
                                          <p:spTgt spid="49"/>
                                        </p:tgtEl>
                                        <p:attrNameLst>
                                          <p:attrName>style.visibility</p:attrName>
                                        </p:attrNameLst>
                                      </p:cBhvr>
                                      <p:to>
                                        <p:strVal val="hidden"/>
                                      </p:to>
                                    </p:set>
                                  </p:childTnLst>
                                </p:cTn>
                              </p:par>
                              <p:par>
                                <p:cTn id="80" presetID="4" presetClass="exit" presetSubtype="16" fill="hold" grpId="0" nodeType="withEffect">
                                  <p:stCondLst>
                                    <p:cond delay="0"/>
                                  </p:stCondLst>
                                  <p:childTnLst>
                                    <p:animEffect transition="out" filter="box(in)">
                                      <p:cBhvr>
                                        <p:cTn id="81" dur="500"/>
                                        <p:tgtEl>
                                          <p:spTgt spid="37"/>
                                        </p:tgtEl>
                                      </p:cBhvr>
                                    </p:animEffect>
                                    <p:set>
                                      <p:cBhvr>
                                        <p:cTn id="8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4" presetClass="exit" presetSubtype="16" fill="hold" grpId="0" nodeType="clickEffect">
                                  <p:stCondLst>
                                    <p:cond delay="0"/>
                                  </p:stCondLst>
                                  <p:childTnLst>
                                    <p:animEffect transition="out" filter="box(in)">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par>
                                <p:cTn id="89" presetID="4" presetClass="exit" presetSubtype="16" fill="hold" grpId="0" nodeType="withEffect">
                                  <p:stCondLst>
                                    <p:cond delay="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6"/>
                    </p:tgtEl>
                  </p:cond>
                </p:stCondLst>
                <p:endSync evt="end" delay="0">
                  <p:rtn val="all"/>
                </p:endSync>
                <p:childTnLst>
                  <p:par>
                    <p:cTn id="93" fill="hold">
                      <p:stCondLst>
                        <p:cond delay="0"/>
                      </p:stCondLst>
                      <p:childTnLst>
                        <p:par>
                          <p:cTn id="94" fill="hold">
                            <p:stCondLst>
                              <p:cond delay="0"/>
                            </p:stCondLst>
                            <p:childTnLst>
                              <p:par>
                                <p:cTn id="95" presetID="4" presetClass="exit" presetSubtype="16" fill="hold" grpId="0" nodeType="clickEffect">
                                  <p:stCondLst>
                                    <p:cond delay="0"/>
                                  </p:stCondLst>
                                  <p:childTnLst>
                                    <p:animEffect transition="out" filter="box(in)">
                                      <p:cBhvr>
                                        <p:cTn id="96" dur="500"/>
                                        <p:tgtEl>
                                          <p:spTgt spid="51"/>
                                        </p:tgtEl>
                                      </p:cBhvr>
                                    </p:animEffect>
                                    <p:set>
                                      <p:cBhvr>
                                        <p:cTn id="97" dur="1" fill="hold">
                                          <p:stCondLst>
                                            <p:cond delay="499"/>
                                          </p:stCondLst>
                                        </p:cTn>
                                        <p:tgtEl>
                                          <p:spTgt spid="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1" restart="whenNotActive" fill="hold" evtFilter="cancelBubble" nodeType="interactiveSeq">
                <p:stCondLst>
                  <p:cond evt="onClick" delay="0">
                    <p:tgtEl>
                      <p:spTgt spid="39"/>
                    </p:tgtEl>
                  </p:cond>
                </p:stCondLst>
                <p:endSync evt="end" delay="0">
                  <p:rtn val="all"/>
                </p:endSync>
                <p:childTnLst>
                  <p:par>
                    <p:cTn id="102" fill="hold">
                      <p:stCondLst>
                        <p:cond delay="0"/>
                      </p:stCondLst>
                      <p:childTnLst>
                        <p:par>
                          <p:cTn id="103" fill="hold">
                            <p:stCondLst>
                              <p:cond delay="0"/>
                            </p:stCondLst>
                            <p:childTnLst>
                              <p:par>
                                <p:cTn id="104" presetID="4" presetClass="exit" presetSubtype="16" fill="hold" grpId="0" nodeType="clickEffect">
                                  <p:stCondLst>
                                    <p:cond delay="0"/>
                                  </p:stCondLst>
                                  <p:childTnLst>
                                    <p:animEffect transition="out" filter="box(in)">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4" presetClass="exit" presetSubtype="16" fill="hold" grpId="0" nodeType="withEffect">
                                  <p:stCondLst>
                                    <p:cond delay="0"/>
                                  </p:stCondLst>
                                  <p:childTnLst>
                                    <p:animEffect transition="out" filter="box(in)">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1"/>
          <p:cNvSpPr txBox="1">
            <a:spLocks/>
          </p:cNvSpPr>
          <p:nvPr/>
        </p:nvSpPr>
        <p:spPr>
          <a:xfrm>
            <a:off x="6858000" y="152400"/>
            <a:ext cx="2133600" cy="365125"/>
          </a:xfrm>
          <a:prstGeom prst="rect">
            <a:avLst/>
          </a:prstGeom>
        </p:spPr>
        <p:txBody>
          <a:bodyPr/>
          <a:lstStyle>
            <a:defPPr>
              <a:defRPr lang="en-US"/>
            </a:defPPr>
            <a:lvl1pPr marL="0" algn="r" defTabSz="914400" rtl="0" eaLnBrk="1" latinLnBrk="0" hangingPunct="1">
              <a:defRPr sz="1200" kern="1200">
                <a:solidFill>
                  <a:schemeClr val="tx1"/>
                </a:solidFill>
                <a:latin typeface="Gill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F1074F-113E-4400-BB97-240B3A8419BD}" type="slidenum">
              <a:rPr lang="en-US" smtClean="0">
                <a:solidFill>
                  <a:srgbClr val="FFFFFF"/>
                </a:solidFill>
              </a:rPr>
              <a:pPr>
                <a:defRPr/>
              </a:pPr>
              <a:t>62</a:t>
            </a:fld>
            <a:endParaRPr lang="en-US" dirty="0">
              <a:solidFill>
                <a:srgbClr val="FFFFFF"/>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extBox 4"/>
          <p:cNvSpPr txBox="1"/>
          <p:nvPr/>
        </p:nvSpPr>
        <p:spPr>
          <a:xfrm>
            <a:off x="0" y="5341204"/>
            <a:ext cx="9156032" cy="1077218"/>
          </a:xfrm>
          <a:prstGeom prst="rect">
            <a:avLst/>
          </a:prstGeom>
          <a:solidFill>
            <a:srgbClr val="000000"/>
          </a:solidFill>
        </p:spPr>
        <p:txBody>
          <a:bodyPr wrap="square" rtlCol="0" anchor="ctr">
            <a:spAutoFit/>
          </a:bodyPr>
          <a:lstStyle/>
          <a:p>
            <a:pPr marL="236538" algn="ctr"/>
            <a:r>
              <a:rPr lang="en-US" sz="3200" dirty="0" smtClean="0">
                <a:solidFill>
                  <a:prstClr val="white"/>
                </a:solidFill>
                <a:latin typeface="+mj-lt"/>
              </a:rPr>
              <a:t>Your palette should be:</a:t>
            </a:r>
          </a:p>
          <a:p>
            <a:pPr marL="236538" algn="ctr"/>
            <a:r>
              <a:rPr lang="en-US" sz="3200" dirty="0" smtClean="0">
                <a:solidFill>
                  <a:prstClr val="white"/>
                </a:solidFill>
                <a:latin typeface="+mj-lt"/>
              </a:rPr>
              <a:t>relevant		understandable		complete</a:t>
            </a:r>
            <a:endParaRPr lang="en-US" sz="3200" dirty="0">
              <a:solidFill>
                <a:prstClr val="white"/>
              </a:solidFill>
              <a:latin typeface="+mj-lt"/>
            </a:endParaRPr>
          </a:p>
        </p:txBody>
      </p:sp>
    </p:spTree>
    <p:extLst>
      <p:ext uri="{BB962C8B-B14F-4D97-AF65-F5344CB8AC3E}">
        <p14:creationId xmlns:p14="http://schemas.microsoft.com/office/powerpoint/2010/main" val="4150484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89457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914400" y="2285999"/>
            <a:ext cx="8077200" cy="327660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3600" dirty="0">
                <a:solidFill>
                  <a:srgbClr val="FFFFFF"/>
                </a:solidFill>
                <a:latin typeface="+mj-lt"/>
              </a:rPr>
              <a:t>How to develop a </a:t>
            </a:r>
            <a:br>
              <a:rPr lang="en-US" sz="3600" dirty="0">
                <a:solidFill>
                  <a:srgbClr val="FFFFFF"/>
                </a:solidFill>
                <a:latin typeface="+mj-lt"/>
              </a:rPr>
            </a:br>
            <a:r>
              <a:rPr lang="en-US" sz="3600" dirty="0">
                <a:solidFill>
                  <a:srgbClr val="FFFFFF"/>
                </a:solidFill>
                <a:latin typeface="+mj-lt"/>
              </a:rPr>
              <a:t>consistent and intelligent approach </a:t>
            </a:r>
            <a:br>
              <a:rPr lang="en-US" sz="3600" dirty="0">
                <a:solidFill>
                  <a:srgbClr val="FFFFFF"/>
                </a:solidFill>
                <a:latin typeface="+mj-lt"/>
              </a:rPr>
            </a:br>
            <a:r>
              <a:rPr lang="en-US" sz="3600" dirty="0">
                <a:solidFill>
                  <a:srgbClr val="FFFFFF"/>
                </a:solidFill>
                <a:latin typeface="+mj-lt"/>
              </a:rPr>
              <a:t>to measuring the performance </a:t>
            </a:r>
            <a:br>
              <a:rPr lang="en-US" sz="3600" dirty="0">
                <a:solidFill>
                  <a:srgbClr val="FFFFFF"/>
                </a:solidFill>
                <a:latin typeface="+mj-lt"/>
              </a:rPr>
            </a:br>
            <a:r>
              <a:rPr lang="en-US" sz="3600" dirty="0">
                <a:solidFill>
                  <a:srgbClr val="FFFFFF"/>
                </a:solidFill>
                <a:latin typeface="+mj-lt"/>
              </a:rPr>
              <a:t>of your work unit</a:t>
            </a:r>
          </a:p>
        </p:txBody>
      </p:sp>
    </p:spTree>
    <p:extLst>
      <p:ext uri="{BB962C8B-B14F-4D97-AF65-F5344CB8AC3E}">
        <p14:creationId xmlns:p14="http://schemas.microsoft.com/office/powerpoint/2010/main" val="67603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38200" y="1143000"/>
            <a:ext cx="6858000" cy="1600200"/>
          </a:xfrm>
        </p:spPr>
        <p:txBody>
          <a:bodyPr>
            <a:normAutofit/>
          </a:bodyPr>
          <a:lstStyle/>
          <a:p>
            <a:r>
              <a:rPr lang="en-US" sz="2800" b="0" dirty="0" smtClean="0"/>
              <a:t>Today’s Goal:</a:t>
            </a:r>
            <a:endParaRPr lang="en-US" sz="2800" b="0" dirty="0"/>
          </a:p>
        </p:txBody>
      </p:sp>
      <p:sp>
        <p:nvSpPr>
          <p:cNvPr id="3" name="Content Placeholder 2"/>
          <p:cNvSpPr>
            <a:spLocks noGrp="1"/>
          </p:cNvSpPr>
          <p:nvPr>
            <p:ph type="subTitle" idx="4294967295"/>
          </p:nvPr>
        </p:nvSpPr>
        <p:spPr>
          <a:xfrm>
            <a:off x="914400" y="2514600"/>
            <a:ext cx="8229600" cy="3657600"/>
          </a:xfrm>
        </p:spPr>
        <p:txBody>
          <a:bodyPr>
            <a:noAutofit/>
          </a:bodyPr>
          <a:lstStyle/>
          <a:p>
            <a:pPr algn="l">
              <a:spcBef>
                <a:spcPct val="0"/>
              </a:spcBef>
              <a:buFont typeface="Wingdings" pitchFamily="2" charset="2"/>
              <a:buChar char="§"/>
            </a:pPr>
            <a:r>
              <a:rPr lang="en-US" sz="2400" dirty="0"/>
              <a:t>d</a:t>
            </a:r>
            <a:r>
              <a:rPr lang="en-US" sz="2400" dirty="0" smtClean="0"/>
              <a:t>evelop </a:t>
            </a:r>
            <a:r>
              <a:rPr lang="en-US" sz="2400" dirty="0"/>
              <a:t>a consistent and intelligent </a:t>
            </a:r>
            <a:r>
              <a:rPr lang="en-US" sz="2400" dirty="0" smtClean="0"/>
              <a:t>method </a:t>
            </a:r>
            <a:r>
              <a:rPr lang="en-US" sz="2400" dirty="0"/>
              <a:t>to measuring performance in your department </a:t>
            </a:r>
            <a:r>
              <a:rPr lang="en-US" sz="2400" u="sng" dirty="0" smtClean="0"/>
              <a:t>and</a:t>
            </a:r>
          </a:p>
          <a:p>
            <a:pPr algn="l">
              <a:spcBef>
                <a:spcPct val="0"/>
              </a:spcBef>
              <a:buFont typeface="Wingdings" pitchFamily="2" charset="2"/>
              <a:buChar char="§"/>
            </a:pPr>
            <a:r>
              <a:rPr lang="en-US" sz="2400" dirty="0" smtClean="0"/>
              <a:t>identify </a:t>
            </a:r>
            <a:r>
              <a:rPr lang="en-US" sz="2400" dirty="0"/>
              <a:t>a set of initial measures to track efficiency and effectiveness </a:t>
            </a:r>
            <a:r>
              <a:rPr lang="en-US" sz="2400" dirty="0" smtClean="0"/>
              <a:t>of your </a:t>
            </a:r>
            <a:r>
              <a:rPr lang="en-US" sz="2400" dirty="0"/>
              <a:t>department</a:t>
            </a:r>
            <a:endParaRPr lang="en-US" sz="2500" dirty="0"/>
          </a:p>
        </p:txBody>
      </p:sp>
    </p:spTree>
    <p:extLst>
      <p:ext uri="{BB962C8B-B14F-4D97-AF65-F5344CB8AC3E}">
        <p14:creationId xmlns:p14="http://schemas.microsoft.com/office/powerpoint/2010/main" val="38595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p:cNvSpPr/>
          <p:nvPr/>
        </p:nvSpPr>
        <p:spPr>
          <a:xfrm>
            <a:off x="914400" y="685800"/>
            <a:ext cx="7650480" cy="1938992"/>
          </a:xfrm>
          <a:prstGeom prst="rect">
            <a:avLst/>
          </a:prstGeom>
        </p:spPr>
        <p:txBody>
          <a:bodyPr wrap="square">
            <a:spAutoFit/>
          </a:bodyPr>
          <a:lstStyle/>
          <a:p>
            <a:r>
              <a:rPr lang="en-US" sz="2400" dirty="0" smtClean="0">
                <a:solidFill>
                  <a:srgbClr val="FFFFFF"/>
                </a:solidFill>
                <a:latin typeface="+mj-lt"/>
              </a:rPr>
              <a:t>1. What </a:t>
            </a:r>
            <a:r>
              <a:rPr lang="en-US" sz="2400" dirty="0">
                <a:solidFill>
                  <a:srgbClr val="FFFFFF"/>
                </a:solidFill>
                <a:latin typeface="+mj-lt"/>
              </a:rPr>
              <a:t>do you do? Describing your purpose</a:t>
            </a:r>
          </a:p>
          <a:p>
            <a:r>
              <a:rPr lang="en-US" sz="2400" dirty="0" smtClean="0">
                <a:solidFill>
                  <a:srgbClr val="FFFFFF"/>
                </a:solidFill>
                <a:latin typeface="+mj-lt"/>
              </a:rPr>
              <a:t>2. Why </a:t>
            </a:r>
            <a:r>
              <a:rPr lang="en-US" sz="2400" dirty="0">
                <a:solidFill>
                  <a:srgbClr val="FFFFFF"/>
                </a:solidFill>
                <a:latin typeface="+mj-lt"/>
              </a:rPr>
              <a:t>do you do it? Identifying outcomes</a:t>
            </a:r>
          </a:p>
          <a:p>
            <a:r>
              <a:rPr lang="en-US" sz="2400" dirty="0" smtClean="0">
                <a:solidFill>
                  <a:srgbClr val="FFFFFF"/>
                </a:solidFill>
                <a:latin typeface="+mj-lt"/>
              </a:rPr>
              <a:t>3. How </a:t>
            </a:r>
            <a:r>
              <a:rPr lang="en-US" sz="2400" dirty="0">
                <a:solidFill>
                  <a:srgbClr val="FFFFFF"/>
                </a:solidFill>
                <a:latin typeface="+mj-lt"/>
              </a:rPr>
              <a:t>do you do it? Counting inputs and outputs</a:t>
            </a:r>
          </a:p>
          <a:p>
            <a:r>
              <a:rPr lang="en-US" sz="2400" dirty="0" smtClean="0">
                <a:solidFill>
                  <a:srgbClr val="FFFFFF"/>
                </a:solidFill>
                <a:latin typeface="+mj-lt"/>
              </a:rPr>
              <a:t>4. How </a:t>
            </a:r>
            <a:r>
              <a:rPr lang="en-US" sz="2400" dirty="0">
                <a:solidFill>
                  <a:srgbClr val="FFFFFF"/>
                </a:solidFill>
                <a:latin typeface="+mj-lt"/>
              </a:rPr>
              <a:t>well do you do it? Measuring efficiency &amp; effectiveness</a:t>
            </a:r>
          </a:p>
          <a:p>
            <a:r>
              <a:rPr lang="en-US" sz="2400" dirty="0" smtClean="0">
                <a:solidFill>
                  <a:srgbClr val="FFFFFF"/>
                </a:solidFill>
                <a:latin typeface="+mj-lt"/>
              </a:rPr>
              <a:t>5. Can </a:t>
            </a:r>
            <a:r>
              <a:rPr lang="en-US" sz="2400" dirty="0">
                <a:solidFill>
                  <a:srgbClr val="FFFFFF"/>
                </a:solidFill>
                <a:latin typeface="+mj-lt"/>
              </a:rPr>
              <a:t>you explain it to others</a:t>
            </a:r>
            <a:r>
              <a:rPr lang="en-US" sz="2400" dirty="0" smtClean="0">
                <a:solidFill>
                  <a:srgbClr val="FFFFFF"/>
                </a:solidFill>
                <a:latin typeface="+mj-lt"/>
              </a:rPr>
              <a:t>?</a:t>
            </a:r>
            <a:endParaRPr lang="en-US" sz="2400" dirty="0">
              <a:solidFill>
                <a:srgbClr val="FFFFFF"/>
              </a:solidFill>
              <a:latin typeface="+mj-lt"/>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95"/>
          <a:stretch/>
        </p:blipFill>
        <p:spPr>
          <a:xfrm>
            <a:off x="762000" y="3352800"/>
            <a:ext cx="7802880" cy="3048000"/>
          </a:xfrm>
          <a:prstGeom prst="rect">
            <a:avLst/>
          </a:prstGeom>
        </p:spPr>
      </p:pic>
    </p:spTree>
    <p:extLst>
      <p:ext uri="{BB962C8B-B14F-4D97-AF65-F5344CB8AC3E}">
        <p14:creationId xmlns:p14="http://schemas.microsoft.com/office/powerpoint/2010/main" val="407355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6725" y="-1077"/>
            <a:ext cx="3197225" cy="6858000"/>
          </a:xfrm>
          <a:prstGeom prst="rect">
            <a:avLst/>
          </a:prstGeom>
        </p:spPr>
      </p:pic>
      <p:sp>
        <p:nvSpPr>
          <p:cNvPr id="2" name="Title 1"/>
          <p:cNvSpPr>
            <a:spLocks noGrp="1"/>
          </p:cNvSpPr>
          <p:nvPr>
            <p:ph type="title" idx="4294967295"/>
          </p:nvPr>
        </p:nvSpPr>
        <p:spPr>
          <a:xfrm>
            <a:off x="914400" y="914400"/>
            <a:ext cx="3505200" cy="533400"/>
          </a:xfrm>
        </p:spPr>
        <p:txBody>
          <a:bodyPr>
            <a:normAutofit fontScale="90000"/>
          </a:bodyPr>
          <a:lstStyle/>
          <a:p>
            <a:r>
              <a:rPr lang="en-US" b="0" dirty="0" smtClean="0"/>
              <a:t>Review the  description of your area</a:t>
            </a:r>
            <a:endParaRPr lang="en-US" b="0" dirty="0"/>
          </a:p>
        </p:txBody>
      </p:sp>
      <p:sp>
        <p:nvSpPr>
          <p:cNvPr id="3" name="Content Placeholder 2"/>
          <p:cNvSpPr>
            <a:spLocks noGrp="1"/>
          </p:cNvSpPr>
          <p:nvPr>
            <p:ph idx="4294967295"/>
          </p:nvPr>
        </p:nvSpPr>
        <p:spPr>
          <a:xfrm>
            <a:off x="914400" y="2286000"/>
            <a:ext cx="4572000" cy="3840163"/>
          </a:xfrm>
        </p:spPr>
        <p:txBody>
          <a:bodyPr>
            <a:normAutofit/>
          </a:bodyPr>
          <a:lstStyle/>
          <a:p>
            <a:pPr marL="0" indent="0">
              <a:buNone/>
            </a:pPr>
            <a:r>
              <a:rPr lang="en-US" dirty="0" smtClean="0"/>
              <a:t>Does this accurately respond to the question - </a:t>
            </a:r>
          </a:p>
          <a:p>
            <a:pPr marL="0" indent="0">
              <a:buNone/>
            </a:pPr>
            <a:r>
              <a:rPr lang="en-US" dirty="0" smtClean="0"/>
              <a:t>Why does your department exist? </a:t>
            </a:r>
          </a:p>
        </p:txBody>
      </p:sp>
    </p:spTree>
    <p:extLst>
      <p:ext uri="{BB962C8B-B14F-4D97-AF65-F5344CB8AC3E}">
        <p14:creationId xmlns:p14="http://schemas.microsoft.com/office/powerpoint/2010/main" val="116372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3" y="6493629"/>
            <a:ext cx="2133596" cy="365129"/>
          </a:xfrm>
          <a:prstGeom prst="rect">
            <a:avLst/>
          </a:prstGeom>
        </p:spPr>
        <p:txBody>
          <a:bodyPr/>
          <a:lstStyle/>
          <a:p>
            <a:fld id="{9BF1074F-113E-4400-BB97-240B3A8419BD}" type="slidenum">
              <a:rPr lang="en-US" smtClean="0">
                <a:solidFill>
                  <a:srgbClr val="FFFFFF"/>
                </a:solidFill>
              </a:rPr>
              <a:pPr/>
              <a:t>68</a:t>
            </a:fld>
            <a:endParaRPr lang="en-US">
              <a:solidFill>
                <a:srgbClr val="FFFFFF"/>
              </a:solidFill>
            </a:endParaRPr>
          </a:p>
        </p:txBody>
      </p:sp>
      <p:sp>
        <p:nvSpPr>
          <p:cNvPr id="2" name="Title 1"/>
          <p:cNvSpPr>
            <a:spLocks noGrp="1"/>
          </p:cNvSpPr>
          <p:nvPr>
            <p:ph type="title" idx="4294967295"/>
          </p:nvPr>
        </p:nvSpPr>
        <p:spPr>
          <a:xfrm>
            <a:off x="457200" y="381000"/>
            <a:ext cx="5105400" cy="838200"/>
          </a:xfrm>
        </p:spPr>
        <p:txBody>
          <a:bodyPr>
            <a:normAutofit fontScale="90000"/>
          </a:bodyPr>
          <a:lstStyle/>
          <a:p>
            <a:r>
              <a:rPr lang="en-US" b="0" dirty="0" smtClean="0"/>
              <a:t>Who are your customers?</a:t>
            </a:r>
            <a:endParaRPr lang="en-US" b="0" dirty="0"/>
          </a:p>
        </p:txBody>
      </p:sp>
      <p:sp>
        <p:nvSpPr>
          <p:cNvPr id="5" name="Content Placeholder 2"/>
          <p:cNvSpPr>
            <a:spLocks noGrp="1"/>
          </p:cNvSpPr>
          <p:nvPr>
            <p:ph idx="4294967295"/>
          </p:nvPr>
        </p:nvSpPr>
        <p:spPr>
          <a:xfrm>
            <a:off x="457200" y="1524000"/>
            <a:ext cx="5257800" cy="4602163"/>
          </a:xfrm>
        </p:spPr>
        <p:txBody>
          <a:bodyPr>
            <a:normAutofit lnSpcReduction="10000"/>
          </a:bodyPr>
          <a:lstStyle/>
          <a:p>
            <a:pPr marL="0" indent="0">
              <a:buNone/>
            </a:pPr>
            <a:r>
              <a:rPr lang="en-US" dirty="0" smtClean="0"/>
              <a:t>Write down one customer that you serve</a:t>
            </a:r>
          </a:p>
          <a:p>
            <a:pPr marL="0" indent="0">
              <a:buNone/>
            </a:pPr>
            <a:endParaRPr lang="en-US" dirty="0"/>
          </a:p>
          <a:p>
            <a:pPr marL="0" indent="0">
              <a:buNone/>
            </a:pPr>
            <a:r>
              <a:rPr lang="en-US" dirty="0" smtClean="0"/>
              <a:t>A customer is an actual or potential user of your organization’s products, programs or services.</a:t>
            </a:r>
            <a:br>
              <a:rPr lang="en-US" dirty="0" smtClean="0"/>
            </a:br>
            <a:endParaRPr lang="en-US" dirty="0" smtClean="0"/>
          </a:p>
          <a:p>
            <a:pPr marL="0" indent="0">
              <a:buNone/>
            </a:pPr>
            <a:r>
              <a:rPr lang="en-US" dirty="0" smtClean="0"/>
              <a:t>Can be direct, or indirect</a:t>
            </a:r>
            <a:endParaRPr lang="en-US" dirty="0"/>
          </a:p>
        </p:txBody>
      </p:sp>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93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1112"/>
            <a:ext cx="3200400" cy="685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533400" y="609600"/>
            <a:ext cx="5486400" cy="990600"/>
          </a:xfrm>
        </p:spPr>
        <p:txBody>
          <a:bodyPr>
            <a:normAutofit fontScale="90000"/>
          </a:bodyPr>
          <a:lstStyle/>
          <a:p>
            <a:r>
              <a:rPr lang="en-US" b="0" dirty="0" smtClean="0"/>
              <a:t>What desired results are </a:t>
            </a:r>
            <a:br>
              <a:rPr lang="en-US" b="0" dirty="0" smtClean="0"/>
            </a:br>
            <a:r>
              <a:rPr lang="en-US" b="0" dirty="0" smtClean="0"/>
              <a:t>you trying to achieve?</a:t>
            </a:r>
            <a:endParaRPr lang="en-US" b="0" dirty="0"/>
          </a:p>
        </p:txBody>
      </p:sp>
      <p:sp>
        <p:nvSpPr>
          <p:cNvPr id="5" name="Content Placeholder 2"/>
          <p:cNvSpPr>
            <a:spLocks noGrp="1"/>
          </p:cNvSpPr>
          <p:nvPr>
            <p:ph idx="4294967295"/>
          </p:nvPr>
        </p:nvSpPr>
        <p:spPr>
          <a:xfrm>
            <a:off x="533400" y="2133600"/>
            <a:ext cx="5257800" cy="4114800"/>
          </a:xfrm>
        </p:spPr>
        <p:txBody>
          <a:bodyPr>
            <a:normAutofit fontScale="92500" lnSpcReduction="20000"/>
          </a:bodyPr>
          <a:lstStyle/>
          <a:p>
            <a:pPr marL="0" indent="0">
              <a:buNone/>
            </a:pPr>
            <a:r>
              <a:rPr lang="en-US" dirty="0" smtClean="0"/>
              <a:t>Write down a desired result (outcome) that your organization is striving to achieve from the perspective of each customer. </a:t>
            </a:r>
          </a:p>
          <a:p>
            <a:pPr marL="0" indent="0">
              <a:buNone/>
            </a:pPr>
            <a:endParaRPr lang="en-US" dirty="0" smtClean="0"/>
          </a:p>
          <a:p>
            <a:pPr marL="0" indent="0">
              <a:buNone/>
            </a:pPr>
            <a:r>
              <a:rPr lang="en-US" dirty="0" smtClean="0"/>
              <a:t>Desired results describe the ultimate benefit to your customers from the work you do</a:t>
            </a:r>
            <a:endParaRPr lang="en-US" dirty="0"/>
          </a:p>
        </p:txBody>
      </p:sp>
    </p:spTree>
    <p:extLst>
      <p:ext uri="{BB962C8B-B14F-4D97-AF65-F5344CB8AC3E}">
        <p14:creationId xmlns:p14="http://schemas.microsoft.com/office/powerpoint/2010/main" val="193764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00" y="1859101"/>
            <a:ext cx="7884399" cy="5913299"/>
          </a:xfrm>
          <a:prstGeom prst="rect">
            <a:avLst/>
          </a:prstGeom>
        </p:spPr>
      </p:pic>
      <p:sp>
        <p:nvSpPr>
          <p:cNvPr id="3" name="Rectangle 7"/>
          <p:cNvSpPr/>
          <p:nvPr/>
        </p:nvSpPr>
        <p:spPr>
          <a:xfrm>
            <a:off x="914400" y="716101"/>
            <a:ext cx="7620000" cy="3170099"/>
          </a:xfrm>
          <a:prstGeom prst="rect">
            <a:avLst/>
          </a:prstGeom>
          <a:noFill/>
          <a:ln>
            <a:noFill/>
            <a:prstDash val="solid"/>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US" sz="4000" dirty="0" smtClean="0">
                <a:solidFill>
                  <a:srgbClr val="000000"/>
                </a:solidFill>
                <a:latin typeface="Tw Cen MT Condensed Extra Bold" panose="020B0803020202020204" pitchFamily="34" charset="0"/>
              </a:rPr>
              <a:t>Performance management is</a:t>
            </a:r>
          </a:p>
          <a:p>
            <a:pPr lvl="0">
              <a:defRPr sz="1800" b="0" i="0" u="none" strike="noStrike" kern="0" cap="none" spc="0" baseline="0">
                <a:solidFill>
                  <a:srgbClr val="000000"/>
                </a:solidFill>
                <a:uFillTx/>
              </a:defRPr>
            </a:pPr>
            <a:r>
              <a:rPr lang="en-US" sz="4000" dirty="0" smtClean="0">
                <a:solidFill>
                  <a:srgbClr val="000000"/>
                </a:solidFill>
                <a:latin typeface="Tw Cen MT Condensed Extra Bold" panose="020B0803020202020204" pitchFamily="34" charset="0"/>
              </a:rPr>
              <a:t>an </a:t>
            </a:r>
            <a:r>
              <a:rPr lang="en-US" sz="4000" dirty="0">
                <a:solidFill>
                  <a:srgbClr val="000000"/>
                </a:solidFill>
                <a:latin typeface="Tw Cen MT Condensed Extra Bold" panose="020B0803020202020204" pitchFamily="34" charset="0"/>
              </a:rPr>
              <a:t>organization-wide effort to improve results by integrating objective evidence with decision-making processes</a:t>
            </a:r>
          </a:p>
        </p:txBody>
      </p:sp>
    </p:spTree>
    <p:extLst>
      <p:ext uri="{BB962C8B-B14F-4D97-AF65-F5344CB8AC3E}">
        <p14:creationId xmlns:p14="http://schemas.microsoft.com/office/powerpoint/2010/main" val="280175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7582"/>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idx="4294967295"/>
          </p:nvPr>
        </p:nvSpPr>
        <p:spPr>
          <a:xfrm>
            <a:off x="381000" y="685800"/>
            <a:ext cx="5334000" cy="533400"/>
          </a:xfrm>
        </p:spPr>
        <p:txBody>
          <a:bodyPr>
            <a:normAutofit fontScale="90000"/>
          </a:bodyPr>
          <a:lstStyle/>
          <a:p>
            <a:r>
              <a:rPr lang="en-US" b="0" dirty="0" smtClean="0"/>
              <a:t>What services do you provide? </a:t>
            </a:r>
            <a:endParaRPr lang="en-US" b="0" dirty="0"/>
          </a:p>
        </p:txBody>
      </p:sp>
      <p:sp>
        <p:nvSpPr>
          <p:cNvPr id="7" name="Content Placeholder 2"/>
          <p:cNvSpPr>
            <a:spLocks noGrp="1"/>
          </p:cNvSpPr>
          <p:nvPr>
            <p:ph idx="4294967295"/>
          </p:nvPr>
        </p:nvSpPr>
        <p:spPr>
          <a:xfrm>
            <a:off x="381000" y="1600200"/>
            <a:ext cx="5105400" cy="5265738"/>
          </a:xfrm>
        </p:spPr>
        <p:txBody>
          <a:bodyPr>
            <a:normAutofit/>
          </a:bodyPr>
          <a:lstStyle/>
          <a:p>
            <a:pPr marL="0" indent="0">
              <a:buNone/>
            </a:pPr>
            <a:r>
              <a:rPr lang="en-US" dirty="0" smtClean="0"/>
              <a:t>These are the significant services your department provides. </a:t>
            </a:r>
          </a:p>
        </p:txBody>
      </p:sp>
    </p:spTree>
    <p:extLst>
      <p:ext uri="{BB962C8B-B14F-4D97-AF65-F5344CB8AC3E}">
        <p14:creationId xmlns:p14="http://schemas.microsoft.com/office/powerpoint/2010/main" val="1787065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5943600" y="1"/>
            <a:ext cx="3200400" cy="686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idx="4294967295"/>
          </p:nvPr>
        </p:nvSpPr>
        <p:spPr>
          <a:xfrm>
            <a:off x="381000" y="685800"/>
            <a:ext cx="5257800" cy="533400"/>
          </a:xfrm>
        </p:spPr>
        <p:txBody>
          <a:bodyPr>
            <a:normAutofit fontScale="90000"/>
          </a:bodyPr>
          <a:lstStyle/>
          <a:p>
            <a:r>
              <a:rPr lang="en-US" b="0" dirty="0" smtClean="0"/>
              <a:t>What are your top priority services?</a:t>
            </a:r>
            <a:endParaRPr lang="en-US" b="0" dirty="0"/>
          </a:p>
        </p:txBody>
      </p:sp>
      <p:sp>
        <p:nvSpPr>
          <p:cNvPr id="7" name="Content Placeholder 2"/>
          <p:cNvSpPr>
            <a:spLocks noGrp="1"/>
          </p:cNvSpPr>
          <p:nvPr>
            <p:ph idx="4294967295"/>
          </p:nvPr>
        </p:nvSpPr>
        <p:spPr>
          <a:xfrm>
            <a:off x="381000" y="1600200"/>
            <a:ext cx="5181600" cy="5105400"/>
          </a:xfrm>
        </p:spPr>
        <p:txBody>
          <a:bodyPr>
            <a:normAutofit fontScale="92500" lnSpcReduction="10000"/>
          </a:bodyPr>
          <a:lstStyle/>
          <a:p>
            <a:pPr marL="0" indent="0">
              <a:buNone/>
            </a:pPr>
            <a:r>
              <a:rPr lang="en-US" sz="2800" dirty="0" smtClean="0"/>
              <a:t>Consider these questions in selecting your top three priority services</a:t>
            </a:r>
          </a:p>
          <a:p>
            <a:r>
              <a:rPr lang="en-US" sz="2800" dirty="0" smtClean="0"/>
              <a:t>Which service benefits the most customers?</a:t>
            </a:r>
          </a:p>
          <a:p>
            <a:r>
              <a:rPr lang="en-US" sz="2800" dirty="0" smtClean="0"/>
              <a:t>Which service can only be received from your organization? </a:t>
            </a:r>
          </a:p>
          <a:p>
            <a:r>
              <a:rPr lang="en-US" sz="2800" dirty="0" smtClean="0"/>
              <a:t>Which service uses the most resources ($$$, time, staff)?</a:t>
            </a:r>
          </a:p>
          <a:p>
            <a:r>
              <a:rPr lang="en-US" sz="2800" dirty="0" smtClean="0"/>
              <a:t>Which service is most closely identified with your organizational unit?</a:t>
            </a:r>
          </a:p>
          <a:p>
            <a:endParaRPr lang="en-US" sz="2800" dirty="0" smtClean="0"/>
          </a:p>
        </p:txBody>
      </p:sp>
    </p:spTree>
    <p:extLst>
      <p:ext uri="{BB962C8B-B14F-4D97-AF65-F5344CB8AC3E}">
        <p14:creationId xmlns:p14="http://schemas.microsoft.com/office/powerpoint/2010/main" val="4040672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3" y="6493629"/>
            <a:ext cx="2133596" cy="365129"/>
          </a:xfrm>
          <a:prstGeom prst="rect">
            <a:avLst/>
          </a:prstGeom>
        </p:spPr>
        <p:txBody>
          <a:bodyPr/>
          <a:lstStyle/>
          <a:p>
            <a:fld id="{9BF1074F-113E-4400-BB97-240B3A8419BD}" type="slidenum">
              <a:rPr lang="en-US" smtClean="0">
                <a:solidFill>
                  <a:srgbClr val="FFFFFF"/>
                </a:solidFill>
              </a:rPr>
              <a:pPr/>
              <a:t>72</a:t>
            </a:fld>
            <a:endParaRPr lang="en-US">
              <a:solidFill>
                <a:srgbClr val="FFFFFF"/>
              </a:solidFill>
            </a:endParaRPr>
          </a:p>
        </p:txBody>
      </p:sp>
      <p:sp>
        <p:nvSpPr>
          <p:cNvPr id="2" name="Title 1"/>
          <p:cNvSpPr>
            <a:spLocks noGrp="1"/>
          </p:cNvSpPr>
          <p:nvPr>
            <p:ph type="title" idx="4294967295"/>
          </p:nvPr>
        </p:nvSpPr>
        <p:spPr>
          <a:xfrm>
            <a:off x="381000" y="381000"/>
            <a:ext cx="5257800" cy="1295400"/>
          </a:xfrm>
        </p:spPr>
        <p:txBody>
          <a:bodyPr>
            <a:noAutofit/>
          </a:bodyPr>
          <a:lstStyle/>
          <a:p>
            <a:r>
              <a:rPr lang="en-US" sz="3600" b="0" dirty="0" smtClean="0"/>
              <a:t>What external indicators or conditions impact how you provide services? </a:t>
            </a:r>
            <a:endParaRPr lang="en-US" sz="3600" b="0" dirty="0"/>
          </a:p>
        </p:txBody>
      </p:sp>
      <p:sp>
        <p:nvSpPr>
          <p:cNvPr id="3" name="Content Placeholder 2"/>
          <p:cNvSpPr>
            <a:spLocks noGrp="1"/>
          </p:cNvSpPr>
          <p:nvPr>
            <p:ph idx="4294967295"/>
          </p:nvPr>
        </p:nvSpPr>
        <p:spPr>
          <a:xfrm>
            <a:off x="381000" y="2133600"/>
            <a:ext cx="5334000" cy="3992563"/>
          </a:xfrm>
        </p:spPr>
        <p:txBody>
          <a:bodyPr>
            <a:noAutofit/>
          </a:bodyPr>
          <a:lstStyle/>
          <a:p>
            <a:pPr marL="0" indent="0">
              <a:buNone/>
            </a:pPr>
            <a:r>
              <a:rPr lang="en-US" sz="2800" dirty="0" smtClean="0"/>
              <a:t>Includes such things as:</a:t>
            </a:r>
          </a:p>
          <a:p>
            <a:r>
              <a:rPr lang="en-US" sz="2800" dirty="0" smtClean="0"/>
              <a:t>Legal requirements</a:t>
            </a:r>
          </a:p>
          <a:p>
            <a:r>
              <a:rPr lang="en-US" sz="2800" dirty="0" smtClean="0"/>
              <a:t>Government regulations</a:t>
            </a:r>
          </a:p>
          <a:p>
            <a:r>
              <a:rPr lang="en-US" sz="2800" dirty="0" smtClean="0"/>
              <a:t>Number and types of customers/calls for service</a:t>
            </a:r>
          </a:p>
          <a:p>
            <a:endParaRPr lang="en-US" sz="2800" dirty="0" smtClean="0"/>
          </a:p>
          <a:p>
            <a:r>
              <a:rPr lang="en-US" sz="2800" dirty="0" smtClean="0"/>
              <a:t>What external requirements or demands impact what you do and why you do it?</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914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
          <a:stretch/>
        </p:blipFill>
        <p:spPr bwMode="auto">
          <a:xfrm>
            <a:off x="5939774" y="0"/>
            <a:ext cx="32042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81000" y="304800"/>
            <a:ext cx="8229600" cy="1295400"/>
          </a:xfrm>
        </p:spPr>
        <p:txBody>
          <a:bodyPr>
            <a:normAutofit/>
          </a:bodyPr>
          <a:lstStyle/>
          <a:p>
            <a:r>
              <a:rPr lang="en-US" b="0" dirty="0" smtClean="0"/>
              <a:t>Developing measures</a:t>
            </a:r>
            <a:endParaRPr lang="en-US" b="0" dirty="0"/>
          </a:p>
        </p:txBody>
      </p:sp>
      <p:sp>
        <p:nvSpPr>
          <p:cNvPr id="3" name="Content Placeholder 2"/>
          <p:cNvSpPr>
            <a:spLocks noGrp="1"/>
          </p:cNvSpPr>
          <p:nvPr>
            <p:ph idx="4294967295"/>
          </p:nvPr>
        </p:nvSpPr>
        <p:spPr>
          <a:xfrm>
            <a:off x="381000" y="1600200"/>
            <a:ext cx="5334000" cy="4525963"/>
          </a:xfrm>
        </p:spPr>
        <p:txBody>
          <a:bodyPr/>
          <a:lstStyle/>
          <a:p>
            <a:r>
              <a:rPr lang="en-US" dirty="0" smtClean="0"/>
              <a:t>What </a:t>
            </a:r>
            <a:r>
              <a:rPr lang="en-US" dirty="0"/>
              <a:t>resources (inputs) do you have available?</a:t>
            </a:r>
            <a:endParaRPr lang="en-US" dirty="0" smtClean="0"/>
          </a:p>
          <a:p>
            <a:r>
              <a:rPr lang="en-US" dirty="0" smtClean="0"/>
              <a:t>What </a:t>
            </a:r>
            <a:r>
              <a:rPr lang="en-US" dirty="0"/>
              <a:t>activities (outputs) do you perform</a:t>
            </a:r>
            <a:r>
              <a:rPr lang="en-US" dirty="0" smtClean="0"/>
              <a:t>?</a:t>
            </a:r>
          </a:p>
          <a:p>
            <a:r>
              <a:rPr lang="en-US" dirty="0"/>
              <a:t>Thinking about your outcomes, which activities most impact your outcome?</a:t>
            </a:r>
          </a:p>
        </p:txBody>
      </p:sp>
    </p:spTree>
    <p:extLst>
      <p:ext uri="{BB962C8B-B14F-4D97-AF65-F5344CB8AC3E}">
        <p14:creationId xmlns:p14="http://schemas.microsoft.com/office/powerpoint/2010/main" val="31108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0"/>
            <a:ext cx="3200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457200" y="487363"/>
            <a:ext cx="5486400" cy="1006475"/>
          </a:xfrm>
        </p:spPr>
        <p:txBody>
          <a:bodyPr>
            <a:normAutofit/>
          </a:bodyPr>
          <a:lstStyle/>
          <a:p>
            <a:r>
              <a:rPr lang="en-US" b="0" dirty="0" smtClean="0"/>
              <a:t>Efficiency / Effectiveness</a:t>
            </a:r>
            <a:endParaRPr lang="en-US" b="0" dirty="0"/>
          </a:p>
        </p:txBody>
      </p:sp>
      <p:sp>
        <p:nvSpPr>
          <p:cNvPr id="3" name="Content Placeholder 2"/>
          <p:cNvSpPr>
            <a:spLocks noGrp="1"/>
          </p:cNvSpPr>
          <p:nvPr>
            <p:ph idx="4294967295"/>
          </p:nvPr>
        </p:nvSpPr>
        <p:spPr>
          <a:xfrm>
            <a:off x="457200" y="1676400"/>
            <a:ext cx="5029200" cy="4800600"/>
          </a:xfrm>
        </p:spPr>
        <p:txBody>
          <a:bodyPr>
            <a:normAutofit lnSpcReduction="10000"/>
          </a:bodyPr>
          <a:lstStyle/>
          <a:p>
            <a:r>
              <a:rPr lang="en-US" sz="2800" dirty="0" smtClean="0"/>
              <a:t>How can you best measure the </a:t>
            </a:r>
            <a:r>
              <a:rPr lang="en-US" sz="2800" dirty="0"/>
              <a:t>efficiency of your area? </a:t>
            </a:r>
          </a:p>
          <a:p>
            <a:r>
              <a:rPr lang="en-US" sz="2800" dirty="0" smtClean="0"/>
              <a:t>How can you best measure </a:t>
            </a:r>
            <a:r>
              <a:rPr lang="en-US" sz="2800" dirty="0"/>
              <a:t>the effectiveness of your area</a:t>
            </a:r>
            <a:r>
              <a:rPr lang="en-US" sz="2800" dirty="0" smtClean="0"/>
              <a:t>? </a:t>
            </a:r>
          </a:p>
          <a:p>
            <a:r>
              <a:rPr lang="en-US" sz="2800" dirty="0"/>
              <a:t>Thinking back to your description, which combinations </a:t>
            </a:r>
            <a:r>
              <a:rPr lang="en-US" sz="2800" dirty="0" smtClean="0"/>
              <a:t>of measures lead </a:t>
            </a:r>
            <a:r>
              <a:rPr lang="en-US" sz="2800" dirty="0"/>
              <a:t>to the best overall snapshot of performance in your area?</a:t>
            </a:r>
            <a:r>
              <a:rPr lang="en-US" sz="2800" dirty="0" smtClean="0"/>
              <a:t> </a:t>
            </a:r>
            <a:endParaRPr lang="en-US" sz="2800" dirty="0"/>
          </a:p>
        </p:txBody>
      </p:sp>
    </p:spTree>
    <p:extLst>
      <p:ext uri="{BB962C8B-B14F-4D97-AF65-F5344CB8AC3E}">
        <p14:creationId xmlns:p14="http://schemas.microsoft.com/office/powerpoint/2010/main" val="168466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246697"/>
            <a:ext cx="8839200" cy="3163503"/>
          </a:xfrm>
          <a:prstGeom prst="rect">
            <a:avLst/>
          </a:prstGeom>
        </p:spPr>
      </p:pic>
      <p:sp>
        <p:nvSpPr>
          <p:cNvPr id="4" name="Title 1"/>
          <p:cNvSpPr>
            <a:spLocks noGrp="1"/>
          </p:cNvSpPr>
          <p:nvPr>
            <p:ph type="title" idx="4294967295"/>
          </p:nvPr>
        </p:nvSpPr>
        <p:spPr>
          <a:xfrm>
            <a:off x="914400" y="487363"/>
            <a:ext cx="5105400" cy="1006475"/>
          </a:xfrm>
        </p:spPr>
        <p:txBody>
          <a:bodyPr>
            <a:normAutofit fontScale="90000"/>
          </a:bodyPr>
          <a:lstStyle/>
          <a:p>
            <a:r>
              <a:rPr lang="en-US" b="0" dirty="0" smtClean="0"/>
              <a:t>Some ways to </a:t>
            </a:r>
            <a:br>
              <a:rPr lang="en-US" b="0" dirty="0" smtClean="0"/>
            </a:br>
            <a:r>
              <a:rPr lang="en-US" b="0" dirty="0" smtClean="0"/>
              <a:t>measure effectiveness</a:t>
            </a:r>
            <a:endParaRPr lang="en-US" b="0" dirty="0"/>
          </a:p>
        </p:txBody>
      </p:sp>
    </p:spTree>
    <p:extLst>
      <p:ext uri="{BB962C8B-B14F-4D97-AF65-F5344CB8AC3E}">
        <p14:creationId xmlns:p14="http://schemas.microsoft.com/office/powerpoint/2010/main" val="140057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STOCKWELL\AppData\Local\Microsoft\Windows\Temporary Internet Files\Content.IE5\OD8B31IG\MP90039955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0"/>
            <a:ext cx="2743199" cy="34298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STOCKWELL\AppData\Local\Microsoft\Windows\Temporary Internet Files\Content.IE5\FQGM35TU\MP900399549[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1" y="3428163"/>
            <a:ext cx="2743200" cy="3429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294840132"/>
              </p:ext>
            </p:extLst>
          </p:nvPr>
        </p:nvGraphicFramePr>
        <p:xfrm>
          <a:off x="1219200" y="239564"/>
          <a:ext cx="4423397" cy="6313636"/>
        </p:xfrm>
        <a:graphic>
          <a:graphicData uri="http://schemas.openxmlformats.org/drawingml/2006/table">
            <a:tbl>
              <a:tblPr>
                <a:tableStyleId>{5C22544A-7EE6-4342-B048-85BDC9FD1C3A}</a:tableStyleId>
              </a:tblPr>
              <a:tblGrid>
                <a:gridCol w="2008402"/>
                <a:gridCol w="523931"/>
                <a:gridCol w="523931"/>
                <a:gridCol w="523931"/>
                <a:gridCol w="843202"/>
              </a:tblGrid>
              <a:tr h="360425">
                <a:tc gridSpan="4">
                  <a:txBody>
                    <a:bodyPr/>
                    <a:lstStyle/>
                    <a:p>
                      <a:pPr algn="ctr" fontAlgn="b"/>
                      <a:r>
                        <a:rPr lang="en-US" sz="1800" b="1" u="none" strike="noStrike" dirty="0">
                          <a:effectLst/>
                        </a:rPr>
                        <a:t>Restroom Cleanliness Evaluation</a:t>
                      </a:r>
                      <a:endParaRPr lang="en-US" sz="1800" b="1" i="0" u="none" strike="noStrike" dirty="0">
                        <a:solidFill>
                          <a:srgbClr val="000000"/>
                        </a:solidFill>
                        <a:effectLst/>
                        <a:latin typeface="Calibri"/>
                      </a:endParaRPr>
                    </a:p>
                  </a:txBody>
                  <a:tcPr marL="8191" marR="8191" marT="8191" marB="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00" b="1" u="none" strike="noStrike" dirty="0">
                          <a:effectLst/>
                        </a:rPr>
                        <a:t>Date:   /   /   /</a:t>
                      </a:r>
                      <a:endParaRPr lang="en-US" sz="1000" b="1" i="0" u="none" strike="noStrike" dirty="0">
                        <a:solidFill>
                          <a:srgbClr val="000000"/>
                        </a:solidFill>
                        <a:effectLst/>
                        <a:latin typeface="Calibri"/>
                      </a:endParaRPr>
                    </a:p>
                  </a:txBody>
                  <a:tcPr marL="8191" marR="8191" marT="8191" marB="0" anchor="ctr">
                    <a:lnB w="12700" cap="flat" cmpd="sng" algn="ctr">
                      <a:solidFill>
                        <a:schemeClr val="tx1"/>
                      </a:solidFill>
                      <a:prstDash val="solid"/>
                      <a:round/>
                      <a:headEnd type="none" w="med" len="med"/>
                      <a:tailEnd type="none" w="med" len="med"/>
                    </a:lnB>
                  </a:tcPr>
                </a:tc>
              </a:tr>
              <a:tr h="669869">
                <a:tc>
                  <a:txBody>
                    <a:bodyPr/>
                    <a:lstStyle/>
                    <a:p>
                      <a:pPr algn="ctr" fontAlgn="ctr"/>
                      <a:r>
                        <a:rPr lang="en-US" sz="1400" b="1" u="none" strike="noStrike" dirty="0">
                          <a:effectLst/>
                        </a:rPr>
                        <a:t>Check Points</a:t>
                      </a:r>
                      <a:endParaRPr lang="en-US" sz="1400" b="1" i="0" u="none" strike="noStrike" dirty="0">
                        <a:solidFill>
                          <a:srgbClr val="000000"/>
                        </a:solidFill>
                        <a:effectLst/>
                        <a:latin typeface="Calibri"/>
                      </a:endParaRPr>
                    </a:p>
                  </a:txBody>
                  <a:tcPr marL="8191" marR="8191" marT="8191" marB="0" anchor="ct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err="1">
                          <a:effectLst/>
                        </a:rPr>
                        <a:t>Wt</a:t>
                      </a:r>
                      <a:endParaRPr lang="en-US" sz="1400" b="1" i="0" u="none" strike="noStrike" dirty="0">
                        <a:solidFill>
                          <a:srgbClr val="000000"/>
                        </a:solidFill>
                        <a:effectLst/>
                        <a:latin typeface="Calibri"/>
                      </a:endParaRPr>
                    </a:p>
                  </a:txBody>
                  <a:tcPr marL="8191" marR="8191" marT="819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b="1" u="none" strike="noStrike" kern="1200" dirty="0">
                          <a:solidFill>
                            <a:srgbClr val="0070C0"/>
                          </a:solidFill>
                          <a:effectLst/>
                          <a:latin typeface="+mn-lt"/>
                          <a:ea typeface="+mn-ea"/>
                          <a:cs typeface="+mn-cs"/>
                        </a:rPr>
                        <a:t>Score %</a:t>
                      </a:r>
                    </a:p>
                  </a:txBody>
                  <a:tcPr marL="8191" marR="8191" marT="819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b="1" u="none" strike="noStrike" kern="1200" dirty="0" err="1">
                          <a:solidFill>
                            <a:schemeClr val="accent6"/>
                          </a:solidFill>
                          <a:effectLst/>
                          <a:latin typeface="+mn-lt"/>
                          <a:ea typeface="+mn-ea"/>
                          <a:cs typeface="+mn-cs"/>
                        </a:rPr>
                        <a:t>Wted</a:t>
                      </a:r>
                      <a:r>
                        <a:rPr lang="en-US" sz="1400" b="1" u="none" strike="noStrike" kern="1200" dirty="0">
                          <a:solidFill>
                            <a:schemeClr val="accent6"/>
                          </a:solidFill>
                          <a:effectLst/>
                          <a:latin typeface="+mn-lt"/>
                          <a:ea typeface="+mn-ea"/>
                          <a:cs typeface="+mn-cs"/>
                        </a:rPr>
                        <a:t> Score %</a:t>
                      </a:r>
                    </a:p>
                  </a:txBody>
                  <a:tcPr marL="8191" marR="8191" marT="8191"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en-US" sz="1000" b="1" u="none" strike="noStrike" dirty="0">
                          <a:effectLst/>
                        </a:rPr>
                        <a:t>RR #: _______</a:t>
                      </a:r>
                      <a:endParaRPr lang="en-US" sz="1000" b="1" i="0" u="none" strike="noStrike" dirty="0">
                        <a:solidFill>
                          <a:srgbClr val="000000"/>
                        </a:solidFill>
                        <a:effectLst/>
                        <a:latin typeface="Calibri"/>
                      </a:endParaRPr>
                    </a:p>
                  </a:txBody>
                  <a:tcPr marL="8191" marR="8191" marT="819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9362">
                <a:tc>
                  <a:txBody>
                    <a:bodyPr/>
                    <a:lstStyle/>
                    <a:p>
                      <a:pPr algn="l" fontAlgn="b"/>
                      <a:r>
                        <a:rPr lang="en-US" sz="1400" u="none" strike="noStrike" dirty="0">
                          <a:effectLst/>
                        </a:rPr>
                        <a:t>Toilets/urinals clean</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a:effectLst/>
                        </a:rPr>
                        <a:t>25</a:t>
                      </a:r>
                      <a:endParaRPr lang="en-US" sz="14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85%</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21%</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US" sz="1000" b="1" u="none" strike="noStrike" dirty="0">
                          <a:effectLst/>
                        </a:rPr>
                        <a:t>Inspected by:</a:t>
                      </a:r>
                      <a:endParaRPr lang="en-US" sz="1000" b="1" i="0" u="none" strike="noStrike" dirty="0">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237553">
                <a:tc>
                  <a:txBody>
                    <a:bodyPr/>
                    <a:lstStyle/>
                    <a:p>
                      <a:pPr algn="l" fontAlgn="b"/>
                      <a:r>
                        <a:rPr lang="en-US" sz="1400" u="none" strike="noStrike" dirty="0">
                          <a:effectLst/>
                        </a:rPr>
                        <a:t>Sinks clean</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a:effectLst/>
                        </a:rPr>
                        <a:t>15</a:t>
                      </a:r>
                      <a:endParaRPr lang="en-US" sz="14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90%</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14%</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229362">
                <a:tc>
                  <a:txBody>
                    <a:bodyPr/>
                    <a:lstStyle/>
                    <a:p>
                      <a:pPr algn="l" fontAlgn="b"/>
                      <a:r>
                        <a:rPr lang="en-US" sz="1400" u="none" strike="noStrike" dirty="0">
                          <a:effectLst/>
                        </a:rPr>
                        <a:t>Floor clean</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a:effectLst/>
                        </a:rPr>
                        <a:t>10</a:t>
                      </a:r>
                      <a:endParaRPr lang="en-US" sz="14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50%</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5%</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229362">
                <a:tc>
                  <a:txBody>
                    <a:bodyPr/>
                    <a:lstStyle/>
                    <a:p>
                      <a:pPr algn="l" fontAlgn="b"/>
                      <a:r>
                        <a:rPr lang="en-US" sz="1400" u="none" strike="noStrike" dirty="0">
                          <a:effectLst/>
                        </a:rPr>
                        <a:t>Mirror clean</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a:effectLst/>
                        </a:rPr>
                        <a:t>10</a:t>
                      </a:r>
                      <a:endParaRPr lang="en-US" sz="14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100%</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10%</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tcPr>
                </a:tc>
              </a:tr>
              <a:tr h="229362">
                <a:tc>
                  <a:txBody>
                    <a:bodyPr/>
                    <a:lstStyle/>
                    <a:p>
                      <a:pPr algn="l" fontAlgn="b"/>
                      <a:r>
                        <a:rPr lang="en-US" sz="1400" u="none" strike="noStrike" dirty="0">
                          <a:effectLst/>
                        </a:rPr>
                        <a:t>Paper products in place</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25</a:t>
                      </a:r>
                      <a:endParaRPr lang="en-US" sz="1400" b="0" i="0" u="none" strike="noStrike" dirty="0">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80%</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20%</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tcPr>
                </a:tc>
              </a:tr>
              <a:tr h="449310">
                <a:tc>
                  <a:txBody>
                    <a:bodyPr/>
                    <a:lstStyle/>
                    <a:p>
                      <a:pPr algn="l" fontAlgn="b"/>
                      <a:r>
                        <a:rPr lang="en-US" sz="1400" u="none" strike="noStrike" dirty="0">
                          <a:effectLst/>
                        </a:rPr>
                        <a:t>No trash on floors/counters</a:t>
                      </a:r>
                      <a:endParaRPr lang="en-US" sz="1400" b="0"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u="none" strike="noStrike" dirty="0">
                          <a:effectLst/>
                        </a:rPr>
                        <a:t>15</a:t>
                      </a:r>
                      <a:endParaRPr lang="en-US" sz="1400" b="0" i="0" u="none" strike="noStrike" dirty="0">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rgbClr val="0070C0"/>
                          </a:solidFill>
                          <a:effectLst/>
                        </a:rPr>
                        <a:t>100%</a:t>
                      </a:r>
                      <a:endParaRPr lang="en-US" sz="1400" b="1" i="0" u="none" strike="noStrike" dirty="0">
                        <a:solidFill>
                          <a:srgbClr val="0070C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b"/>
                      <a:r>
                        <a:rPr lang="en-US" sz="1400" b="1" u="none" strike="noStrike" dirty="0">
                          <a:solidFill>
                            <a:schemeClr val="accent6"/>
                          </a:solidFill>
                          <a:effectLst/>
                        </a:rPr>
                        <a:t>15%</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L w="12700" cap="flat" cmpd="sng" algn="ctr">
                      <a:solidFill>
                        <a:schemeClr val="tx1"/>
                      </a:solidFill>
                      <a:prstDash val="solid"/>
                      <a:round/>
                      <a:headEnd type="none" w="med" len="med"/>
                      <a:tailEnd type="none" w="med" len="med"/>
                    </a:lnL>
                  </a:tcPr>
                </a:tc>
              </a:tr>
              <a:tr h="237553">
                <a:tc>
                  <a:txBody>
                    <a:bodyPr/>
                    <a:lstStyle/>
                    <a:p>
                      <a:pPr algn="ctr" fontAlgn="b"/>
                      <a:r>
                        <a:rPr lang="en-US" sz="1400" b="1" u="none" strike="noStrike" dirty="0">
                          <a:effectLst/>
                        </a:rPr>
                        <a:t>Totals</a:t>
                      </a:r>
                      <a:endParaRPr lang="en-US" sz="1400" b="1" i="0" u="none" strike="noStrike" dirty="0">
                        <a:solidFill>
                          <a:srgbClr val="000000"/>
                        </a:solidFill>
                        <a:effectLst/>
                        <a:latin typeface="Calibri"/>
                      </a:endParaRPr>
                    </a:p>
                  </a:txBody>
                  <a:tcPr marL="8191" marR="8191" marT="8191"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u="none" strike="noStrike">
                          <a:effectLst/>
                        </a:rPr>
                        <a:t>100</a:t>
                      </a:r>
                      <a:endParaRPr lang="en-US" sz="14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fontAlgn="b"/>
                      <a:r>
                        <a:rPr lang="en-US" sz="1400" b="1" u="none" strike="noStrike" dirty="0">
                          <a:solidFill>
                            <a:schemeClr val="accent6"/>
                          </a:solidFill>
                          <a:effectLst/>
                        </a:rPr>
                        <a:t>85%</a:t>
                      </a:r>
                      <a:endParaRPr lang="en-US" sz="1400" b="1" i="0" u="none" strike="noStrike" dirty="0">
                        <a:solidFill>
                          <a:schemeClr val="accent6"/>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L w="6350" cap="flat" cmpd="sng" algn="ctr">
                      <a:solidFill>
                        <a:schemeClr val="tx1"/>
                      </a:solidFill>
                      <a:prstDash val="solid"/>
                      <a:round/>
                      <a:headEnd type="none" w="med" len="med"/>
                      <a:tailEnd type="none" w="med" len="med"/>
                    </a:lnL>
                  </a:tcPr>
                </a:tc>
              </a:tr>
              <a:tr h="172020">
                <a:tc>
                  <a:txBody>
                    <a:bodyPr/>
                    <a:lstStyle/>
                    <a:p>
                      <a:pPr algn="l" fontAlgn="b"/>
                      <a:endParaRPr lang="en-US" sz="1000" b="0" i="0" u="none" strike="noStrike" dirty="0">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8191" marR="8191" marT="8191" marB="0" anchor="b">
                    <a:lnB w="12700" cap="flat" cmpd="sng" algn="ctr">
                      <a:solidFill>
                        <a:schemeClr val="tx1"/>
                      </a:solidFill>
                      <a:prstDash val="solid"/>
                      <a:round/>
                      <a:headEnd type="none" w="med" len="med"/>
                      <a:tailEnd type="none" w="med" len="med"/>
                    </a:lnB>
                  </a:tcPr>
                </a:tc>
              </a:tr>
              <a:tr h="229362">
                <a:tc>
                  <a:txBody>
                    <a:bodyPr/>
                    <a:lstStyle/>
                    <a:p>
                      <a:pPr algn="l" fontAlgn="b"/>
                      <a:r>
                        <a:rPr lang="en-US" sz="1400" u="none" strike="noStrike">
                          <a:effectLst/>
                        </a:rPr>
                        <a:t>Notes:</a:t>
                      </a:r>
                      <a:endParaRPr lang="en-US" sz="14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tcPr>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tcPr>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tcPr>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tcPr>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191" marR="8191" marT="8191" marB="0" anchor="b">
                    <a:lnT w="12700" cap="flat" cmpd="sng" algn="ctr">
                      <a:solidFill>
                        <a:schemeClr val="tx1"/>
                      </a:solidFill>
                      <a:prstDash val="solid"/>
                      <a:round/>
                      <a:headEnd type="none" w="med" len="med"/>
                      <a:tailEnd type="none" w="med" len="med"/>
                    </a:lnT>
                  </a:tcPr>
                </a:tc>
              </a:tr>
              <a:tr h="774368">
                <a:tc gridSpan="5">
                  <a:txBody>
                    <a:bodyPr/>
                    <a:lstStyle/>
                    <a:p>
                      <a:pPr algn="l" fontAlgn="t"/>
                      <a:r>
                        <a:rPr lang="en-US" sz="1400" u="none" strike="noStrike" dirty="0">
                          <a:effectLst/>
                        </a:rPr>
                        <a:t>1. Criteria </a:t>
                      </a:r>
                      <a:r>
                        <a:rPr lang="en-US" sz="1400" u="sng" strike="noStrike" dirty="0">
                          <a:effectLst/>
                        </a:rPr>
                        <a:t>must</a:t>
                      </a:r>
                      <a:r>
                        <a:rPr lang="en-US" sz="1400" u="none" strike="noStrike" dirty="0">
                          <a:effectLst/>
                        </a:rPr>
                        <a:t> be designed and used for evaluating each Check Point. The inspector fills in a score for each Check Point (in blue above).</a:t>
                      </a:r>
                      <a:endParaRPr lang="en-US" sz="1400" b="0" i="0" u="none" strike="noStrike" dirty="0">
                        <a:solidFill>
                          <a:srgbClr val="000000"/>
                        </a:solidFill>
                        <a:effectLst/>
                        <a:latin typeface="Calibri"/>
                      </a:endParaRPr>
                    </a:p>
                  </a:txBody>
                  <a:tcPr marL="8191" marR="8191" marT="819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10988">
                <a:tc gridSpan="5">
                  <a:txBody>
                    <a:bodyPr/>
                    <a:lstStyle/>
                    <a:p>
                      <a:pPr algn="l" fontAlgn="t"/>
                      <a:r>
                        <a:rPr lang="en-US" sz="1400" u="none" strike="noStrike" dirty="0">
                          <a:effectLst/>
                        </a:rPr>
                        <a:t>2. The weighted score for each Check Point is found by multiplying the [</a:t>
                      </a:r>
                      <a:r>
                        <a:rPr lang="en-US" sz="1400" u="none" strike="noStrike" dirty="0" err="1">
                          <a:effectLst/>
                        </a:rPr>
                        <a:t>Wt</a:t>
                      </a:r>
                      <a:r>
                        <a:rPr lang="en-US" sz="1400" u="none" strike="noStrike" dirty="0">
                          <a:effectLst/>
                        </a:rPr>
                        <a:t> X Score %] (in red above). The Total Weighted Score % provides a measure of the restroom cleanliness based on the weighted scores of each Check Point.</a:t>
                      </a:r>
                      <a:endParaRPr lang="en-US" sz="1400" b="0" i="0" u="none" strike="noStrike" dirty="0">
                        <a:solidFill>
                          <a:srgbClr val="000000"/>
                        </a:solidFill>
                        <a:effectLst/>
                        <a:latin typeface="Calibri"/>
                      </a:endParaRPr>
                    </a:p>
                  </a:txBody>
                  <a:tcPr marL="8191" marR="8191" marT="819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9310">
                <a:tc gridSpan="5">
                  <a:txBody>
                    <a:bodyPr/>
                    <a:lstStyle/>
                    <a:p>
                      <a:pPr algn="l" fontAlgn="b"/>
                      <a:r>
                        <a:rPr lang="en-US" sz="1400" u="none" strike="noStrike">
                          <a:effectLst/>
                        </a:rPr>
                        <a:t>3. Scores can be compared by dates to assess trends (up or down).</a:t>
                      </a:r>
                      <a:endParaRPr lang="en-US" sz="1400" b="0" i="0" u="none" strike="noStrike">
                        <a:solidFill>
                          <a:srgbClr val="000000"/>
                        </a:solidFill>
                        <a:effectLst/>
                        <a:latin typeface="Calibri"/>
                      </a:endParaRPr>
                    </a:p>
                  </a:txBody>
                  <a:tcPr marL="8191" marR="8191" marT="819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6120">
                <a:tc gridSpan="5">
                  <a:txBody>
                    <a:bodyPr/>
                    <a:lstStyle/>
                    <a:p>
                      <a:pPr algn="l" fontAlgn="b"/>
                      <a:r>
                        <a:rPr lang="en-US" sz="1400" u="none" strike="noStrike">
                          <a:effectLst/>
                        </a:rPr>
                        <a:t>4. Scores may also be compared for different restrooms.</a:t>
                      </a:r>
                      <a:endParaRPr lang="en-US" sz="1400" b="0" i="0" u="none" strike="noStrike">
                        <a:solidFill>
                          <a:srgbClr val="000000"/>
                        </a:solidFill>
                        <a:effectLst/>
                        <a:latin typeface="Calibri"/>
                      </a:endParaRPr>
                    </a:p>
                  </a:txBody>
                  <a:tcPr marL="8191" marR="8191" marT="819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9310">
                <a:tc gridSpan="5">
                  <a:txBody>
                    <a:bodyPr/>
                    <a:lstStyle/>
                    <a:p>
                      <a:pPr algn="l" fontAlgn="b"/>
                      <a:r>
                        <a:rPr lang="en-US" sz="1400" u="none" strike="noStrike" dirty="0">
                          <a:effectLst/>
                        </a:rPr>
                        <a:t>5. This method is useful for establishing a measure for elements that  are subjective, i.e., a matter of judgment.</a:t>
                      </a:r>
                      <a:endParaRPr lang="en-US" sz="1400" b="0" i="0" u="none" strike="noStrike" dirty="0">
                        <a:solidFill>
                          <a:srgbClr val="000000"/>
                        </a:solidFill>
                        <a:effectLst/>
                        <a:latin typeface="Calibri"/>
                      </a:endParaRPr>
                    </a:p>
                  </a:txBody>
                  <a:tcPr marL="8191" marR="8191" marT="819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598144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600200"/>
            <a:ext cx="4800600" cy="4953000"/>
          </a:xfrm>
        </p:spPr>
        <p:txBody>
          <a:bodyPr anchor="t">
            <a:noAutofit/>
          </a:bodyPr>
          <a:lstStyle/>
          <a:p>
            <a:pPr>
              <a:tabLst>
                <a:tab pos="342900" algn="l"/>
              </a:tabLst>
            </a:pPr>
            <a:r>
              <a:rPr lang="en-US" sz="2200" b="0" dirty="0" smtClean="0">
                <a:latin typeface="+mn-lt"/>
              </a:rPr>
              <a:t>Review your proposed measures through three filters to determine it’s a consistent and intelligent approach. </a:t>
            </a:r>
            <a:br>
              <a:rPr lang="en-US" sz="2200" b="0" dirty="0" smtClean="0">
                <a:latin typeface="+mn-lt"/>
              </a:rPr>
            </a:br>
            <a:r>
              <a:rPr lang="en-US" sz="2200" b="0" dirty="0">
                <a:latin typeface="+mn-lt"/>
              </a:rPr>
              <a:t/>
            </a:r>
            <a:br>
              <a:rPr lang="en-US" sz="2200" b="0" dirty="0">
                <a:latin typeface="+mn-lt"/>
              </a:rPr>
            </a:br>
            <a:r>
              <a:rPr lang="en-US" sz="2200" b="0" dirty="0" smtClean="0">
                <a:latin typeface="+mn-lt"/>
              </a:rPr>
              <a:t>1. From your customers perspective </a:t>
            </a:r>
            <a:r>
              <a:rPr lang="en-US" sz="2200" b="0" dirty="0">
                <a:latin typeface="+mn-lt"/>
              </a:rPr>
              <a:t/>
            </a:r>
            <a:br>
              <a:rPr lang="en-US" sz="2200" b="0" dirty="0">
                <a:latin typeface="+mn-lt"/>
              </a:rPr>
            </a:br>
            <a:r>
              <a:rPr lang="en-US" sz="2200" b="0" dirty="0" smtClean="0">
                <a:latin typeface="+mn-lt"/>
              </a:rPr>
              <a:t>2. From </a:t>
            </a:r>
            <a:r>
              <a:rPr lang="en-US" sz="2200" b="0" dirty="0">
                <a:latin typeface="+mn-lt"/>
              </a:rPr>
              <a:t>the </a:t>
            </a:r>
            <a:r>
              <a:rPr lang="en-US" sz="2200" b="0" dirty="0" smtClean="0">
                <a:latin typeface="+mn-lt"/>
              </a:rPr>
              <a:t>organization’s perspective </a:t>
            </a:r>
            <a:br>
              <a:rPr lang="en-US" sz="2200" b="0" dirty="0" smtClean="0">
                <a:latin typeface="+mn-lt"/>
              </a:rPr>
            </a:br>
            <a:r>
              <a:rPr lang="en-US" sz="2200" b="0" dirty="0">
                <a:latin typeface="+mn-lt"/>
              </a:rPr>
              <a:t>	</a:t>
            </a:r>
            <a:r>
              <a:rPr lang="en-US" sz="2200" b="0" dirty="0" smtClean="0">
                <a:latin typeface="+mn-lt"/>
              </a:rPr>
              <a:t>(management and employees)</a:t>
            </a:r>
            <a:br>
              <a:rPr lang="en-US" sz="2200" b="0" dirty="0" smtClean="0">
                <a:latin typeface="+mn-lt"/>
              </a:rPr>
            </a:br>
            <a:r>
              <a:rPr lang="en-US" sz="2200" b="0" dirty="0" smtClean="0">
                <a:latin typeface="+mn-lt"/>
              </a:rPr>
              <a:t>3. From </a:t>
            </a:r>
            <a:r>
              <a:rPr lang="en-US" sz="2200" b="0" dirty="0">
                <a:latin typeface="+mn-lt"/>
              </a:rPr>
              <a:t>the </a:t>
            </a:r>
            <a:r>
              <a:rPr lang="en-US" sz="2200" b="0" dirty="0" smtClean="0">
                <a:latin typeface="+mn-lt"/>
              </a:rPr>
              <a:t>City Council’s perspective</a:t>
            </a:r>
            <a:br>
              <a:rPr lang="en-US" sz="2200" b="0" dirty="0" smtClean="0">
                <a:latin typeface="+mn-lt"/>
              </a:rPr>
            </a:br>
            <a:r>
              <a:rPr lang="en-US" sz="2200" b="0" dirty="0">
                <a:latin typeface="+mn-lt"/>
              </a:rPr>
              <a:t/>
            </a:r>
            <a:br>
              <a:rPr lang="en-US" sz="2200" b="0" dirty="0">
                <a:latin typeface="+mn-lt"/>
              </a:rPr>
            </a:br>
            <a:r>
              <a:rPr lang="en-US" sz="2200" b="0" dirty="0" smtClean="0">
                <a:latin typeface="+mn-lt"/>
              </a:rPr>
              <a:t>Is this relevant, understandable and complete? </a:t>
            </a:r>
            <a:br>
              <a:rPr lang="en-US" sz="2200" b="0" dirty="0" smtClean="0">
                <a:latin typeface="+mn-lt"/>
              </a:rPr>
            </a:br>
            <a:r>
              <a:rPr lang="en-US" sz="2200" b="0" dirty="0" smtClean="0">
                <a:latin typeface="+mn-lt"/>
              </a:rPr>
              <a:t/>
            </a:r>
            <a:br>
              <a:rPr lang="en-US" sz="2200" b="0" dirty="0" smtClean="0">
                <a:latin typeface="+mn-lt"/>
              </a:rPr>
            </a:br>
            <a:r>
              <a:rPr lang="en-US" sz="2200" b="0" dirty="0" smtClean="0">
                <a:latin typeface="+mn-lt"/>
              </a:rPr>
              <a:t>If not, what changes are needed?</a:t>
            </a:r>
            <a:endParaRPr lang="en-US" sz="2200" b="0" dirty="0">
              <a:latin typeface="+mn-lt"/>
            </a:endParaRPr>
          </a:p>
        </p:txBody>
      </p:sp>
      <p:pic>
        <p:nvPicPr>
          <p:cNvPr id="5" name="Content Placeholder 6"/>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5715000" y="0"/>
            <a:ext cx="3429000" cy="6858000"/>
          </a:xfrm>
        </p:spPr>
      </p:pic>
      <p:sp>
        <p:nvSpPr>
          <p:cNvPr id="7" name="Title 1"/>
          <p:cNvSpPr txBox="1">
            <a:spLocks/>
          </p:cNvSpPr>
          <p:nvPr/>
        </p:nvSpPr>
        <p:spPr>
          <a:xfrm>
            <a:off x="457200" y="228575"/>
            <a:ext cx="4267200" cy="1143025"/>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b="1" kern="1200">
                <a:solidFill>
                  <a:schemeClr val="bg1"/>
                </a:solidFill>
                <a:latin typeface="+mj-lt"/>
                <a:ea typeface="+mj-ea"/>
                <a:cs typeface="+mj-cs"/>
              </a:defRPr>
            </a:lvl1pPr>
          </a:lstStyle>
          <a:p>
            <a:r>
              <a:rPr lang="en-US" sz="4000" b="0" dirty="0" smtClean="0">
                <a:solidFill>
                  <a:srgbClr val="FFFFFF"/>
                </a:solidFill>
              </a:rPr>
              <a:t>Does this make sense to others?</a:t>
            </a:r>
            <a:endParaRPr lang="en-US" sz="4000" b="0" dirty="0">
              <a:solidFill>
                <a:srgbClr val="FFFFFF"/>
              </a:solidFill>
            </a:endParaRPr>
          </a:p>
        </p:txBody>
      </p:sp>
    </p:spTree>
    <p:extLst>
      <p:ext uri="{BB962C8B-B14F-4D97-AF65-F5344CB8AC3E}">
        <p14:creationId xmlns:p14="http://schemas.microsoft.com/office/powerpoint/2010/main" val="74203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idx="4294967295"/>
          </p:nvPr>
        </p:nvSpPr>
        <p:spPr>
          <a:xfrm>
            <a:off x="3633788" y="76200"/>
            <a:ext cx="5510212" cy="1143000"/>
          </a:xfrm>
        </p:spPr>
        <p:txBody>
          <a:bodyPr>
            <a:normAutofit fontScale="90000"/>
          </a:bodyPr>
          <a:lstStyle/>
          <a:p>
            <a:r>
              <a:rPr lang="en-US" sz="3600" b="0" dirty="0" smtClean="0">
                <a:solidFill>
                  <a:schemeClr val="bg1"/>
                </a:solidFill>
              </a:rPr>
              <a:t>What are we asking you to do?</a:t>
            </a:r>
            <a:endParaRPr lang="en-US" sz="3600" b="0" dirty="0">
              <a:solidFill>
                <a:schemeClr val="bg1"/>
              </a:solidFill>
            </a:endParaRPr>
          </a:p>
        </p:txBody>
      </p:sp>
      <p:pic>
        <p:nvPicPr>
          <p:cNvPr id="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 y="68608"/>
            <a:ext cx="914400" cy="685799"/>
          </a:xfrm>
          <a:prstGeom prst="rect">
            <a:avLst/>
          </a:prstGeom>
        </p:spPr>
      </p:pic>
      <p:pic>
        <p:nvPicPr>
          <p:cNvPr id="1331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0"/>
            <a:ext cx="32004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7229" y="1005078"/>
            <a:ext cx="1828800" cy="1371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7229" y="2376663"/>
            <a:ext cx="1828800" cy="1371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7229" y="3748233"/>
            <a:ext cx="1828801" cy="13716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47208" y="5087933"/>
            <a:ext cx="1828801" cy="1371600"/>
          </a:xfrm>
          <a:prstGeom prst="rect">
            <a:avLst/>
          </a:prstGeom>
        </p:spPr>
      </p:pic>
      <p:sp>
        <p:nvSpPr>
          <p:cNvPr id="10" name="Rectangle 9"/>
          <p:cNvSpPr/>
          <p:nvPr/>
        </p:nvSpPr>
        <p:spPr>
          <a:xfrm>
            <a:off x="4754878" y="1084895"/>
            <a:ext cx="4206194" cy="923330"/>
          </a:xfrm>
          <a:prstGeom prst="rect">
            <a:avLst/>
          </a:prstGeom>
        </p:spPr>
        <p:txBody>
          <a:bodyPr wrap="square">
            <a:spAutoFit/>
          </a:bodyPr>
          <a:lstStyle/>
          <a:p>
            <a:pPr>
              <a:defRPr/>
            </a:pPr>
            <a:r>
              <a:rPr lang="en-US" dirty="0">
                <a:solidFill>
                  <a:srgbClr val="FFFFFF"/>
                </a:solidFill>
              </a:rPr>
              <a:t>1. Review services </a:t>
            </a:r>
            <a:r>
              <a:rPr lang="en-US" dirty="0" smtClean="0">
                <a:solidFill>
                  <a:srgbClr val="FFFFFF"/>
                </a:solidFill>
              </a:rPr>
              <a:t>to </a:t>
            </a:r>
            <a:r>
              <a:rPr lang="en-US" dirty="0">
                <a:solidFill>
                  <a:srgbClr val="FFFFFF"/>
                </a:solidFill>
              </a:rPr>
              <a:t>ensure they are </a:t>
            </a:r>
            <a:r>
              <a:rPr lang="en-US" dirty="0" smtClean="0">
                <a:solidFill>
                  <a:srgbClr val="FFFFFF"/>
                </a:solidFill>
              </a:rPr>
              <a:t>linked </a:t>
            </a:r>
            <a:r>
              <a:rPr lang="en-US" dirty="0">
                <a:solidFill>
                  <a:srgbClr val="FFFFFF"/>
                </a:solidFill>
              </a:rPr>
              <a:t>to </a:t>
            </a:r>
            <a:r>
              <a:rPr lang="en-US" dirty="0" smtClean="0">
                <a:solidFill>
                  <a:srgbClr val="FFFFFF"/>
                </a:solidFill>
              </a:rPr>
              <a:t>the strategic </a:t>
            </a:r>
            <a:r>
              <a:rPr lang="en-US" dirty="0">
                <a:solidFill>
                  <a:srgbClr val="FFFFFF"/>
                </a:solidFill>
              </a:rPr>
              <a:t>and/or general plan </a:t>
            </a:r>
            <a:r>
              <a:rPr lang="en-US" dirty="0" smtClean="0">
                <a:solidFill>
                  <a:srgbClr val="FFFFFF"/>
                </a:solidFill>
              </a:rPr>
              <a:t>goals, and make adjustments as needed</a:t>
            </a:r>
            <a:endParaRPr lang="en-US" dirty="0">
              <a:solidFill>
                <a:srgbClr val="FFFFFF"/>
              </a:solidFill>
            </a:endParaRPr>
          </a:p>
        </p:txBody>
      </p:sp>
      <p:sp>
        <p:nvSpPr>
          <p:cNvPr id="11" name="Rectangle 10"/>
          <p:cNvSpPr/>
          <p:nvPr/>
        </p:nvSpPr>
        <p:spPr>
          <a:xfrm>
            <a:off x="4747731" y="2376663"/>
            <a:ext cx="4213341" cy="1477328"/>
          </a:xfrm>
          <a:prstGeom prst="rect">
            <a:avLst/>
          </a:prstGeom>
        </p:spPr>
        <p:txBody>
          <a:bodyPr wrap="square">
            <a:spAutoFit/>
          </a:bodyPr>
          <a:lstStyle/>
          <a:p>
            <a:pPr>
              <a:defRPr/>
            </a:pPr>
            <a:r>
              <a:rPr lang="en-US" dirty="0">
                <a:solidFill>
                  <a:srgbClr val="FFFFFF"/>
                </a:solidFill>
              </a:rPr>
              <a:t>2. Review existing measures to ensure you  are measuring the </a:t>
            </a:r>
            <a:r>
              <a:rPr lang="en-US" dirty="0" smtClean="0">
                <a:solidFill>
                  <a:srgbClr val="FFFFFF"/>
                </a:solidFill>
              </a:rPr>
              <a:t>efficiency, effectiveness, and cost-effectiveness of </a:t>
            </a:r>
            <a:r>
              <a:rPr lang="en-US" dirty="0">
                <a:solidFill>
                  <a:srgbClr val="FFFFFF"/>
                </a:solidFill>
              </a:rPr>
              <a:t>services and create new measures, if needed</a:t>
            </a:r>
          </a:p>
        </p:txBody>
      </p:sp>
      <p:sp>
        <p:nvSpPr>
          <p:cNvPr id="13" name="Rectangle 12"/>
          <p:cNvSpPr/>
          <p:nvPr/>
        </p:nvSpPr>
        <p:spPr>
          <a:xfrm>
            <a:off x="4754878" y="4052080"/>
            <a:ext cx="4206194" cy="923330"/>
          </a:xfrm>
          <a:prstGeom prst="rect">
            <a:avLst/>
          </a:prstGeom>
        </p:spPr>
        <p:txBody>
          <a:bodyPr wrap="square">
            <a:spAutoFit/>
          </a:bodyPr>
          <a:lstStyle/>
          <a:p>
            <a:pPr>
              <a:defRPr/>
            </a:pPr>
            <a:r>
              <a:rPr lang="en-US" dirty="0">
                <a:solidFill>
                  <a:srgbClr val="FFFFFF"/>
                </a:solidFill>
              </a:rPr>
              <a:t>3. Identify standards and targets </a:t>
            </a:r>
            <a:r>
              <a:rPr lang="en-US" dirty="0" smtClean="0">
                <a:solidFill>
                  <a:srgbClr val="FFFFFF"/>
                </a:solidFill>
              </a:rPr>
              <a:t>for </a:t>
            </a:r>
            <a:r>
              <a:rPr lang="en-US" dirty="0">
                <a:solidFill>
                  <a:srgbClr val="FFFFFF"/>
                </a:solidFill>
              </a:rPr>
              <a:t>each measure to ensure that you have context for evaluating success</a:t>
            </a:r>
          </a:p>
        </p:txBody>
      </p:sp>
      <p:sp>
        <p:nvSpPr>
          <p:cNvPr id="14" name="Rectangle 13"/>
          <p:cNvSpPr/>
          <p:nvPr/>
        </p:nvSpPr>
        <p:spPr>
          <a:xfrm>
            <a:off x="4785766" y="5199650"/>
            <a:ext cx="4175306" cy="1200329"/>
          </a:xfrm>
          <a:prstGeom prst="rect">
            <a:avLst/>
          </a:prstGeom>
        </p:spPr>
        <p:txBody>
          <a:bodyPr wrap="square">
            <a:spAutoFit/>
          </a:bodyPr>
          <a:lstStyle/>
          <a:p>
            <a:pPr>
              <a:defRPr/>
            </a:pPr>
            <a:r>
              <a:rPr lang="en-US" dirty="0">
                <a:solidFill>
                  <a:srgbClr val="FFFFFF"/>
                </a:solidFill>
              </a:rPr>
              <a:t>4. When measures do not meet identified targets or standards, develop objectives, initiatives and measures to improve performance</a:t>
            </a:r>
          </a:p>
        </p:txBody>
      </p:sp>
    </p:spTree>
    <p:extLst>
      <p:ext uri="{BB962C8B-B14F-4D97-AF65-F5344CB8AC3E}">
        <p14:creationId xmlns:p14="http://schemas.microsoft.com/office/powerpoint/2010/main" val="121600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111672"/>
            <a:ext cx="10415451" cy="6969672"/>
          </a:xfrm>
          <a:prstGeom prst="rect">
            <a:avLst/>
          </a:prstGeom>
        </p:spPr>
      </p:pic>
      <p:sp>
        <p:nvSpPr>
          <p:cNvPr id="3" name="Title 2"/>
          <p:cNvSpPr>
            <a:spLocks noGrp="1"/>
          </p:cNvSpPr>
          <p:nvPr>
            <p:ph type="title" idx="4294967295"/>
          </p:nvPr>
        </p:nvSpPr>
        <p:spPr>
          <a:xfrm>
            <a:off x="3124200" y="1295400"/>
            <a:ext cx="4191000" cy="2590800"/>
          </a:xfrm>
        </p:spPr>
        <p:txBody>
          <a:bodyPr/>
          <a:lstStyle/>
          <a:p>
            <a:pPr algn="ctr"/>
            <a:r>
              <a:rPr lang="en-US" sz="4000" b="0" dirty="0" smtClean="0">
                <a:solidFill>
                  <a:srgbClr val="000000"/>
                </a:solidFill>
              </a:rPr>
              <a:t>Finding the </a:t>
            </a:r>
            <a:br>
              <a:rPr lang="en-US" sz="4000" b="0" dirty="0" smtClean="0">
                <a:solidFill>
                  <a:srgbClr val="000000"/>
                </a:solidFill>
              </a:rPr>
            </a:br>
            <a:r>
              <a:rPr lang="en-US" sz="4000" b="0" dirty="0" smtClean="0">
                <a:solidFill>
                  <a:srgbClr val="000000"/>
                </a:solidFill>
              </a:rPr>
              <a:t>best (available) </a:t>
            </a:r>
            <a:br>
              <a:rPr lang="en-US" sz="4000" b="0" dirty="0" smtClean="0">
                <a:solidFill>
                  <a:srgbClr val="000000"/>
                </a:solidFill>
              </a:rPr>
            </a:br>
            <a:r>
              <a:rPr lang="en-US" sz="4000" b="0" dirty="0" smtClean="0">
                <a:solidFill>
                  <a:srgbClr val="000000"/>
                </a:solidFill>
              </a:rPr>
              <a:t>outcome</a:t>
            </a:r>
            <a:br>
              <a:rPr lang="en-US" sz="4000" b="0" dirty="0" smtClean="0">
                <a:solidFill>
                  <a:srgbClr val="000000"/>
                </a:solidFill>
              </a:rPr>
            </a:br>
            <a:r>
              <a:rPr lang="en-US" sz="4000" b="0" dirty="0" smtClean="0">
                <a:solidFill>
                  <a:srgbClr val="000000"/>
                </a:solidFill>
              </a:rPr>
              <a:t>measures</a:t>
            </a:r>
            <a:endParaRPr lang="en-US" sz="4000" b="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 y="1926838"/>
            <a:ext cx="6400800" cy="4920982"/>
          </a:xfrm>
          <a:prstGeom prst="rect">
            <a:avLst/>
          </a:prstGeom>
        </p:spPr>
      </p:pic>
      <p:sp>
        <p:nvSpPr>
          <p:cNvPr id="2" name="Rectangle 1"/>
          <p:cNvSpPr/>
          <p:nvPr/>
        </p:nvSpPr>
        <p:spPr>
          <a:xfrm>
            <a:off x="3657600" y="1876335"/>
            <a:ext cx="4724400" cy="1200329"/>
          </a:xfrm>
          <a:prstGeom prst="rect">
            <a:avLst/>
          </a:prstGeom>
        </p:spPr>
        <p:txBody>
          <a:bodyPr wrap="square">
            <a:spAutoFit/>
          </a:bodyPr>
          <a:lstStyle/>
          <a:p>
            <a:pPr marL="169863" indent="-169863"/>
            <a:r>
              <a:rPr lang="en-US" sz="3600" dirty="0" smtClean="0">
                <a:solidFill>
                  <a:prstClr val="black"/>
                </a:solidFill>
                <a:latin typeface="+mj-lt"/>
              </a:rPr>
              <a:t>“What gets measured, gets managed.”</a:t>
            </a:r>
            <a:endParaRPr lang="en-US" sz="3600" dirty="0">
              <a:solidFill>
                <a:prstClr val="black"/>
              </a:solidFill>
              <a:latin typeface="+mj-lt"/>
            </a:endParaRPr>
          </a:p>
        </p:txBody>
      </p:sp>
      <p:sp>
        <p:nvSpPr>
          <p:cNvPr id="8" name="Rectangle 7"/>
          <p:cNvSpPr/>
          <p:nvPr/>
        </p:nvSpPr>
        <p:spPr>
          <a:xfrm>
            <a:off x="5715000" y="5715000"/>
            <a:ext cx="2261966" cy="523220"/>
          </a:xfrm>
          <a:prstGeom prst="rect">
            <a:avLst/>
          </a:prstGeom>
        </p:spPr>
        <p:txBody>
          <a:bodyPr wrap="none">
            <a:spAutoFit/>
          </a:bodyPr>
          <a:lstStyle/>
          <a:p>
            <a:r>
              <a:rPr lang="en-US" sz="2800" i="1" dirty="0">
                <a:solidFill>
                  <a:prstClr val="black"/>
                </a:solidFill>
              </a:rPr>
              <a:t>Peter Drucker</a:t>
            </a:r>
          </a:p>
        </p:txBody>
      </p:sp>
    </p:spTree>
    <p:extLst>
      <p:ext uri="{BB962C8B-B14F-4D97-AF65-F5344CB8AC3E}">
        <p14:creationId xmlns:p14="http://schemas.microsoft.com/office/powerpoint/2010/main" val="383290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968189191"/>
              </p:ext>
            </p:extLst>
          </p:nvPr>
        </p:nvGraphicFramePr>
        <p:xfrm>
          <a:off x="914400" y="685800"/>
          <a:ext cx="7315200" cy="5729384"/>
        </p:xfrm>
        <a:graphic>
          <a:graphicData uri="http://schemas.openxmlformats.org/drawingml/2006/table">
            <a:tbl>
              <a:tblPr firstRow="1" bandRow="1">
                <a:tableStyleId>{2D5ABB26-0587-4C30-8999-92F81FD0307C}</a:tableStyleId>
              </a:tblPr>
              <a:tblGrid>
                <a:gridCol w="2438400"/>
                <a:gridCol w="2438400"/>
                <a:gridCol w="2438400"/>
              </a:tblGrid>
              <a:tr h="1340692">
                <a:tc>
                  <a:txBody>
                    <a:bodyPr/>
                    <a:lstStyle/>
                    <a:p>
                      <a:pPr algn="ctr"/>
                      <a:r>
                        <a:rPr lang="en-US" sz="2400" dirty="0" smtClean="0">
                          <a:solidFill>
                            <a:srgbClr val="000000"/>
                          </a:solidFill>
                          <a:latin typeface="+mj-lt"/>
                        </a:rPr>
                        <a:t>Output</a:t>
                      </a:r>
                    </a:p>
                    <a:p>
                      <a:pPr algn="ctr"/>
                      <a:r>
                        <a:rPr lang="en-US" sz="2400" dirty="0" smtClean="0">
                          <a:solidFill>
                            <a:srgbClr val="000000"/>
                          </a:solidFill>
                          <a:latin typeface="+mn-lt"/>
                        </a:rPr>
                        <a:t>(Activities)</a:t>
                      </a:r>
                      <a:endParaRPr lang="en-US" sz="2400" dirty="0">
                        <a:solidFill>
                          <a:srgbClr val="000000"/>
                        </a:solidFill>
                        <a:latin typeface="+mn-lt"/>
                      </a:endParaRPr>
                    </a:p>
                  </a:txBody>
                  <a:tcPr anchor="ct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latin typeface="+mj-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US" sz="2400" dirty="0" smtClean="0">
                          <a:solidFill>
                            <a:srgbClr val="000000"/>
                          </a:solidFill>
                          <a:latin typeface="+mj-lt"/>
                        </a:rPr>
                        <a:t>Outcome</a:t>
                      </a:r>
                    </a:p>
                    <a:p>
                      <a:pPr algn="ctr"/>
                      <a:r>
                        <a:rPr lang="en-US" sz="2400" dirty="0" smtClean="0">
                          <a:solidFill>
                            <a:srgbClr val="000000"/>
                          </a:solidFill>
                          <a:latin typeface="+mn-lt"/>
                        </a:rPr>
                        <a:t>(Results)</a:t>
                      </a:r>
                      <a:endParaRPr lang="en-US" sz="2400" dirty="0">
                        <a:solidFill>
                          <a:srgbClr val="000000"/>
                        </a:solidFill>
                        <a:latin typeface="+mn-lt"/>
                      </a:endParaRPr>
                    </a:p>
                  </a:txBody>
                  <a:tcPr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r>
              <a:tr h="1340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Permits</a:t>
                      </a:r>
                      <a:br>
                        <a:rPr lang="en-US" sz="2400" i="0" u="none" strike="noStrike" kern="1200" cap="none" spc="0" baseline="0" dirty="0" smtClean="0">
                          <a:solidFill>
                            <a:srgbClr val="000000"/>
                          </a:solidFill>
                          <a:uFillTx/>
                          <a:latin typeface="+mj-lt"/>
                          <a:ea typeface="+mn-ea"/>
                          <a:cs typeface="+mn-cs"/>
                        </a:rPr>
                      </a:br>
                      <a:r>
                        <a:rPr lang="en-US" sz="2400" i="0" u="none" strike="noStrike" kern="1200" cap="none" spc="0" baseline="0" dirty="0" smtClean="0">
                          <a:solidFill>
                            <a:srgbClr val="000000"/>
                          </a:solidFill>
                          <a:uFillTx/>
                          <a:latin typeface="+mj-lt"/>
                          <a:ea typeface="+mn-ea"/>
                          <a:cs typeface="+mn-cs"/>
                        </a:rPr>
                        <a:t> provided</a:t>
                      </a:r>
                      <a:endParaRPr lang="en-US" sz="2000" i="0" u="none" strike="noStrike" kern="1200" cap="none" spc="0" baseline="0" dirty="0" smtClean="0">
                        <a:solidFill>
                          <a:srgbClr val="000000"/>
                        </a:solidFill>
                        <a:uFillTx/>
                        <a:latin typeface="+mj-lt"/>
                        <a:ea typeface="+mn-ea"/>
                        <a:cs typeface="+mn-cs"/>
                      </a:endParaRPr>
                    </a:p>
                    <a:p>
                      <a:pPr algn="ctr"/>
                      <a:endParaRPr lang="en-US" sz="2400" dirty="0">
                        <a:solidFill>
                          <a:srgbClr val="000000"/>
                        </a:solidFill>
                        <a:latin typeface="+mj-lt"/>
                      </a:endParaRPr>
                    </a:p>
                  </a:txBody>
                  <a:tcPr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u="none" strike="noStrike" kern="1200" cap="none" spc="0" baseline="0" dirty="0" smtClean="0">
                          <a:solidFill>
                            <a:srgbClr val="000000"/>
                          </a:solidFill>
                          <a:uFillTx/>
                          <a:latin typeface="+mn-lt"/>
                          <a:ea typeface="+mn-ea"/>
                          <a:cs typeface="+mn-cs"/>
                        </a:rPr>
                        <a:t>Is not the same as</a:t>
                      </a:r>
                      <a:endParaRPr lang="en-US" sz="1800" b="0" i="1" u="none" strike="noStrike" kern="1200" cap="none" spc="0" baseline="0" dirty="0" smtClean="0">
                        <a:solidFill>
                          <a:srgbClr val="000000"/>
                        </a:solidFill>
                        <a:uFillTx/>
                        <a:latin typeface="+mn-lt"/>
                        <a:ea typeface="+mn-ea"/>
                        <a:cs typeface="+mn-cs"/>
                      </a:endParaRPr>
                    </a:p>
                    <a:p>
                      <a:pPr algn="ctr"/>
                      <a:endParaRPr lang="en-US" sz="2000" b="0" i="1"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Businesses operating</a:t>
                      </a:r>
                      <a:br>
                        <a:rPr lang="en-US" sz="2400" i="0" u="none" strike="noStrike" kern="1200" cap="none" spc="0" baseline="0" dirty="0" smtClean="0">
                          <a:solidFill>
                            <a:srgbClr val="000000"/>
                          </a:solidFill>
                          <a:uFillTx/>
                          <a:latin typeface="+mj-lt"/>
                          <a:ea typeface="+mn-ea"/>
                          <a:cs typeface="+mn-cs"/>
                        </a:rPr>
                      </a:br>
                      <a:r>
                        <a:rPr lang="en-US" sz="2400" i="0" u="none" strike="noStrike" kern="1200" cap="none" spc="0" baseline="0" dirty="0" smtClean="0">
                          <a:solidFill>
                            <a:srgbClr val="000000"/>
                          </a:solidFill>
                          <a:uFillTx/>
                          <a:latin typeface="+mj-lt"/>
                          <a:ea typeface="+mn-ea"/>
                          <a:cs typeface="+mn-cs"/>
                        </a:rPr>
                        <a:t> within code</a:t>
                      </a:r>
                      <a:endParaRPr lang="en-US" sz="2000" i="0" u="none" strike="noStrike" kern="1200" cap="none" spc="0" baseline="0" dirty="0" smtClean="0">
                        <a:solidFill>
                          <a:srgbClr val="000000"/>
                        </a:solidFill>
                        <a:uFillTx/>
                        <a:latin typeface="+mj-lt"/>
                        <a:ea typeface="+mn-ea"/>
                        <a:cs typeface="+mn-cs"/>
                      </a:endParaRPr>
                    </a:p>
                    <a:p>
                      <a:pPr algn="ctr"/>
                      <a:endParaRPr lang="en-US" sz="2400" dirty="0">
                        <a:solidFill>
                          <a:srgbClr val="000000"/>
                        </a:solidFill>
                        <a:latin typeface="+mj-lt"/>
                      </a:endParaRPr>
                    </a:p>
                  </a:txBody>
                  <a:tcPr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0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Miles of road paved</a:t>
                      </a:r>
                    </a:p>
                    <a:p>
                      <a:pPr algn="ctr"/>
                      <a:endParaRPr lang="en-US" sz="2400" dirty="0">
                        <a:solidFill>
                          <a:srgbClr val="000000"/>
                        </a:solidFill>
                        <a:latin typeface="+mj-lt"/>
                      </a:endParaRPr>
                    </a:p>
                  </a:txBody>
                  <a:tcPr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u="none" strike="noStrike" kern="1200" cap="none" spc="0" baseline="0" dirty="0" smtClean="0">
                          <a:solidFill>
                            <a:srgbClr val="000000"/>
                          </a:solidFill>
                          <a:uFillTx/>
                          <a:latin typeface="+mn-lt"/>
                          <a:ea typeface="+mn-ea"/>
                          <a:cs typeface="+mn-cs"/>
                        </a:rPr>
                        <a:t>Is not the same as</a:t>
                      </a:r>
                      <a:endParaRPr lang="en-US" sz="1800" b="0" i="1" u="none" strike="noStrike" kern="1200" cap="none" spc="0" baseline="0" dirty="0" smtClean="0">
                        <a:solidFill>
                          <a:srgbClr val="000000"/>
                        </a:solidFill>
                        <a:uFillTx/>
                        <a:latin typeface="+mn-lt"/>
                        <a:ea typeface="+mn-ea"/>
                        <a:cs typeface="+mn-cs"/>
                      </a:endParaRPr>
                    </a:p>
                    <a:p>
                      <a:pPr algn="ctr"/>
                      <a:endParaRPr lang="en-US" sz="2000" b="0" i="1"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Safe driving </a:t>
                      </a:r>
                      <a:br>
                        <a:rPr lang="en-US" sz="2400" i="0" u="none" strike="noStrike" kern="1200" cap="none" spc="0" baseline="0" dirty="0" smtClean="0">
                          <a:solidFill>
                            <a:srgbClr val="000000"/>
                          </a:solidFill>
                          <a:uFillTx/>
                          <a:latin typeface="+mj-lt"/>
                          <a:ea typeface="+mn-ea"/>
                          <a:cs typeface="+mn-cs"/>
                        </a:rPr>
                      </a:br>
                      <a:r>
                        <a:rPr lang="en-US" sz="2400" i="0" u="none" strike="noStrike" kern="1200" cap="none" spc="0" baseline="0" dirty="0" smtClean="0">
                          <a:solidFill>
                            <a:srgbClr val="000000"/>
                          </a:solidFill>
                          <a:uFillTx/>
                          <a:latin typeface="+mj-lt"/>
                          <a:ea typeface="+mn-ea"/>
                          <a:cs typeface="+mn-cs"/>
                        </a:rPr>
                        <a:t>conditions</a:t>
                      </a:r>
                      <a:endParaRPr lang="en-US" sz="2000" i="0" u="none" strike="noStrike" kern="1200" cap="none" spc="0" baseline="0" dirty="0" smtClean="0">
                        <a:solidFill>
                          <a:srgbClr val="000000"/>
                        </a:solidFill>
                        <a:uFillTx/>
                        <a:latin typeface="+mj-lt"/>
                        <a:ea typeface="+mn-ea"/>
                        <a:cs typeface="+mn-cs"/>
                      </a:endParaRPr>
                    </a:p>
                    <a:p>
                      <a:pPr algn="ctr"/>
                      <a:endParaRPr lang="en-US" sz="2400" dirty="0">
                        <a:solidFill>
                          <a:srgbClr val="000000"/>
                        </a:solidFill>
                        <a:latin typeface="+mj-lt"/>
                      </a:endParaRPr>
                    </a:p>
                  </a:txBody>
                  <a:tcPr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43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Students receiving  </a:t>
                      </a:r>
                      <a:br>
                        <a:rPr lang="en-US" sz="2400" i="0" u="none" strike="noStrike" kern="1200" cap="none" spc="0" baseline="0" dirty="0" smtClean="0">
                          <a:solidFill>
                            <a:srgbClr val="000000"/>
                          </a:solidFill>
                          <a:uFillTx/>
                          <a:latin typeface="+mj-lt"/>
                          <a:ea typeface="+mn-ea"/>
                          <a:cs typeface="+mn-cs"/>
                        </a:rPr>
                      </a:br>
                      <a:r>
                        <a:rPr lang="en-US" sz="2400" i="0" u="none" strike="noStrike" kern="1200" cap="none" spc="0" baseline="0" dirty="0" smtClean="0">
                          <a:solidFill>
                            <a:srgbClr val="000000"/>
                          </a:solidFill>
                          <a:uFillTx/>
                          <a:latin typeface="+mj-lt"/>
                          <a:ea typeface="+mn-ea"/>
                          <a:cs typeface="+mn-cs"/>
                        </a:rPr>
                        <a:t>training</a:t>
                      </a:r>
                    </a:p>
                    <a:p>
                      <a:pPr algn="ctr"/>
                      <a:endParaRPr lang="en-US" sz="2400" dirty="0">
                        <a:solidFill>
                          <a:srgbClr val="000000"/>
                        </a:solidFill>
                        <a:latin typeface="+mj-lt"/>
                      </a:endParaRPr>
                    </a:p>
                  </a:txBody>
                  <a:tcPr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u="none" strike="noStrike" kern="1200" cap="none" spc="0" baseline="0" dirty="0" smtClean="0">
                          <a:solidFill>
                            <a:srgbClr val="000000"/>
                          </a:solidFill>
                          <a:uFillTx/>
                          <a:latin typeface="+mn-lt"/>
                          <a:ea typeface="+mn-ea"/>
                          <a:cs typeface="+mn-cs"/>
                        </a:rPr>
                        <a:t>Is not the same as</a:t>
                      </a:r>
                      <a:endParaRPr lang="en-US" sz="1800" b="0" i="1" u="none" strike="noStrike" kern="1200" cap="none" spc="0" baseline="0" dirty="0" smtClean="0">
                        <a:solidFill>
                          <a:srgbClr val="000000"/>
                        </a:solidFill>
                        <a:uFillTx/>
                        <a:latin typeface="+mn-lt"/>
                        <a:ea typeface="+mn-ea"/>
                        <a:cs typeface="+mn-cs"/>
                      </a:endParaRPr>
                    </a:p>
                    <a:p>
                      <a:pPr algn="ctr"/>
                      <a:endParaRPr lang="en-US" sz="2000" b="0" i="1" dirty="0">
                        <a:solidFill>
                          <a:srgbClr val="000000"/>
                        </a:solidFill>
                        <a:latin typeface="+mn-l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u="none" strike="noStrike" kern="1200" cap="none" spc="0" baseline="0" dirty="0" smtClean="0">
                          <a:solidFill>
                            <a:srgbClr val="000000"/>
                          </a:solidFill>
                          <a:uFillTx/>
                          <a:latin typeface="+mj-lt"/>
                          <a:ea typeface="+mn-ea"/>
                          <a:cs typeface="+mn-cs"/>
                        </a:rPr>
                        <a:t>Students acquire </a:t>
                      </a:r>
                      <a:br>
                        <a:rPr lang="en-US" sz="2400" i="0" u="none" strike="noStrike" kern="1200" cap="none" spc="0" baseline="0" dirty="0" smtClean="0">
                          <a:solidFill>
                            <a:srgbClr val="000000"/>
                          </a:solidFill>
                          <a:uFillTx/>
                          <a:latin typeface="+mj-lt"/>
                          <a:ea typeface="+mn-ea"/>
                          <a:cs typeface="+mn-cs"/>
                        </a:rPr>
                      </a:br>
                      <a:r>
                        <a:rPr lang="en-US" sz="2400" i="0" u="none" strike="noStrike" kern="1200" cap="none" spc="0" baseline="0" dirty="0" smtClean="0">
                          <a:solidFill>
                            <a:srgbClr val="000000"/>
                          </a:solidFill>
                          <a:uFillTx/>
                          <a:latin typeface="+mj-lt"/>
                          <a:ea typeface="+mn-ea"/>
                          <a:cs typeface="+mn-cs"/>
                        </a:rPr>
                        <a:t>knowledge/skills</a:t>
                      </a:r>
                      <a:br>
                        <a:rPr lang="en-US" sz="2400" i="0" u="none" strike="noStrike" kern="1200" cap="none" spc="0" baseline="0" dirty="0" smtClean="0">
                          <a:solidFill>
                            <a:srgbClr val="000000"/>
                          </a:solidFill>
                          <a:uFillTx/>
                          <a:latin typeface="+mj-lt"/>
                          <a:ea typeface="+mn-ea"/>
                          <a:cs typeface="+mn-cs"/>
                        </a:rPr>
                      </a:br>
                      <a:endParaRPr lang="en-US" sz="2000" i="0" u="none" strike="noStrike" kern="1200" cap="none" spc="0" baseline="0" dirty="0" smtClean="0">
                        <a:solidFill>
                          <a:srgbClr val="000000"/>
                        </a:solidFill>
                        <a:uFillTx/>
                        <a:latin typeface="+mj-lt"/>
                        <a:ea typeface="+mn-ea"/>
                        <a:cs typeface="+mn-cs"/>
                      </a:endParaRPr>
                    </a:p>
                    <a:p>
                      <a:pPr algn="ctr"/>
                      <a:endParaRPr lang="en-US" sz="2400" dirty="0">
                        <a:solidFill>
                          <a:srgbClr val="000000"/>
                        </a:solidFill>
                        <a:latin typeface="+mj-lt"/>
                      </a:endParaRPr>
                    </a:p>
                  </a:txBody>
                  <a:tcPr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35846"/>
            <a:ext cx="7315200" cy="6432530"/>
          </a:xfrm>
          <a:prstGeom prst="rect">
            <a:avLst/>
          </a:prstGeom>
        </p:spPr>
        <p:txBody>
          <a:bodyPr wrap="square">
            <a:spAutoFit/>
          </a:bodyPr>
          <a:lstStyle/>
          <a:p>
            <a:r>
              <a:rPr lang="en-US" sz="2400" dirty="0">
                <a:solidFill>
                  <a:srgbClr val="000000"/>
                </a:solidFill>
                <a:latin typeface="+mj-lt"/>
              </a:rPr>
              <a:t>Which of the following is the best example of a </a:t>
            </a:r>
            <a:r>
              <a:rPr lang="en-US" sz="2400" dirty="0" smtClean="0">
                <a:solidFill>
                  <a:srgbClr val="000000"/>
                </a:solidFill>
                <a:latin typeface="+mj-lt"/>
              </a:rPr>
              <a:t>measure </a:t>
            </a:r>
            <a:r>
              <a:rPr lang="en-US" sz="2400" dirty="0">
                <a:solidFill>
                  <a:srgbClr val="000000"/>
                </a:solidFill>
                <a:latin typeface="+mj-lt"/>
              </a:rPr>
              <a:t>for the outcome of “Customers are loyal to our </a:t>
            </a:r>
            <a:r>
              <a:rPr lang="en-US" sz="2400" dirty="0" smtClean="0">
                <a:solidFill>
                  <a:srgbClr val="000000"/>
                </a:solidFill>
                <a:latin typeface="+mj-lt"/>
              </a:rPr>
              <a:t>coffee shop.”</a:t>
            </a:r>
          </a:p>
          <a:p>
            <a:endParaRPr lang="en-US" sz="2400" dirty="0">
              <a:solidFill>
                <a:srgbClr val="000000"/>
              </a:solidFill>
              <a:latin typeface="+mj-lt"/>
            </a:endParaRPr>
          </a:p>
          <a:p>
            <a:pPr marL="457200" indent="-457200">
              <a:buFont typeface="+mj-lt"/>
              <a:buAutoNum type="alphaUcPeriod"/>
            </a:pPr>
            <a:r>
              <a:rPr lang="en-US" sz="2000" dirty="0" smtClean="0">
                <a:solidFill>
                  <a:srgbClr val="000000"/>
                </a:solidFill>
              </a:rPr>
              <a:t>Repeat </a:t>
            </a:r>
            <a:r>
              <a:rPr lang="en-US" sz="2000" dirty="0">
                <a:solidFill>
                  <a:srgbClr val="000000"/>
                </a:solidFill>
              </a:rPr>
              <a:t>visitors – Percent of customers who indicated they visit our </a:t>
            </a:r>
            <a:r>
              <a:rPr lang="en-US" sz="2000" dirty="0" smtClean="0">
                <a:solidFill>
                  <a:srgbClr val="000000"/>
                </a:solidFill>
              </a:rPr>
              <a:t>coffee shop </a:t>
            </a:r>
            <a:r>
              <a:rPr lang="en-US" sz="2000" dirty="0">
                <a:solidFill>
                  <a:srgbClr val="000000"/>
                </a:solidFill>
              </a:rPr>
              <a:t>more frequently than other coffee shops in the city, from a </a:t>
            </a:r>
            <a:r>
              <a:rPr lang="en-US" sz="2000" dirty="0" smtClean="0">
                <a:solidFill>
                  <a:srgbClr val="000000"/>
                </a:solidFill>
              </a:rPr>
              <a:t>random monthly survey</a:t>
            </a:r>
          </a:p>
          <a:p>
            <a:pPr marL="457200" indent="-457200">
              <a:buFont typeface="+mj-lt"/>
              <a:buAutoNum type="alphaUcPeriod"/>
            </a:pPr>
            <a:endParaRPr lang="en-US" sz="2000" dirty="0">
              <a:solidFill>
                <a:srgbClr val="000000"/>
              </a:solidFill>
            </a:endParaRPr>
          </a:p>
          <a:p>
            <a:pPr marL="457200" indent="-457200">
              <a:buFont typeface="+mj-lt"/>
              <a:buAutoNum type="alphaUcPeriod"/>
            </a:pPr>
            <a:r>
              <a:rPr lang="en-US" sz="2000" dirty="0" smtClean="0">
                <a:solidFill>
                  <a:srgbClr val="000000"/>
                </a:solidFill>
              </a:rPr>
              <a:t>Implement </a:t>
            </a:r>
            <a:r>
              <a:rPr lang="en-US" sz="2000" dirty="0">
                <a:solidFill>
                  <a:srgbClr val="000000"/>
                </a:solidFill>
              </a:rPr>
              <a:t>customer loyalty rewards program by December </a:t>
            </a:r>
            <a:r>
              <a:rPr lang="en-US" sz="2000" dirty="0" smtClean="0">
                <a:solidFill>
                  <a:srgbClr val="000000"/>
                </a:solidFill>
              </a:rPr>
              <a:t>2014</a:t>
            </a:r>
          </a:p>
          <a:p>
            <a:pPr marL="457200" indent="-457200">
              <a:buFont typeface="+mj-lt"/>
              <a:buAutoNum type="alphaUcPeriod"/>
            </a:pPr>
            <a:endParaRPr lang="en-US" sz="2000" dirty="0">
              <a:solidFill>
                <a:srgbClr val="000000"/>
              </a:solidFill>
            </a:endParaRPr>
          </a:p>
          <a:p>
            <a:pPr marL="457200" indent="-457200">
              <a:buFont typeface="+mj-lt"/>
              <a:buAutoNum type="alphaUcPeriod"/>
            </a:pPr>
            <a:r>
              <a:rPr lang="en-US" sz="2000" dirty="0" smtClean="0">
                <a:solidFill>
                  <a:srgbClr val="000000"/>
                </a:solidFill>
              </a:rPr>
              <a:t>Customer </a:t>
            </a:r>
            <a:r>
              <a:rPr lang="en-US" sz="2000" dirty="0">
                <a:solidFill>
                  <a:srgbClr val="000000"/>
                </a:solidFill>
              </a:rPr>
              <a:t>share of wallet – the average across all our customers of </a:t>
            </a:r>
            <a:r>
              <a:rPr lang="en-US" sz="2000" dirty="0" smtClean="0">
                <a:solidFill>
                  <a:srgbClr val="000000"/>
                </a:solidFill>
              </a:rPr>
              <a:t>the percentage </a:t>
            </a:r>
            <a:r>
              <a:rPr lang="en-US" sz="2000" dirty="0">
                <a:solidFill>
                  <a:srgbClr val="000000"/>
                </a:solidFill>
              </a:rPr>
              <a:t>of their expenses for coffee that is spent with our coffee </a:t>
            </a:r>
            <a:r>
              <a:rPr lang="en-US" sz="2000" dirty="0" smtClean="0">
                <a:solidFill>
                  <a:srgbClr val="000000"/>
                </a:solidFill>
              </a:rPr>
              <a:t>shop, from </a:t>
            </a:r>
            <a:r>
              <a:rPr lang="en-US" sz="2000" dirty="0">
                <a:solidFill>
                  <a:srgbClr val="000000"/>
                </a:solidFill>
              </a:rPr>
              <a:t>a monthly random sample of customers</a:t>
            </a:r>
            <a:r>
              <a:rPr lang="en-US" sz="2000" dirty="0" smtClean="0">
                <a:solidFill>
                  <a:srgbClr val="000000"/>
                </a:solidFill>
              </a:rPr>
              <a:t>.</a:t>
            </a:r>
          </a:p>
          <a:p>
            <a:pPr marL="457200" indent="-457200">
              <a:buFont typeface="+mj-lt"/>
              <a:buAutoNum type="alphaUcPeriod"/>
            </a:pPr>
            <a:endParaRPr lang="en-US" sz="2000" dirty="0">
              <a:solidFill>
                <a:srgbClr val="000000"/>
              </a:solidFill>
            </a:endParaRPr>
          </a:p>
          <a:p>
            <a:pPr marL="457200" indent="-457200">
              <a:buFont typeface="+mj-lt"/>
              <a:buAutoNum type="alphaUcPeriod"/>
            </a:pPr>
            <a:r>
              <a:rPr lang="en-US" sz="2000" dirty="0" smtClean="0">
                <a:solidFill>
                  <a:srgbClr val="000000"/>
                </a:solidFill>
              </a:rPr>
              <a:t>Product </a:t>
            </a:r>
            <a:r>
              <a:rPr lang="en-US" sz="2000" dirty="0">
                <a:solidFill>
                  <a:srgbClr val="000000"/>
                </a:solidFill>
              </a:rPr>
              <a:t>awareness – percentage of local coffee drinkers who are </a:t>
            </a:r>
            <a:r>
              <a:rPr lang="en-US" sz="2000" dirty="0" smtClean="0">
                <a:solidFill>
                  <a:srgbClr val="000000"/>
                </a:solidFill>
              </a:rPr>
              <a:t>aware of </a:t>
            </a:r>
            <a:r>
              <a:rPr lang="en-US" sz="2000" dirty="0">
                <a:solidFill>
                  <a:srgbClr val="000000"/>
                </a:solidFill>
              </a:rPr>
              <a:t>our coffee shop</a:t>
            </a:r>
            <a:r>
              <a:rPr lang="en-US" sz="2000" dirty="0" smtClean="0">
                <a:solidFill>
                  <a:srgbClr val="000000"/>
                </a:solidFill>
              </a:rPr>
              <a:t>.</a:t>
            </a:r>
          </a:p>
          <a:p>
            <a:pPr marL="457200" indent="-457200">
              <a:buFont typeface="+mj-lt"/>
              <a:buAutoNum type="alphaUcPeriod"/>
            </a:pPr>
            <a:endParaRPr lang="en-US" sz="2000" dirty="0">
              <a:solidFill>
                <a:srgbClr val="000000"/>
              </a:solidFill>
            </a:endParaRPr>
          </a:p>
          <a:p>
            <a:pPr marL="457200" indent="-457200">
              <a:buFont typeface="+mj-lt"/>
              <a:buAutoNum type="alphaUcPeriod"/>
            </a:pPr>
            <a:r>
              <a:rPr lang="en-US" sz="2000" dirty="0" smtClean="0">
                <a:solidFill>
                  <a:srgbClr val="000000"/>
                </a:solidFill>
              </a:rPr>
              <a:t>Customer </a:t>
            </a:r>
            <a:r>
              <a:rPr lang="en-US" sz="2000" dirty="0">
                <a:solidFill>
                  <a:srgbClr val="000000"/>
                </a:solidFill>
              </a:rPr>
              <a:t>loyalty—Number of members in our customer loyalty program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838200" y="685800"/>
            <a:ext cx="6705600" cy="5486400"/>
          </a:xfrm>
        </p:spPr>
        <p:txBody>
          <a:bodyPr/>
          <a:lstStyle/>
          <a:p>
            <a:pPr lvl="0"/>
            <a:r>
              <a:rPr lang="en-US" sz="4000" b="0" dirty="0" smtClean="0"/>
              <a:t>An outcome measure is…</a:t>
            </a:r>
            <a:br>
              <a:rPr lang="en-US" sz="4000" b="0" dirty="0" smtClean="0"/>
            </a:br>
            <a:r>
              <a:rPr lang="en-US" sz="4000" b="0" dirty="0"/>
              <a:t/>
            </a:r>
            <a:br>
              <a:rPr lang="en-US" sz="4000" b="0" dirty="0"/>
            </a:br>
            <a:r>
              <a:rPr lang="en-US" sz="4000" b="0" dirty="0" smtClean="0"/>
              <a:t>a </a:t>
            </a:r>
            <a:r>
              <a:rPr lang="en-US" sz="4000" b="0" dirty="0" smtClean="0">
                <a:solidFill>
                  <a:schemeClr val="accent2"/>
                </a:solidFill>
              </a:rPr>
              <a:t>comparison </a:t>
            </a:r>
            <a:r>
              <a:rPr lang="en-US" sz="4000" b="0" dirty="0" smtClean="0"/>
              <a:t>that provides </a:t>
            </a:r>
            <a:r>
              <a:rPr lang="en-US" sz="4000" b="0" dirty="0" smtClean="0">
                <a:solidFill>
                  <a:schemeClr val="accent1"/>
                </a:solidFill>
              </a:rPr>
              <a:t>objective </a:t>
            </a:r>
            <a:r>
              <a:rPr lang="en-US" sz="4000" b="0" dirty="0" smtClean="0">
                <a:solidFill>
                  <a:schemeClr val="accent6"/>
                </a:solidFill>
              </a:rPr>
              <a:t>evidence</a:t>
            </a:r>
            <a:r>
              <a:rPr lang="en-US" sz="4000" b="0" dirty="0" smtClean="0"/>
              <a:t> of the </a:t>
            </a:r>
            <a:r>
              <a:rPr lang="en-US" sz="4000" b="0" dirty="0" smtClean="0">
                <a:solidFill>
                  <a:schemeClr val="tx1"/>
                </a:solidFill>
              </a:rPr>
              <a:t>degree</a:t>
            </a:r>
            <a:r>
              <a:rPr lang="en-US" sz="4000" b="0" dirty="0" smtClean="0"/>
              <a:t> to which a </a:t>
            </a:r>
            <a:r>
              <a:rPr lang="en-US" sz="4000" b="0" dirty="0" smtClean="0">
                <a:solidFill>
                  <a:schemeClr val="accent5"/>
                </a:solidFill>
              </a:rPr>
              <a:t>performance result </a:t>
            </a:r>
            <a:r>
              <a:rPr lang="en-US" sz="4000" b="0" dirty="0" smtClean="0"/>
              <a:t>is occurring </a:t>
            </a:r>
            <a:r>
              <a:rPr lang="en-US" sz="4000" b="0" dirty="0" smtClean="0">
                <a:solidFill>
                  <a:schemeClr val="accent3"/>
                </a:solidFill>
              </a:rPr>
              <a:t>over time. </a:t>
            </a:r>
            <a:br>
              <a:rPr lang="en-US" sz="4000" b="0" dirty="0" smtClean="0">
                <a:solidFill>
                  <a:schemeClr val="accent3"/>
                </a:solidFill>
              </a:rPr>
            </a:br>
            <a:r>
              <a:rPr lang="en-US" sz="4000" b="0" dirty="0">
                <a:solidFill>
                  <a:schemeClr val="accent3"/>
                </a:solidFill>
              </a:rPr>
              <a:t/>
            </a:r>
            <a:br>
              <a:rPr lang="en-US" sz="4000" b="0" dirty="0">
                <a:solidFill>
                  <a:schemeClr val="accent3"/>
                </a:solidFill>
              </a:rPr>
            </a:br>
            <a:r>
              <a:rPr lang="en-US" sz="4000" b="0" dirty="0" smtClean="0">
                <a:solidFill>
                  <a:schemeClr val="accent3"/>
                </a:solidFill>
              </a:rPr>
              <a:t>					</a:t>
            </a:r>
            <a:r>
              <a:rPr lang="en-US" sz="2800" b="0" dirty="0" smtClean="0">
                <a:solidFill>
                  <a:schemeClr val="bg1"/>
                </a:solidFill>
                <a:latin typeface="+mn-lt"/>
              </a:rPr>
              <a:t>Stacey Barr</a:t>
            </a:r>
            <a:endParaRPr lang="en-US" sz="2800" b="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03" y="-29364"/>
            <a:ext cx="4914422" cy="688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5120634" y="381000"/>
            <a:ext cx="3718566" cy="63550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buFont typeface="Arial" pitchFamily="34" charset="0"/>
              <a:buNone/>
            </a:pPr>
            <a:r>
              <a:rPr lang="en-US" sz="2800" dirty="0" smtClean="0">
                <a:solidFill>
                  <a:srgbClr val="FFFFFF"/>
                </a:solidFill>
                <a:latin typeface="+mj-lt"/>
              </a:rPr>
              <a:t>Decide what you’re trying to accomplish</a:t>
            </a:r>
          </a:p>
          <a:p>
            <a:pPr marL="0" lvl="2" indent="0">
              <a:buFont typeface="Arial" pitchFamily="34" charset="0"/>
              <a:buNone/>
            </a:pPr>
            <a:endParaRPr lang="en-US" sz="2800" dirty="0" smtClean="0">
              <a:solidFill>
                <a:srgbClr val="FFFFFF"/>
              </a:solidFill>
              <a:latin typeface="+mj-lt"/>
            </a:endParaRPr>
          </a:p>
          <a:p>
            <a:pPr marL="0" lvl="2" indent="0">
              <a:buFont typeface="Arial" pitchFamily="34" charset="0"/>
              <a:buNone/>
            </a:pPr>
            <a:r>
              <a:rPr lang="en-US" sz="2800" dirty="0" smtClean="0">
                <a:solidFill>
                  <a:srgbClr val="FFFFFF"/>
                </a:solidFill>
                <a:latin typeface="+mj-lt"/>
              </a:rPr>
              <a:t>Ask yourself these two questions:  </a:t>
            </a:r>
          </a:p>
          <a:p>
            <a:pPr marL="514350" lvl="2" indent="-514350">
              <a:buFont typeface="Arial" pitchFamily="34" charset="0"/>
              <a:buAutoNum type="arabicPeriod"/>
            </a:pPr>
            <a:r>
              <a:rPr lang="en-US" sz="2800" dirty="0" smtClean="0">
                <a:solidFill>
                  <a:srgbClr val="FFFFFF"/>
                </a:solidFill>
                <a:latin typeface="+mj-lt"/>
              </a:rPr>
              <a:t>How </a:t>
            </a:r>
            <a:r>
              <a:rPr lang="en-US" sz="2800" dirty="0">
                <a:solidFill>
                  <a:srgbClr val="FFFFFF"/>
                </a:solidFill>
                <a:latin typeface="+mj-lt"/>
              </a:rPr>
              <a:t>will you know whether or not you’re making progress</a:t>
            </a:r>
            <a:r>
              <a:rPr lang="en-US" sz="2800" dirty="0" smtClean="0">
                <a:solidFill>
                  <a:srgbClr val="FFFFFF"/>
                </a:solidFill>
                <a:latin typeface="+mj-lt"/>
              </a:rPr>
              <a:t>? </a:t>
            </a:r>
          </a:p>
          <a:p>
            <a:pPr marL="514350" lvl="2" indent="-514350">
              <a:buFont typeface="Arial" pitchFamily="34" charset="0"/>
              <a:buAutoNum type="arabicPeriod"/>
            </a:pPr>
            <a:r>
              <a:rPr lang="en-US" sz="2800" dirty="0" smtClean="0">
                <a:solidFill>
                  <a:srgbClr val="FFFFFF"/>
                </a:solidFill>
                <a:latin typeface="+mj-lt"/>
              </a:rPr>
              <a:t>How </a:t>
            </a:r>
            <a:r>
              <a:rPr lang="en-US" sz="2800" dirty="0">
                <a:solidFill>
                  <a:srgbClr val="FFFFFF"/>
                </a:solidFill>
                <a:latin typeface="+mj-lt"/>
              </a:rPr>
              <a:t>will you persuade someone else you’re right</a:t>
            </a:r>
            <a:r>
              <a:rPr lang="en-US" sz="2800" dirty="0" smtClean="0">
                <a:solidFill>
                  <a:srgbClr val="FFFFFF"/>
                </a:solidFill>
                <a:latin typeface="+mj-lt"/>
              </a:rPr>
              <a:t>?</a:t>
            </a:r>
            <a:endParaRPr lang="en-US" sz="2800" dirty="0">
              <a:solidFill>
                <a:srgbClr val="FFFFFF"/>
              </a:solidFill>
              <a:latin typeface="+mj-lt"/>
            </a:endParaRPr>
          </a:p>
        </p:txBody>
      </p:sp>
      <p:sp>
        <p:nvSpPr>
          <p:cNvPr id="9" name="Rectangle 8"/>
          <p:cNvSpPr/>
          <p:nvPr/>
        </p:nvSpPr>
        <p:spPr>
          <a:xfrm>
            <a:off x="91489" y="6350578"/>
            <a:ext cx="4663389" cy="461665"/>
          </a:xfrm>
          <a:prstGeom prst="rect">
            <a:avLst/>
          </a:prstGeom>
        </p:spPr>
        <p:txBody>
          <a:bodyPr wrap="square">
            <a:spAutoFit/>
          </a:bodyPr>
          <a:lstStyle/>
          <a:p>
            <a:pPr marL="0" lvl="2"/>
            <a:r>
              <a:rPr lang="en-US" sz="1200" dirty="0" smtClean="0">
                <a:solidFill>
                  <a:srgbClr val="FFFFFF"/>
                </a:solidFill>
              </a:rPr>
              <a:t>From </a:t>
            </a:r>
            <a:r>
              <a:rPr lang="en-US" sz="1200" dirty="0">
                <a:solidFill>
                  <a:srgbClr val="FFFFFF"/>
                </a:solidFill>
              </a:rPr>
              <a:t>Robert </a:t>
            </a:r>
            <a:r>
              <a:rPr lang="en-US" sz="1200" dirty="0" smtClean="0">
                <a:solidFill>
                  <a:srgbClr val="FFFFFF"/>
                </a:solidFill>
              </a:rPr>
              <a:t>Lewis. 2009. </a:t>
            </a:r>
            <a:r>
              <a:rPr lang="en-US" sz="1200" i="1" dirty="0" smtClean="0">
                <a:solidFill>
                  <a:srgbClr val="FFFFFF"/>
                </a:solidFill>
              </a:rPr>
              <a:t>“No metrics? Don’t fret; you can still manage without measuring.”</a:t>
            </a:r>
            <a:r>
              <a:rPr lang="en-US" sz="1200" dirty="0" smtClean="0">
                <a:solidFill>
                  <a:srgbClr val="FFFFFF"/>
                </a:solidFill>
              </a:rPr>
              <a:t> Minneapolis St. Paul Business Journal.</a:t>
            </a:r>
            <a:endParaRPr lang="en-US" sz="1200" b="1" dirty="0">
              <a:solidFill>
                <a:srgbClr val="FFFFFF"/>
              </a:solidFill>
            </a:endParaRPr>
          </a:p>
        </p:txBody>
      </p:sp>
    </p:spTree>
    <p:extLst>
      <p:ext uri="{BB962C8B-B14F-4D97-AF65-F5344CB8AC3E}">
        <p14:creationId xmlns:p14="http://schemas.microsoft.com/office/powerpoint/2010/main" val="86828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itle 1"/>
          <p:cNvSpPr txBox="1">
            <a:spLocks/>
          </p:cNvSpPr>
          <p:nvPr/>
        </p:nvSpPr>
        <p:spPr>
          <a:xfrm>
            <a:off x="76200" y="457200"/>
            <a:ext cx="3962400" cy="6858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5400"/>
              </a:lnSpc>
              <a:spcBef>
                <a:spcPts val="1800"/>
              </a:spcBef>
            </a:pPr>
            <a:r>
              <a:rPr lang="en-US" sz="4000" b="1" dirty="0" smtClean="0">
                <a:solidFill>
                  <a:srgbClr val="C00000"/>
                </a:solidFill>
                <a:latin typeface="Segoe Print" panose="02000600000000000000" pitchFamily="2" charset="0"/>
              </a:rPr>
              <a:t>You’re in </a:t>
            </a:r>
          </a:p>
          <a:p>
            <a:pPr>
              <a:lnSpc>
                <a:spcPts val="4000"/>
              </a:lnSpc>
              <a:spcBef>
                <a:spcPts val="1800"/>
              </a:spcBef>
            </a:pPr>
            <a:r>
              <a:rPr lang="en-US" sz="6000" b="1"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LUCK</a:t>
            </a:r>
            <a:r>
              <a:rPr lang="en-US" sz="6000" dirty="0" smtClean="0">
                <a:solidFill>
                  <a:srgbClr val="C00000"/>
                </a:solidFill>
                <a:latin typeface="Segoe Print" panose="02000600000000000000" pitchFamily="2" charset="0"/>
                <a:cs typeface="Aharoni" panose="02010803020104030203" pitchFamily="2" charset="-79"/>
              </a:rPr>
              <a:t>!</a:t>
            </a:r>
            <a:endParaRPr lang="en-US" sz="6600" dirty="0">
              <a:solidFill>
                <a:srgbClr val="C00000"/>
              </a:solidFill>
              <a:latin typeface="Segoe Print" panose="02000600000000000000" pitchFamily="2" charset="0"/>
            </a:endParaRPr>
          </a:p>
        </p:txBody>
      </p:sp>
    </p:spTree>
    <p:extLst>
      <p:ext uri="{BB962C8B-B14F-4D97-AF65-F5344CB8AC3E}">
        <p14:creationId xmlns:p14="http://schemas.microsoft.com/office/powerpoint/2010/main" val="226184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p:cNvGrpSpPr/>
          <p:nvPr/>
        </p:nvGrpSpPr>
        <p:grpSpPr>
          <a:xfrm>
            <a:off x="76201" y="-3"/>
            <a:ext cx="9144001" cy="6858001"/>
            <a:chOff x="76201" y="-3"/>
            <a:chExt cx="9144001" cy="6858001"/>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1" y="-3"/>
              <a:ext cx="9144001" cy="6858001"/>
            </a:xfrm>
            <a:prstGeom prst="rect">
              <a:avLst/>
            </a:prstGeom>
          </p:spPr>
        </p:pic>
        <p:sp>
          <p:nvSpPr>
            <p:cNvPr id="5" name="TextBox 4"/>
            <p:cNvSpPr txBox="1"/>
            <p:nvPr/>
          </p:nvSpPr>
          <p:spPr>
            <a:xfrm>
              <a:off x="2595574" y="3741621"/>
              <a:ext cx="1678391" cy="762000"/>
            </a:xfrm>
            <a:prstGeom prst="rect">
              <a:avLst/>
            </a:prstGeom>
            <a:solidFill>
              <a:srgbClr val="E9EAEB"/>
            </a:solidFill>
            <a:ln>
              <a:noFill/>
            </a:ln>
          </p:spPr>
          <p:txBody>
            <a:bodyPr wrap="square" rtlCol="0">
              <a:spAutoFit/>
            </a:bodyPr>
            <a:lstStyle/>
            <a:p>
              <a:endParaRPr lang="en-US" dirty="0"/>
            </a:p>
          </p:txBody>
        </p:sp>
      </p:grpSp>
      <p:sp>
        <p:nvSpPr>
          <p:cNvPr id="6" name="Rectangle 5"/>
          <p:cNvSpPr/>
          <p:nvPr/>
        </p:nvSpPr>
        <p:spPr>
          <a:xfrm>
            <a:off x="3184269" y="1600200"/>
            <a:ext cx="1235331" cy="609600"/>
          </a:xfrm>
          <a:prstGeom prst="rect">
            <a:avLst/>
          </a:prstGeom>
          <a:solidFill>
            <a:srgbClr val="728EB7"/>
          </a:solidFill>
          <a:ln>
            <a:solidFill>
              <a:srgbClr val="728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66421" y="1600200"/>
            <a:ext cx="1235331" cy="609600"/>
          </a:xfrm>
          <a:prstGeom prst="rect">
            <a:avLst/>
          </a:prstGeom>
          <a:ln>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05400" y="3657597"/>
            <a:ext cx="1752600" cy="609600"/>
          </a:xfrm>
          <a:prstGeom prst="rect">
            <a:avLst/>
          </a:prstGeom>
          <a:solidFill>
            <a:srgbClr val="B18ABD"/>
          </a:solidFill>
          <a:ln>
            <a:solidFill>
              <a:srgbClr val="B18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68986" y="3889234"/>
            <a:ext cx="1298689" cy="954107"/>
          </a:xfrm>
          <a:prstGeom prst="rect">
            <a:avLst/>
          </a:prstGeom>
          <a:noFill/>
        </p:spPr>
        <p:txBody>
          <a:bodyPr wrap="none" rtlCol="0">
            <a:spAutoFit/>
          </a:bodyPr>
          <a:lstStyle/>
          <a:p>
            <a:r>
              <a:rPr lang="en-US" sz="2800" dirty="0" smtClean="0">
                <a:solidFill>
                  <a:schemeClr val="bg1"/>
                </a:solidFill>
                <a:latin typeface="Tw Cen MT Condensed Extra Bold" panose="020B0803020202020204" pitchFamily="34" charset="0"/>
              </a:rPr>
              <a:t>ASSESS</a:t>
            </a:r>
          </a:p>
          <a:p>
            <a:r>
              <a:rPr lang="en-US" sz="2800" dirty="0" smtClean="0">
                <a:solidFill>
                  <a:schemeClr val="bg1"/>
                </a:solidFill>
                <a:latin typeface="Tw Cen MT Condensed Extra Bold" panose="020B0803020202020204" pitchFamily="34" charset="0"/>
              </a:rPr>
              <a:t>RESULTS</a:t>
            </a:r>
            <a:endParaRPr lang="en-US" sz="2800" dirty="0">
              <a:solidFill>
                <a:schemeClr val="bg1"/>
              </a:solidFill>
              <a:latin typeface="Tw Cen MT Condensed Extra Bold" panose="020B0803020202020204" pitchFamily="34" charset="0"/>
            </a:endParaRPr>
          </a:p>
        </p:txBody>
      </p:sp>
    </p:spTree>
    <p:extLst>
      <p:ext uri="{BB962C8B-B14F-4D97-AF65-F5344CB8AC3E}">
        <p14:creationId xmlns:p14="http://schemas.microsoft.com/office/powerpoint/2010/main" val="78304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srcRect/>
          <a:stretch>
            <a:fillRect/>
          </a:stretch>
        </p:blipFill>
        <p:spPr>
          <a:xfrm>
            <a:off x="0" y="-76196"/>
            <a:ext cx="9144000" cy="6934196"/>
          </a:xfrm>
          <a:prstGeom prst="rect">
            <a:avLst/>
          </a:prstGeom>
          <a:noFill/>
          <a:ln>
            <a:noFill/>
          </a:ln>
        </p:spPr>
      </p:pic>
      <p:sp>
        <p:nvSpPr>
          <p:cNvPr id="3" name="Rectangle 5"/>
          <p:cNvSpPr/>
          <p:nvPr/>
        </p:nvSpPr>
        <p:spPr>
          <a:xfrm>
            <a:off x="914400" y="685800"/>
            <a:ext cx="3691580" cy="2862322"/>
          </a:xfrm>
          <a:prstGeom prst="rect">
            <a:avLst/>
          </a:prstGeom>
          <a:noFill/>
          <a:ln>
            <a:noFill/>
            <a:prstDash val="solid"/>
          </a:ln>
        </p:spPr>
        <p:txBody>
          <a:bodyPr vert="horz" wrap="square" lIns="91440" tIns="45720" rIns="91440" bIns="45720" anchor="t" anchorCtr="0" compatLnSpc="1">
            <a:spAutoFit/>
          </a:bodyPr>
          <a:lstStyle/>
          <a:p>
            <a:pPr marL="0" lvl="2" indent="3172">
              <a:defRPr sz="1800" b="0" i="0" u="none" strike="noStrike" kern="0" cap="none" spc="0" baseline="0">
                <a:solidFill>
                  <a:srgbClr val="000000"/>
                </a:solidFill>
                <a:uFillTx/>
              </a:defRPr>
            </a:pPr>
            <a:r>
              <a:rPr lang="en-US" sz="3600" dirty="0">
                <a:solidFill>
                  <a:srgbClr val="000000"/>
                </a:solidFill>
                <a:latin typeface="+mj-lt"/>
              </a:rPr>
              <a:t>Targets</a:t>
            </a:r>
            <a:r>
              <a:rPr lang="en-US" sz="3600" b="1" dirty="0">
                <a:solidFill>
                  <a:srgbClr val="000000"/>
                </a:solidFill>
              </a:rPr>
              <a:t> </a:t>
            </a:r>
            <a:r>
              <a:rPr lang="en-US" sz="3600" dirty="0">
                <a:solidFill>
                  <a:srgbClr val="000000"/>
                </a:solidFill>
              </a:rPr>
              <a:t>express a specific level of performance the organization is aiming to achieve.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srcRect/>
          <a:stretch>
            <a:fillRect/>
          </a:stretch>
        </p:blipFill>
        <p:spPr>
          <a:xfrm>
            <a:off x="0" y="-76196"/>
            <a:ext cx="9144000" cy="6934196"/>
          </a:xfrm>
          <a:prstGeom prst="rect">
            <a:avLst/>
          </a:prstGeom>
          <a:noFill/>
          <a:ln>
            <a:noFill/>
          </a:ln>
        </p:spPr>
      </p:pic>
      <p:sp>
        <p:nvSpPr>
          <p:cNvPr id="3" name="Rectangle 5"/>
          <p:cNvSpPr/>
          <p:nvPr/>
        </p:nvSpPr>
        <p:spPr>
          <a:xfrm>
            <a:off x="926122" y="709245"/>
            <a:ext cx="4484080" cy="5078313"/>
          </a:xfrm>
          <a:prstGeom prst="rect">
            <a:avLst/>
          </a:prstGeom>
          <a:noFill/>
          <a:ln>
            <a:noFill/>
            <a:prstDash val="solid"/>
          </a:ln>
        </p:spPr>
        <p:txBody>
          <a:bodyPr vert="horz" wrap="square" lIns="91440" tIns="45720" rIns="91440" bIns="45720" anchor="t" anchorCtr="0" compatLnSpc="1">
            <a:spAutoFit/>
          </a:bodyPr>
          <a:lstStyle/>
          <a:p>
            <a:pPr marL="0" lvl="2" indent="3172">
              <a:defRPr sz="1800" b="0" i="0" u="none" strike="noStrike" kern="0" cap="none" spc="0" baseline="0">
                <a:solidFill>
                  <a:srgbClr val="000000"/>
                </a:solidFill>
                <a:uFillTx/>
              </a:defRPr>
            </a:pPr>
            <a:r>
              <a:rPr lang="en-US" sz="3600" dirty="0">
                <a:solidFill>
                  <a:srgbClr val="000000"/>
                </a:solidFill>
                <a:latin typeface="+mj-lt"/>
              </a:rPr>
              <a:t>Standards </a:t>
            </a:r>
            <a:r>
              <a:rPr lang="en-US" sz="3600" dirty="0">
                <a:solidFill>
                  <a:srgbClr val="000000"/>
                </a:solidFill>
              </a:rPr>
              <a:t>(also called “benchmarks”) express the minimum acceptable level of performance that is expected and achieved by other, high-performing organizations.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447800" y="0"/>
            <a:ext cx="9144000" cy="6096000"/>
          </a:xfrm>
          <a:prstGeom prst="rect">
            <a:avLst/>
          </a:prstGeom>
        </p:spPr>
      </p:pic>
      <p:sp>
        <p:nvSpPr>
          <p:cNvPr id="4" name="Rectangle 3"/>
          <p:cNvSpPr/>
          <p:nvPr/>
        </p:nvSpPr>
        <p:spPr>
          <a:xfrm>
            <a:off x="5257800" y="2514600"/>
            <a:ext cx="3429000" cy="3785652"/>
          </a:xfrm>
          <a:prstGeom prst="rect">
            <a:avLst/>
          </a:prstGeom>
          <a:noFill/>
        </p:spPr>
        <p:txBody>
          <a:bodyPr wrap="square">
            <a:spAutoFit/>
          </a:bodyPr>
          <a:lstStyle/>
          <a:p>
            <a:pPr marL="228600" lvl="3" indent="-166688"/>
            <a:r>
              <a:rPr lang="en-US" sz="4000" dirty="0" smtClean="0">
                <a:solidFill>
                  <a:srgbClr val="000000"/>
                </a:solidFill>
                <a:latin typeface="+mj-lt"/>
              </a:rPr>
              <a:t>“Hello, this is Tech Support. </a:t>
            </a:r>
          </a:p>
          <a:p>
            <a:pPr marL="228600" lvl="3" indent="-166688"/>
            <a:endParaRPr lang="en-US" sz="4000" dirty="0">
              <a:solidFill>
                <a:srgbClr val="000000"/>
              </a:solidFill>
              <a:latin typeface="+mj-lt"/>
            </a:endParaRPr>
          </a:p>
          <a:p>
            <a:pPr marL="228600" lvl="3" indent="-166688"/>
            <a:r>
              <a:rPr lang="en-US" sz="4000" dirty="0" smtClean="0">
                <a:solidFill>
                  <a:srgbClr val="000000"/>
                </a:solidFill>
                <a:latin typeface="+mj-lt"/>
              </a:rPr>
              <a:t>	May I close your ticket now?”</a:t>
            </a:r>
            <a:endParaRPr lang="en-US" sz="4000" dirty="0">
              <a:solidFill>
                <a:srgbClr val="000000"/>
              </a:solidFill>
              <a:latin typeface="+mj-lt"/>
            </a:endParaRPr>
          </a:p>
        </p:txBody>
      </p:sp>
    </p:spTree>
    <p:extLst>
      <p:ext uri="{BB962C8B-B14F-4D97-AF65-F5344CB8AC3E}">
        <p14:creationId xmlns:p14="http://schemas.microsoft.com/office/powerpoint/2010/main" val="247186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447800" y="0"/>
            <a:ext cx="9144000" cy="6096000"/>
          </a:xfrm>
          <a:prstGeom prst="rect">
            <a:avLst/>
          </a:prstGeom>
        </p:spPr>
      </p:pic>
      <p:sp>
        <p:nvSpPr>
          <p:cNvPr id="4" name="Rectangle 3"/>
          <p:cNvSpPr/>
          <p:nvPr/>
        </p:nvSpPr>
        <p:spPr>
          <a:xfrm>
            <a:off x="5105400" y="2743200"/>
            <a:ext cx="3810000" cy="3539430"/>
          </a:xfrm>
          <a:prstGeom prst="rect">
            <a:avLst/>
          </a:prstGeom>
          <a:noFill/>
        </p:spPr>
        <p:txBody>
          <a:bodyPr wrap="square">
            <a:spAutoFit/>
          </a:bodyPr>
          <a:lstStyle/>
          <a:p>
            <a:pPr marL="228600" lvl="3" indent="-166688"/>
            <a:r>
              <a:rPr lang="en-US" sz="4000" dirty="0" smtClean="0">
                <a:solidFill>
                  <a:srgbClr val="000000"/>
                </a:solidFill>
                <a:latin typeface="+mj-lt"/>
              </a:rPr>
              <a:t>“</a:t>
            </a:r>
            <a:r>
              <a:rPr lang="en-US" sz="4000" dirty="0">
                <a:solidFill>
                  <a:srgbClr val="000000"/>
                </a:solidFill>
                <a:latin typeface="+mj-lt"/>
              </a:rPr>
              <a:t>The key </a:t>
            </a:r>
            <a:endParaRPr lang="en-US" sz="4000" dirty="0" smtClean="0">
              <a:solidFill>
                <a:srgbClr val="000000"/>
              </a:solidFill>
              <a:latin typeface="+mj-lt"/>
            </a:endParaRPr>
          </a:p>
          <a:p>
            <a:pPr marL="228600" lvl="3" indent="-166688"/>
            <a:r>
              <a:rPr lang="en-US" sz="4000" dirty="0">
                <a:solidFill>
                  <a:srgbClr val="000000"/>
                </a:solidFill>
                <a:latin typeface="+mj-lt"/>
              </a:rPr>
              <a:t>	</a:t>
            </a:r>
            <a:r>
              <a:rPr lang="en-US" sz="4000" dirty="0" smtClean="0">
                <a:solidFill>
                  <a:srgbClr val="000000"/>
                </a:solidFill>
                <a:latin typeface="+mj-lt"/>
              </a:rPr>
              <a:t>is </a:t>
            </a:r>
            <a:r>
              <a:rPr lang="en-US" sz="4000" dirty="0">
                <a:solidFill>
                  <a:srgbClr val="000000"/>
                </a:solidFill>
                <a:latin typeface="+mj-lt"/>
              </a:rPr>
              <a:t>always </a:t>
            </a:r>
            <a:endParaRPr lang="en-US" sz="4000" dirty="0" smtClean="0">
              <a:solidFill>
                <a:srgbClr val="000000"/>
              </a:solidFill>
              <a:latin typeface="+mj-lt"/>
            </a:endParaRPr>
          </a:p>
          <a:p>
            <a:pPr marL="228600" lvl="3" indent="-166688"/>
            <a:r>
              <a:rPr lang="en-US" sz="4000" dirty="0">
                <a:solidFill>
                  <a:srgbClr val="000000"/>
                </a:solidFill>
                <a:latin typeface="+mj-lt"/>
              </a:rPr>
              <a:t>	</a:t>
            </a:r>
            <a:r>
              <a:rPr lang="en-US" sz="4000" dirty="0" smtClean="0">
                <a:solidFill>
                  <a:srgbClr val="000000"/>
                </a:solidFill>
                <a:latin typeface="+mj-lt"/>
              </a:rPr>
              <a:t>to </a:t>
            </a:r>
            <a:r>
              <a:rPr lang="en-US" sz="4000" dirty="0">
                <a:solidFill>
                  <a:srgbClr val="000000"/>
                </a:solidFill>
                <a:latin typeface="+mj-lt"/>
              </a:rPr>
              <a:t>measure </a:t>
            </a:r>
            <a:endParaRPr lang="en-US" sz="4000" dirty="0" smtClean="0">
              <a:solidFill>
                <a:srgbClr val="000000"/>
              </a:solidFill>
              <a:latin typeface="+mj-lt"/>
            </a:endParaRPr>
          </a:p>
          <a:p>
            <a:pPr marL="228600" lvl="3" indent="-166688"/>
            <a:r>
              <a:rPr lang="en-US" sz="4000" dirty="0">
                <a:solidFill>
                  <a:srgbClr val="000000"/>
                </a:solidFill>
                <a:latin typeface="+mj-lt"/>
              </a:rPr>
              <a:t>	</a:t>
            </a:r>
            <a:r>
              <a:rPr lang="en-US" sz="4000" dirty="0" smtClean="0">
                <a:solidFill>
                  <a:srgbClr val="000000"/>
                </a:solidFill>
                <a:latin typeface="+mj-lt"/>
              </a:rPr>
              <a:t>the </a:t>
            </a:r>
            <a:r>
              <a:rPr lang="en-US" sz="4000" dirty="0">
                <a:solidFill>
                  <a:srgbClr val="000000"/>
                </a:solidFill>
                <a:latin typeface="+mj-lt"/>
              </a:rPr>
              <a:t>right things</a:t>
            </a:r>
            <a:r>
              <a:rPr lang="en-US" sz="4000" dirty="0" smtClean="0">
                <a:solidFill>
                  <a:srgbClr val="000000"/>
                </a:solidFill>
                <a:latin typeface="+mj-lt"/>
              </a:rPr>
              <a:t>.”</a:t>
            </a:r>
          </a:p>
          <a:p>
            <a:pPr marL="228600" lvl="3" indent="-166688"/>
            <a:endParaRPr lang="en-US" sz="3200" dirty="0">
              <a:solidFill>
                <a:srgbClr val="000000"/>
              </a:solidFill>
              <a:latin typeface="+mj-lt"/>
            </a:endParaRPr>
          </a:p>
          <a:p>
            <a:pPr marL="228600" lvl="3" indent="-166688" algn="r"/>
            <a:r>
              <a:rPr lang="en-US" sz="3200" dirty="0" smtClean="0">
                <a:solidFill>
                  <a:srgbClr val="000000"/>
                </a:solidFill>
                <a:latin typeface="+mj-lt"/>
              </a:rPr>
              <a:t>	</a:t>
            </a:r>
            <a:r>
              <a:rPr lang="en-US" sz="2800" dirty="0" smtClean="0">
                <a:solidFill>
                  <a:srgbClr val="000000"/>
                </a:solidFill>
              </a:rPr>
              <a:t> 	Patrick </a:t>
            </a:r>
            <a:r>
              <a:rPr lang="en-US" sz="2800" dirty="0" err="1" smtClean="0">
                <a:solidFill>
                  <a:srgbClr val="000000"/>
                </a:solidFill>
              </a:rPr>
              <a:t>Lencioni</a:t>
            </a:r>
            <a:endParaRPr lang="en-US" sz="2800" dirty="0">
              <a:solidFill>
                <a:srgbClr val="000000"/>
              </a:solidFill>
            </a:endParaRPr>
          </a:p>
        </p:txBody>
      </p:sp>
    </p:spTree>
    <p:extLst>
      <p:ext uri="{BB962C8B-B14F-4D97-AF65-F5344CB8AC3E}">
        <p14:creationId xmlns:p14="http://schemas.microsoft.com/office/powerpoint/2010/main" val="4264956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7"/>
          <p:cNvSpPr/>
          <p:nvPr/>
        </p:nvSpPr>
        <p:spPr>
          <a:xfrm>
            <a:off x="914400" y="685800"/>
            <a:ext cx="7772355" cy="707886"/>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smtClean="0">
                <a:solidFill>
                  <a:srgbClr val="FFFFFF"/>
                </a:solidFill>
                <a:uFillTx/>
                <a:latin typeface="Tw Cen MT Condensed Extra Bold" panose="020B0803020202020204" pitchFamily="34" charset="0"/>
              </a:rPr>
              <a:t>Exercise – what might you measure?</a:t>
            </a:r>
            <a:endParaRPr lang="en-US" sz="4000" b="0" i="0" u="none" strike="noStrike" kern="1200" cap="none" spc="0" baseline="0" dirty="0">
              <a:solidFill>
                <a:srgbClr val="FFFFFF"/>
              </a:solidFill>
              <a:uFillTx/>
              <a:latin typeface="Tw Cen MT Condensed Extra Bold" panose="020B0803020202020204" pitchFamily="34" charset="0"/>
            </a:endParaRPr>
          </a:p>
        </p:txBody>
      </p:sp>
      <p:pic>
        <p:nvPicPr>
          <p:cNvPr id="2" name="LKctERpDpCs"/>
          <p:cNvPicPr>
            <a:picLocks noRot="1" noChangeAspect="1"/>
          </p:cNvPicPr>
          <p:nvPr>
            <a:videoFile r:link="rId1"/>
          </p:nvPr>
        </p:nvPicPr>
        <p:blipFill>
          <a:blip r:embed="rId4"/>
          <a:stretch>
            <a:fillRect/>
          </a:stretch>
        </p:blipFill>
        <p:spPr>
          <a:xfrm>
            <a:off x="1014041" y="1600200"/>
            <a:ext cx="7179734" cy="4038600"/>
          </a:xfrm>
          <a:prstGeom prst="rect">
            <a:avLst/>
          </a:prstGeom>
        </p:spPr>
      </p:pic>
    </p:spTree>
    <p:extLst>
      <p:ext uri="{BB962C8B-B14F-4D97-AF65-F5344CB8AC3E}">
        <p14:creationId xmlns:p14="http://schemas.microsoft.com/office/powerpoint/2010/main" val="61193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print"/>
          <a:srcRect/>
          <a:stretch>
            <a:fillRect/>
          </a:stretch>
        </p:blipFill>
        <p:spPr>
          <a:xfrm>
            <a:off x="0" y="0"/>
            <a:ext cx="9144000" cy="6878674"/>
          </a:xfrm>
          <a:prstGeom prst="rect">
            <a:avLst/>
          </a:prstGeom>
          <a:noFill/>
          <a:ln>
            <a:noFill/>
          </a:ln>
        </p:spPr>
      </p:pic>
      <p:sp>
        <p:nvSpPr>
          <p:cNvPr id="3" name="Content Placeholder 2"/>
          <p:cNvSpPr txBox="1">
            <a:spLocks noGrp="1"/>
          </p:cNvSpPr>
          <p:nvPr>
            <p:ph idx="4294967295"/>
          </p:nvPr>
        </p:nvSpPr>
        <p:spPr>
          <a:xfrm>
            <a:off x="0" y="5380038"/>
            <a:ext cx="9144000" cy="715962"/>
          </a:xfrm>
          <a:solidFill>
            <a:srgbClr val="000000"/>
          </a:solidFill>
        </p:spPr>
        <p:txBody>
          <a:bodyPr/>
          <a:lstStyle/>
          <a:p>
            <a:pPr marL="233364" lvl="0" indent="0">
              <a:buNone/>
            </a:pPr>
            <a:r>
              <a:rPr lang="en-US" dirty="0" smtClean="0">
                <a:solidFill>
                  <a:srgbClr val="FFFFFF"/>
                </a:solidFill>
                <a:latin typeface="+mj-lt"/>
              </a:rPr>
              <a:t>	Target setting </a:t>
            </a:r>
            <a:endParaRPr lang="en-US" dirty="0">
              <a:solidFill>
                <a:srgbClr val="FFFF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447800" y="6096000"/>
            <a:ext cx="7467600" cy="304800"/>
          </a:xfrm>
          <a:prstGeom prst="rect">
            <a:avLst/>
          </a:prstGeom>
        </p:spPr>
        <p:txBody>
          <a:bodyPr wrap="square">
            <a:spAutoFit/>
          </a:bodyPr>
          <a:lstStyle/>
          <a:p>
            <a:r>
              <a:rPr lang="en-US" sz="1400" dirty="0">
                <a:solidFill>
                  <a:prstClr val="black"/>
                </a:solidFill>
              </a:rPr>
              <a:t>https://centerforgov.gitbooks.io/setting-performance-targets-getting-started-guide/content/</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50065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53841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64954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95690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80240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bmi-chart-for-women.com/wp-content/uploads/lose-weight-guy.jpg"/>
          <p:cNvPicPr>
            <a:picLocks noChangeAspect="1"/>
          </p:cNvPicPr>
          <p:nvPr/>
        </p:nvPicPr>
        <p:blipFill>
          <a:blip r:embed="rId3" cstate="print"/>
          <a:srcRect/>
          <a:stretch>
            <a:fillRect/>
          </a:stretch>
        </p:blipFill>
        <p:spPr>
          <a:xfrm>
            <a:off x="0" y="0"/>
            <a:ext cx="9144000" cy="6858000"/>
          </a:xfrm>
          <a:prstGeom prst="rect">
            <a:avLst/>
          </a:prstGeom>
          <a:noFill/>
          <a:ln>
            <a:noFill/>
          </a:ln>
        </p:spPr>
      </p:pic>
      <p:sp>
        <p:nvSpPr>
          <p:cNvPr id="3" name="Content Placeholder 2"/>
          <p:cNvSpPr txBox="1">
            <a:spLocks noGrp="1"/>
          </p:cNvSpPr>
          <p:nvPr>
            <p:ph idx="4294967295"/>
          </p:nvPr>
        </p:nvSpPr>
        <p:spPr>
          <a:xfrm>
            <a:off x="0" y="5380038"/>
            <a:ext cx="9144000" cy="715962"/>
          </a:xfrm>
          <a:solidFill>
            <a:srgbClr val="000000"/>
          </a:solidFill>
        </p:spPr>
        <p:txBody>
          <a:bodyPr/>
          <a:lstStyle/>
          <a:p>
            <a:pPr marL="233364" lvl="0" indent="0">
              <a:buNone/>
            </a:pPr>
            <a:r>
              <a:rPr lang="en-US" dirty="0">
                <a:solidFill>
                  <a:srgbClr val="FFFFFF"/>
                </a:solidFill>
                <a:latin typeface="+mj-lt"/>
              </a:rPr>
              <a:t>Benchmarking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4" descr="http://cdni.wired.co.uk/1920x1280/a_c/comparison.jpg"/>
          <p:cNvPicPr>
            <a:picLocks noChangeAspect="1"/>
          </p:cNvPicPr>
          <p:nvPr/>
        </p:nvPicPr>
        <p:blipFill>
          <a:blip r:embed="rId3" cstate="print"/>
          <a:srcRect/>
          <a:stretch>
            <a:fillRect/>
          </a:stretch>
        </p:blipFill>
        <p:spPr>
          <a:xfrm>
            <a:off x="45" y="411507"/>
            <a:ext cx="9143954" cy="6095966"/>
          </a:xfrm>
          <a:prstGeom prst="rect">
            <a:avLst/>
          </a:prstGeom>
          <a:noFill/>
          <a:ln>
            <a:noFill/>
          </a:ln>
        </p:spPr>
      </p:pic>
      <p:sp>
        <p:nvSpPr>
          <p:cNvPr id="3" name="TextBox 2"/>
          <p:cNvSpPr txBox="1"/>
          <p:nvPr/>
        </p:nvSpPr>
        <p:spPr>
          <a:xfrm>
            <a:off x="2276" y="5302988"/>
            <a:ext cx="9144000" cy="523220"/>
          </a:xfrm>
          <a:prstGeom prst="rect">
            <a:avLst/>
          </a:prstGeom>
          <a:solidFill>
            <a:srgbClr val="000000"/>
          </a:solidFill>
          <a:ln>
            <a:noFill/>
          </a:ln>
        </p:spPr>
        <p:txBody>
          <a:bodyPr vert="horz" wrap="square" lIns="91440" tIns="45720" rIns="91440" bIns="45720" anchor="ctr" anchorCtr="0" compatLnSpc="1">
            <a:spAutoFit/>
          </a:bodyPr>
          <a:lstStyle/>
          <a:p>
            <a:pPr marL="236536">
              <a:defRPr sz="1800" b="0" i="0" u="none" strike="noStrike" kern="0" cap="none" spc="0" baseline="0">
                <a:solidFill>
                  <a:srgbClr val="000000"/>
                </a:solidFill>
                <a:uFillTx/>
              </a:defRPr>
            </a:pPr>
            <a:r>
              <a:rPr lang="en-US" sz="2800" dirty="0">
                <a:solidFill>
                  <a:srgbClr val="FFFFFF"/>
                </a:solidFill>
                <a:latin typeface="+mj-lt"/>
              </a:rPr>
              <a:t>Comparing performance with other organizations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85800"/>
            <a:ext cx="8229600" cy="609600"/>
          </a:xfrm>
        </p:spPr>
        <p:txBody>
          <a:bodyPr/>
          <a:lstStyle/>
          <a:p>
            <a:r>
              <a:rPr lang="en-US" b="0" dirty="0" smtClean="0">
                <a:solidFill>
                  <a:srgbClr val="040308"/>
                </a:solidFill>
              </a:rPr>
              <a:t>Why compare? It’s human nature</a:t>
            </a:r>
            <a:endParaRPr lang="en-US" b="0" dirty="0">
              <a:solidFill>
                <a:srgbClr val="040308"/>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3886200"/>
            <a:ext cx="6324600" cy="3532992"/>
          </a:xfrm>
          <a:prstGeom prst="rect">
            <a:avLst/>
          </a:prstGeom>
        </p:spPr>
      </p:pic>
      <p:sp>
        <p:nvSpPr>
          <p:cNvPr id="3" name="Content Placeholder 2"/>
          <p:cNvSpPr>
            <a:spLocks noGrp="1"/>
          </p:cNvSpPr>
          <p:nvPr>
            <p:ph idx="4294967295"/>
          </p:nvPr>
        </p:nvSpPr>
        <p:spPr>
          <a:xfrm>
            <a:off x="1371600" y="1676400"/>
            <a:ext cx="7772400" cy="4449763"/>
          </a:xfrm>
        </p:spPr>
        <p:txBody>
          <a:bodyPr/>
          <a:lstStyle/>
          <a:p>
            <a:pPr>
              <a:buFont typeface="Wingdings" panose="05000000000000000000" pitchFamily="2" charset="2"/>
              <a:buChar char="§"/>
            </a:pPr>
            <a:r>
              <a:rPr lang="en-US" dirty="0" smtClean="0">
                <a:solidFill>
                  <a:srgbClr val="040308"/>
                </a:solidFill>
              </a:rPr>
              <a:t>We compare for context</a:t>
            </a:r>
          </a:p>
          <a:p>
            <a:pPr>
              <a:buFont typeface="Wingdings" panose="05000000000000000000" pitchFamily="2" charset="2"/>
              <a:buChar char="§"/>
            </a:pPr>
            <a:r>
              <a:rPr lang="en-US" dirty="0" smtClean="0">
                <a:solidFill>
                  <a:srgbClr val="040308"/>
                </a:solidFill>
              </a:rPr>
              <a:t>We compare for validation</a:t>
            </a:r>
          </a:p>
          <a:p>
            <a:pPr>
              <a:buFont typeface="Wingdings" panose="05000000000000000000" pitchFamily="2" charset="2"/>
              <a:buChar char="§"/>
            </a:pPr>
            <a:r>
              <a:rPr lang="en-US" dirty="0" smtClean="0">
                <a:solidFill>
                  <a:srgbClr val="040308"/>
                </a:solidFill>
              </a:rPr>
              <a:t>We compare to track progress</a:t>
            </a:r>
          </a:p>
          <a:p>
            <a:pPr>
              <a:buFont typeface="Wingdings" panose="05000000000000000000" pitchFamily="2" charset="2"/>
              <a:buChar char="§"/>
            </a:pPr>
            <a:r>
              <a:rPr lang="en-US" dirty="0" smtClean="0">
                <a:solidFill>
                  <a:srgbClr val="040308"/>
                </a:solidFill>
              </a:rPr>
              <a:t>We compare for motivation</a:t>
            </a:r>
          </a:p>
          <a:p>
            <a:pPr>
              <a:buFont typeface="Wingdings" panose="05000000000000000000" pitchFamily="2" charset="2"/>
              <a:buChar char="§"/>
            </a:pPr>
            <a:r>
              <a:rPr lang="en-US" dirty="0" smtClean="0">
                <a:solidFill>
                  <a:srgbClr val="040308"/>
                </a:solidFill>
              </a:rPr>
              <a:t>We compare to understand</a:t>
            </a:r>
          </a:p>
          <a:p>
            <a:pPr marL="0" indent="0">
              <a:buNone/>
            </a:pPr>
            <a:endParaRPr lang="en-US" b="1" dirty="0" smtClean="0">
              <a:solidFill>
                <a:srgbClr val="040308"/>
              </a:solidFill>
            </a:endParaRPr>
          </a:p>
        </p:txBody>
      </p:sp>
    </p:spTree>
    <p:extLst>
      <p:ext uri="{BB962C8B-B14F-4D97-AF65-F5344CB8AC3E}">
        <p14:creationId xmlns:p14="http://schemas.microsoft.com/office/powerpoint/2010/main" val="950880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25_Office Theme">
  <a:themeElements>
    <a:clrScheme name="Strategic">
      <a:dk1>
        <a:srgbClr val="3773AD"/>
      </a:dk1>
      <a:lt1>
        <a:srgbClr val="FFFFFF"/>
      </a:lt1>
      <a:dk2>
        <a:srgbClr val="04617B"/>
      </a:dk2>
      <a:lt2>
        <a:srgbClr val="F0E2D0"/>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FFFFFF"/>
      </a:folHlink>
    </a:clrScheme>
    <a:fontScheme name="Strategic">
      <a:majorFont>
        <a:latin typeface="Tw Cen MT Condensed Extra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ormatted">
  <a:themeElements>
    <a:clrScheme name="Custom 1">
      <a:dk1>
        <a:srgbClr val="000000"/>
      </a:dk1>
      <a:lt1>
        <a:srgbClr val="FFFFFF"/>
      </a:lt1>
      <a:dk2>
        <a:srgbClr val="26354A"/>
      </a:dk2>
      <a:lt2>
        <a:srgbClr val="728EB7"/>
      </a:lt2>
      <a:accent1>
        <a:srgbClr val="F7941E"/>
      </a:accent1>
      <a:accent2>
        <a:srgbClr val="39B54A"/>
      </a:accent2>
      <a:accent3>
        <a:srgbClr val="728EB7"/>
      </a:accent3>
      <a:accent4>
        <a:srgbClr val="A97C50"/>
      </a:accent4>
      <a:accent5>
        <a:srgbClr val="B18BBB"/>
      </a:accent5>
      <a:accent6>
        <a:srgbClr val="EF4136"/>
      </a:accent6>
      <a:hlink>
        <a:srgbClr val="FFFFF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rategic">
      <a:majorFont>
        <a:latin typeface="Tw Cen MT Condensed Extra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5584</Words>
  <Application>Microsoft Office PowerPoint</Application>
  <PresentationFormat>On-screen Show (4:3)</PresentationFormat>
  <Paragraphs>1220</Paragraphs>
  <Slides>195</Slides>
  <Notes>195</Notes>
  <HiddenSlides>0</HiddenSlides>
  <MMClips>1</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195</vt:i4>
      </vt:variant>
    </vt:vector>
  </HeadingPairs>
  <TitlesOfParts>
    <vt:vector size="221" baseType="lpstr">
      <vt:lpstr>Adobe Gothic Std B</vt:lpstr>
      <vt:lpstr>Aharoni</vt:lpstr>
      <vt:lpstr>Arial</vt:lpstr>
      <vt:lpstr>Calibri</vt:lpstr>
      <vt:lpstr>Calibri Light</vt:lpstr>
      <vt:lpstr>Franklin Gothic Medium</vt:lpstr>
      <vt:lpstr>Garamond</vt:lpstr>
      <vt:lpstr>GillSans</vt:lpstr>
      <vt:lpstr>Gloucester MT Extra Condensed</vt:lpstr>
      <vt:lpstr>Haettenschweiler</vt:lpstr>
      <vt:lpstr>Helvetica</vt:lpstr>
      <vt:lpstr>Helvetica Neue Bold Condensed</vt:lpstr>
      <vt:lpstr>Segoe Print</vt:lpstr>
      <vt:lpstr>Segoe UI</vt:lpstr>
      <vt:lpstr>Segoe UI Black</vt:lpstr>
      <vt:lpstr>Source Sans Pro</vt:lpstr>
      <vt:lpstr>Symbol</vt:lpstr>
      <vt:lpstr>Times New Roman</vt:lpstr>
      <vt:lpstr>Tw Cen MT Condensed</vt:lpstr>
      <vt:lpstr>Tw Cen MT Condensed Extra Bold</vt:lpstr>
      <vt:lpstr>Wingdings</vt:lpstr>
      <vt:lpstr>ヒラギノ角ゴ ProN W6</vt:lpstr>
      <vt:lpstr>25_Office Theme</vt:lpstr>
      <vt:lpstr>1_Office Theme</vt:lpstr>
      <vt:lpstr>1_Formatted</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 Alignment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 Use Model to Identify Measures</vt:lpstr>
      <vt:lpstr>PowerPoint Presentation</vt:lpstr>
      <vt:lpstr>PowerPoint Presentation</vt:lpstr>
      <vt:lpstr>PowerPoint Presentation</vt:lpstr>
      <vt:lpstr>PowerPoint Presentation</vt:lpstr>
      <vt:lpstr>Today’s Goal:</vt:lpstr>
      <vt:lpstr>PowerPoint Presentation</vt:lpstr>
      <vt:lpstr>Review the  description of your area</vt:lpstr>
      <vt:lpstr>Who are your customers?</vt:lpstr>
      <vt:lpstr>What desired results are  you trying to achieve?</vt:lpstr>
      <vt:lpstr>What services do you provide? </vt:lpstr>
      <vt:lpstr>What are your top priority services?</vt:lpstr>
      <vt:lpstr>What external indicators or conditions impact how you provide services? </vt:lpstr>
      <vt:lpstr>Developing measures</vt:lpstr>
      <vt:lpstr>Efficiency / Effectiveness</vt:lpstr>
      <vt:lpstr>Some ways to  measure effectiveness</vt:lpstr>
      <vt:lpstr>PowerPoint Presentation</vt:lpstr>
      <vt:lpstr>Review your proposed measures through three filters to determine it’s a consistent and intelligent approach.   1. From your customers perspective  2. From the organization’s perspective   (management and employees) 3. From the City Council’s perspective  Is this relevant, understandable and complete?   If not, what changes are needed?</vt:lpstr>
      <vt:lpstr>What are we asking you to do?</vt:lpstr>
      <vt:lpstr>Finding the  best (available)  outcome measures</vt:lpstr>
      <vt:lpstr>PowerPoint Presentation</vt:lpstr>
      <vt:lpstr>PowerPoint Presentation</vt:lpstr>
      <vt:lpstr>An outcome measure is…  a comparison that provides objective evidence of the degree to which a performance result is occurring over time.        Stacey Barr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compare? It’s human nature</vt:lpstr>
      <vt:lpstr>PowerPoint Presentation</vt:lpstr>
      <vt:lpstr>What you don’t know</vt:lpstr>
      <vt:lpstr>How networks can help</vt:lpstr>
      <vt:lpstr>PowerPoint Presentation</vt:lpstr>
      <vt:lpstr>PowerPoint Presentation</vt:lpstr>
      <vt:lpstr>Permitting expenditures per permit (in $)</vt:lpstr>
      <vt:lpstr>Permitting expenditures per permit (in $)</vt:lpstr>
      <vt:lpstr>Permitting expenditures per permit (in $)</vt:lpstr>
      <vt:lpstr>Permitting expenditures per permit (in $)</vt:lpstr>
      <vt:lpstr>PowerPoint Presentation</vt:lpstr>
      <vt:lpstr>PowerPoint Presentation</vt:lpstr>
      <vt:lpstr>PowerPoint Presentation</vt:lpstr>
      <vt:lpstr>PowerPoint Presentation</vt:lpstr>
      <vt:lpstr>Why did it happen?</vt:lpstr>
      <vt:lpstr>With performance measures:  look for patterns,  not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Seven important performance signals </vt:lpstr>
      <vt:lpstr>PowerPoint Presentation</vt:lpstr>
      <vt:lpstr>Talking about Performance The performance dialogue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principles of simplicity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Everything should be made as simple as possible but no simpler.</vt:lpstr>
      <vt:lpstr>PowerPoint Presentation</vt:lpstr>
      <vt:lpstr>Edward R. Tufte</vt:lpstr>
      <vt:lpstr>Remove Chartjunk</vt:lpstr>
      <vt:lpstr>Increase Data-Ink</vt:lpstr>
      <vt:lpstr>PowerPoint Presentation</vt:lpstr>
      <vt:lpstr>PowerPoint Presentation</vt:lpstr>
      <vt:lpstr>“effective information visualization (is) premised on:</vt:lpstr>
      <vt:lpstr>“effective information visualization (is) premised on:</vt:lpstr>
      <vt:lpstr>“effective information visualization (is) premised on:</vt:lpstr>
      <vt:lpstr>“effective information visualization (is) premised on:</vt:lpstr>
      <vt:lpstr>“effective information visualization (is) premised on:</vt:lpstr>
      <vt:lpstr>PowerPoint Presentation</vt:lpstr>
      <vt:lpstr>Start with your data and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IT UP ALREADY!!!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Alignment Model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2016-08-25T00:23:33Z</dcterms:created>
  <dcterms:modified xsi:type="dcterms:W3CDTF">2016-08-25T00:32:23Z</dcterms:modified>
</cp:coreProperties>
</file>