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708" r:id="rId2"/>
    <p:sldMasterId id="2147483712" r:id="rId3"/>
    <p:sldMasterId id="2147483720" r:id="rId4"/>
    <p:sldMasterId id="2147483722" r:id="rId5"/>
    <p:sldMasterId id="2147483727" r:id="rId6"/>
    <p:sldMasterId id="2147483733" r:id="rId7"/>
  </p:sldMasterIdLst>
  <p:notesMasterIdLst>
    <p:notesMasterId r:id="rId26"/>
  </p:notesMasterIdLst>
  <p:handoutMasterIdLst>
    <p:handoutMasterId r:id="rId27"/>
  </p:handoutMasterIdLst>
  <p:sldIdLst>
    <p:sldId id="753" r:id="rId8"/>
    <p:sldId id="739" r:id="rId9"/>
    <p:sldId id="759" r:id="rId10"/>
    <p:sldId id="750" r:id="rId11"/>
    <p:sldId id="749" r:id="rId12"/>
    <p:sldId id="651" r:id="rId13"/>
    <p:sldId id="740" r:id="rId14"/>
    <p:sldId id="698" r:id="rId15"/>
    <p:sldId id="587" r:id="rId16"/>
    <p:sldId id="741" r:id="rId17"/>
    <p:sldId id="735" r:id="rId18"/>
    <p:sldId id="755" r:id="rId19"/>
    <p:sldId id="619" r:id="rId20"/>
    <p:sldId id="737" r:id="rId21"/>
    <p:sldId id="742" r:id="rId22"/>
    <p:sldId id="743" r:id="rId23"/>
    <p:sldId id="650" r:id="rId24"/>
    <p:sldId id="754" r:id="rId25"/>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4883"/>
    <a:srgbClr val="F0E2D0"/>
    <a:srgbClr val="3773AD"/>
    <a:srgbClr val="FFFFFF"/>
    <a:srgbClr val="1F2B3D"/>
    <a:srgbClr val="16461C"/>
    <a:srgbClr val="BFCCDF"/>
    <a:srgbClr val="26354A"/>
    <a:srgbClr val="0033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22" autoAdjust="0"/>
    <p:restoredTop sz="67119" autoAdjust="0"/>
  </p:normalViewPr>
  <p:slideViewPr>
    <p:cSldViewPr>
      <p:cViewPr>
        <p:scale>
          <a:sx n="80" d="100"/>
          <a:sy n="80" d="100"/>
        </p:scale>
        <p:origin x="-2430" y="-72"/>
      </p:cViewPr>
      <p:guideLst>
        <p:guide orient="horz" pos="778"/>
        <p:guide pos="576"/>
      </p:guideLst>
    </p:cSldViewPr>
  </p:slideViewPr>
  <p:notesTextViewPr>
    <p:cViewPr>
      <p:scale>
        <a:sx n="1" d="1"/>
        <a:sy n="1" d="1"/>
      </p:scale>
      <p:origin x="0" y="0"/>
    </p:cViewPr>
  </p:notesTextViewPr>
  <p:sorterViewPr>
    <p:cViewPr>
      <p:scale>
        <a:sx n="110" d="100"/>
        <a:sy n="110" d="100"/>
      </p:scale>
      <p:origin x="0" y="5640"/>
    </p:cViewPr>
  </p:sorterViewPr>
  <p:notesViewPr>
    <p:cSldViewPr>
      <p:cViewPr varScale="1">
        <p:scale>
          <a:sx n="82" d="100"/>
          <a:sy n="82" d="100"/>
        </p:scale>
        <p:origin x="-3732" y="-96"/>
      </p:cViewPr>
      <p:guideLst>
        <p:guide orient="horz" pos="2928"/>
        <p:guide pos="2160"/>
      </p:guideLst>
    </p:cSldViewPr>
  </p:notesViewPr>
  <p:gridSpacing cx="91439" cy="91439"/>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1" y="12"/>
            <a:ext cx="2972421" cy="465621"/>
          </a:xfrm>
          <a:prstGeom prst="rect">
            <a:avLst/>
          </a:prstGeom>
        </p:spPr>
        <p:txBody>
          <a:bodyPr vert="horz" lIns="90495" tIns="45250" rIns="90495" bIns="45250" rtlCol="0"/>
          <a:lstStyle>
            <a:lvl1pPr algn="l">
              <a:defRPr sz="1200"/>
            </a:lvl1pPr>
          </a:lstStyle>
          <a:p>
            <a:endParaRPr lang="en-US"/>
          </a:p>
        </p:txBody>
      </p:sp>
      <p:sp>
        <p:nvSpPr>
          <p:cNvPr id="3" name="Date Placeholder 2"/>
          <p:cNvSpPr>
            <a:spLocks noGrp="1"/>
          </p:cNvSpPr>
          <p:nvPr>
            <p:ph type="dt" sz="quarter" idx="1"/>
          </p:nvPr>
        </p:nvSpPr>
        <p:spPr>
          <a:xfrm>
            <a:off x="3884038" y="12"/>
            <a:ext cx="2972421" cy="465621"/>
          </a:xfrm>
          <a:prstGeom prst="rect">
            <a:avLst/>
          </a:prstGeom>
        </p:spPr>
        <p:txBody>
          <a:bodyPr vert="horz" lIns="90495" tIns="45250" rIns="90495" bIns="45250" rtlCol="0"/>
          <a:lstStyle>
            <a:lvl1pPr algn="r">
              <a:defRPr sz="1200"/>
            </a:lvl1pPr>
          </a:lstStyle>
          <a:p>
            <a:fld id="{B8522B18-CF63-4DE8-A7D2-B076DF7AFE84}" type="datetimeFigureOut">
              <a:rPr lang="en-US" smtClean="0"/>
              <a:t>10/25/2013</a:t>
            </a:fld>
            <a:endParaRPr lang="en-US"/>
          </a:p>
        </p:txBody>
      </p:sp>
      <p:sp>
        <p:nvSpPr>
          <p:cNvPr id="4" name="Footer Placeholder 3"/>
          <p:cNvSpPr>
            <a:spLocks noGrp="1"/>
          </p:cNvSpPr>
          <p:nvPr>
            <p:ph type="ftr" sz="quarter" idx="2"/>
          </p:nvPr>
        </p:nvSpPr>
        <p:spPr>
          <a:xfrm>
            <a:off x="11" y="8829190"/>
            <a:ext cx="2972421" cy="465621"/>
          </a:xfrm>
          <a:prstGeom prst="rect">
            <a:avLst/>
          </a:prstGeom>
        </p:spPr>
        <p:txBody>
          <a:bodyPr vert="horz" lIns="90495" tIns="45250" rIns="90495" bIns="45250" rtlCol="0" anchor="b"/>
          <a:lstStyle>
            <a:lvl1pPr algn="l">
              <a:defRPr sz="1200"/>
            </a:lvl1pPr>
          </a:lstStyle>
          <a:p>
            <a:endParaRPr lang="en-US"/>
          </a:p>
        </p:txBody>
      </p:sp>
      <p:sp>
        <p:nvSpPr>
          <p:cNvPr id="5" name="Slide Number Placeholder 4"/>
          <p:cNvSpPr>
            <a:spLocks noGrp="1"/>
          </p:cNvSpPr>
          <p:nvPr>
            <p:ph type="sldNum" sz="quarter" idx="3"/>
          </p:nvPr>
        </p:nvSpPr>
        <p:spPr>
          <a:xfrm>
            <a:off x="3884038" y="8829190"/>
            <a:ext cx="2972421" cy="465621"/>
          </a:xfrm>
          <a:prstGeom prst="rect">
            <a:avLst/>
          </a:prstGeom>
        </p:spPr>
        <p:txBody>
          <a:bodyPr vert="horz" lIns="90495" tIns="45250" rIns="90495" bIns="45250" rtlCol="0" anchor="b"/>
          <a:lstStyle>
            <a:lvl1pPr algn="r">
              <a:defRPr sz="1200"/>
            </a:lvl1pPr>
          </a:lstStyle>
          <a:p>
            <a:fld id="{5D662360-DAD2-4EA4-AEFE-15B07A36DC32}" type="slidenum">
              <a:rPr lang="en-US" smtClean="0"/>
              <a:t>‹#›</a:t>
            </a:fld>
            <a:endParaRPr lang="en-US"/>
          </a:p>
        </p:txBody>
      </p:sp>
    </p:spTree>
    <p:extLst>
      <p:ext uri="{BB962C8B-B14F-4D97-AF65-F5344CB8AC3E}">
        <p14:creationId xmlns:p14="http://schemas.microsoft.com/office/powerpoint/2010/main" val="1757601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7"/>
            <a:ext cx="2971800" cy="464820"/>
          </a:xfrm>
          <a:prstGeom prst="rect">
            <a:avLst/>
          </a:prstGeom>
        </p:spPr>
        <p:txBody>
          <a:bodyPr vert="horz" lIns="90495" tIns="45250" rIns="90495" bIns="45250" rtlCol="0"/>
          <a:lstStyle>
            <a:lvl1pPr algn="l">
              <a:defRPr sz="1200"/>
            </a:lvl1pPr>
          </a:lstStyle>
          <a:p>
            <a:endParaRPr lang="en-US" dirty="0"/>
          </a:p>
        </p:txBody>
      </p:sp>
      <p:sp>
        <p:nvSpPr>
          <p:cNvPr id="3" name="Date Placeholder 2"/>
          <p:cNvSpPr>
            <a:spLocks noGrp="1"/>
          </p:cNvSpPr>
          <p:nvPr>
            <p:ph type="dt" idx="1"/>
          </p:nvPr>
        </p:nvSpPr>
        <p:spPr>
          <a:xfrm>
            <a:off x="3884613" y="7"/>
            <a:ext cx="2971800" cy="464820"/>
          </a:xfrm>
          <a:prstGeom prst="rect">
            <a:avLst/>
          </a:prstGeom>
        </p:spPr>
        <p:txBody>
          <a:bodyPr vert="horz" lIns="90495" tIns="45250" rIns="90495" bIns="45250" rtlCol="0"/>
          <a:lstStyle>
            <a:lvl1pPr algn="r">
              <a:defRPr sz="1200"/>
            </a:lvl1pPr>
          </a:lstStyle>
          <a:p>
            <a:fld id="{BFC76D45-7C5F-4AC9-91D3-8142E13530B2}" type="datetimeFigureOut">
              <a:rPr lang="en-US" smtClean="0"/>
              <a:t>10/25/2013</a:t>
            </a:fld>
            <a:endParaRPr lang="en-US" dirty="0"/>
          </a:p>
        </p:txBody>
      </p:sp>
      <p:sp>
        <p:nvSpPr>
          <p:cNvPr id="4" name="Slide Image Placeholder 3"/>
          <p:cNvSpPr>
            <a:spLocks noGrp="1" noRot="1" noChangeAspect="1"/>
          </p:cNvSpPr>
          <p:nvPr>
            <p:ph type="sldImg" idx="2"/>
          </p:nvPr>
        </p:nvSpPr>
        <p:spPr>
          <a:xfrm>
            <a:off x="1104900" y="693738"/>
            <a:ext cx="4649788" cy="3487737"/>
          </a:xfrm>
          <a:prstGeom prst="rect">
            <a:avLst/>
          </a:prstGeom>
          <a:noFill/>
          <a:ln w="12700">
            <a:solidFill>
              <a:prstClr val="black"/>
            </a:solidFill>
          </a:ln>
        </p:spPr>
        <p:txBody>
          <a:bodyPr vert="horz" lIns="90495" tIns="45250" rIns="90495" bIns="45250" rtlCol="0" anchor="ctr"/>
          <a:lstStyle/>
          <a:p>
            <a:endParaRPr lang="en-US" dirty="0"/>
          </a:p>
        </p:txBody>
      </p:sp>
      <p:sp>
        <p:nvSpPr>
          <p:cNvPr id="5" name="Notes Placeholder 4"/>
          <p:cNvSpPr>
            <a:spLocks noGrp="1"/>
          </p:cNvSpPr>
          <p:nvPr>
            <p:ph type="body" sz="quarter" idx="3"/>
          </p:nvPr>
        </p:nvSpPr>
        <p:spPr>
          <a:xfrm>
            <a:off x="685800" y="4415797"/>
            <a:ext cx="5486400" cy="4183380"/>
          </a:xfrm>
          <a:prstGeom prst="rect">
            <a:avLst/>
          </a:prstGeom>
        </p:spPr>
        <p:txBody>
          <a:bodyPr vert="horz" lIns="90495" tIns="45250" rIns="90495" bIns="4525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72"/>
            <a:ext cx="2971800" cy="464820"/>
          </a:xfrm>
          <a:prstGeom prst="rect">
            <a:avLst/>
          </a:prstGeom>
        </p:spPr>
        <p:txBody>
          <a:bodyPr vert="horz" lIns="90495" tIns="45250" rIns="90495" bIns="4525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72"/>
            <a:ext cx="2971800" cy="464820"/>
          </a:xfrm>
          <a:prstGeom prst="rect">
            <a:avLst/>
          </a:prstGeom>
        </p:spPr>
        <p:txBody>
          <a:bodyPr vert="horz" lIns="90495" tIns="45250" rIns="90495" bIns="45250" rtlCol="0" anchor="b"/>
          <a:lstStyle>
            <a:lvl1pPr algn="r">
              <a:defRPr sz="1200"/>
            </a:lvl1pPr>
          </a:lstStyle>
          <a:p>
            <a:fld id="{7AA7C33A-F368-4314-80E6-9804D05A99AC}" type="slidenum">
              <a:rPr lang="en-US" smtClean="0"/>
              <a:t>‹#›</a:t>
            </a:fld>
            <a:endParaRPr lang="en-US" dirty="0"/>
          </a:p>
        </p:txBody>
      </p:sp>
    </p:spTree>
    <p:extLst>
      <p:ext uri="{BB962C8B-B14F-4D97-AF65-F5344CB8AC3E}">
        <p14:creationId xmlns:p14="http://schemas.microsoft.com/office/powerpoint/2010/main" val="452253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A7C33A-F368-4314-80E6-9804D05A99AC}"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974809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A7C33A-F368-4314-80E6-9804D05A99AC}"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933551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4447" indent="-164447">
              <a:buFont typeface="Wingdings" pitchFamily="2" charset="2"/>
              <a:buChar char="§"/>
            </a:pPr>
            <a:endParaRPr lang="en-US" dirty="0"/>
          </a:p>
        </p:txBody>
      </p:sp>
    </p:spTree>
    <p:extLst>
      <p:ext uri="{BB962C8B-B14F-4D97-AF65-F5344CB8AC3E}">
        <p14:creationId xmlns:p14="http://schemas.microsoft.com/office/powerpoint/2010/main" val="1933551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9190" lvl="2"/>
            <a:endParaRPr lang="en-US" dirty="0"/>
          </a:p>
        </p:txBody>
      </p:sp>
      <p:sp>
        <p:nvSpPr>
          <p:cNvPr id="4" name="Slide Number Placeholder 3"/>
          <p:cNvSpPr>
            <a:spLocks noGrp="1"/>
          </p:cNvSpPr>
          <p:nvPr>
            <p:ph type="sldNum" sz="quarter" idx="10"/>
          </p:nvPr>
        </p:nvSpPr>
        <p:spPr/>
        <p:txBody>
          <a:bodyPr/>
          <a:lstStyle/>
          <a:p>
            <a:fld id="{7AA7C33A-F368-4314-80E6-9804D05A99AC}"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955617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4503" indent="-164503">
              <a:buFont typeface="Wingdings" pitchFamily="2" charset="2"/>
              <a:buChar char="§"/>
            </a:pPr>
            <a:endParaRPr lang="en-US" dirty="0"/>
          </a:p>
        </p:txBody>
      </p:sp>
      <p:sp>
        <p:nvSpPr>
          <p:cNvPr id="4" name="Slide Number Placeholder 3"/>
          <p:cNvSpPr>
            <a:spLocks noGrp="1"/>
          </p:cNvSpPr>
          <p:nvPr>
            <p:ph type="sldNum" sz="quarter" idx="10"/>
          </p:nvPr>
        </p:nvSpPr>
        <p:spPr/>
        <p:txBody>
          <a:bodyPr/>
          <a:lstStyle/>
          <a:p>
            <a:fld id="{7AA7C33A-F368-4314-80E6-9804D05A99AC}" type="slidenum">
              <a:rPr lang="en-US" smtClean="0"/>
              <a:t>13</a:t>
            </a:fld>
            <a:endParaRPr lang="en-US" dirty="0"/>
          </a:p>
        </p:txBody>
      </p:sp>
    </p:spTree>
    <p:extLst>
      <p:ext uri="{BB962C8B-B14F-4D97-AF65-F5344CB8AC3E}">
        <p14:creationId xmlns:p14="http://schemas.microsoft.com/office/powerpoint/2010/main" val="3391831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9163" lvl="2"/>
            <a:endParaRPr lang="en-US" dirty="0"/>
          </a:p>
        </p:txBody>
      </p:sp>
      <p:sp>
        <p:nvSpPr>
          <p:cNvPr id="4" name="Slide Number Placeholder 3"/>
          <p:cNvSpPr>
            <a:spLocks noGrp="1"/>
          </p:cNvSpPr>
          <p:nvPr>
            <p:ph type="sldNum" sz="quarter" idx="10"/>
          </p:nvPr>
        </p:nvSpPr>
        <p:spPr/>
        <p:txBody>
          <a:bodyPr/>
          <a:lstStyle/>
          <a:p>
            <a:fld id="{7AA7C33A-F368-4314-80E6-9804D05A99AC}"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9556170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endParaRPr lang="en-US" dirty="0"/>
          </a:p>
        </p:txBody>
      </p:sp>
      <p:sp>
        <p:nvSpPr>
          <p:cNvPr id="4" name="Slide Number Placeholder 3"/>
          <p:cNvSpPr>
            <a:spLocks noGrp="1"/>
          </p:cNvSpPr>
          <p:nvPr>
            <p:ph type="sldNum" sz="quarter" idx="10"/>
          </p:nvPr>
        </p:nvSpPr>
        <p:spPr/>
        <p:txBody>
          <a:bodyPr/>
          <a:lstStyle/>
          <a:p>
            <a:fld id="{7AA7C33A-F368-4314-80E6-9804D05A99AC}"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39556170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A7C33A-F368-4314-80E6-9804D05A99AC}" type="slidenum">
              <a:rPr lang="en-US" smtClean="0"/>
              <a:t>16</a:t>
            </a:fld>
            <a:endParaRPr lang="en-US" dirty="0"/>
          </a:p>
        </p:txBody>
      </p:sp>
    </p:spTree>
    <p:extLst>
      <p:ext uri="{BB962C8B-B14F-4D97-AF65-F5344CB8AC3E}">
        <p14:creationId xmlns:p14="http://schemas.microsoft.com/office/powerpoint/2010/main" val="21842195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4503" indent="-164503">
              <a:buFont typeface="Wingdings" pitchFamily="2" charset="2"/>
              <a:buChar char="§"/>
            </a:pPr>
            <a:endParaRPr lang="en-US" dirty="0"/>
          </a:p>
        </p:txBody>
      </p:sp>
      <p:sp>
        <p:nvSpPr>
          <p:cNvPr id="4" name="Slide Number Placeholder 3"/>
          <p:cNvSpPr>
            <a:spLocks noGrp="1"/>
          </p:cNvSpPr>
          <p:nvPr>
            <p:ph type="sldNum" sz="quarter" idx="10"/>
          </p:nvPr>
        </p:nvSpPr>
        <p:spPr/>
        <p:txBody>
          <a:bodyPr/>
          <a:lstStyle/>
          <a:p>
            <a:fld id="{7AA7C33A-F368-4314-80E6-9804D05A99AC}"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5061316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A7C33A-F368-4314-80E6-9804D05A99AC}" type="slidenum">
              <a:rPr lang="en-US" smtClean="0"/>
              <a:t>18</a:t>
            </a:fld>
            <a:endParaRPr lang="en-US" dirty="0"/>
          </a:p>
        </p:txBody>
      </p:sp>
    </p:spTree>
    <p:extLst>
      <p:ext uri="{BB962C8B-B14F-4D97-AF65-F5344CB8AC3E}">
        <p14:creationId xmlns:p14="http://schemas.microsoft.com/office/powerpoint/2010/main" val="844453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4503" indent="-164503">
              <a:buFont typeface="Wingdings" pitchFamily="2" charset="2"/>
              <a:buChar char="§"/>
            </a:pPr>
            <a:endParaRPr lang="en-US" dirty="0"/>
          </a:p>
        </p:txBody>
      </p:sp>
    </p:spTree>
    <p:extLst>
      <p:ext uri="{BB962C8B-B14F-4D97-AF65-F5344CB8AC3E}">
        <p14:creationId xmlns:p14="http://schemas.microsoft.com/office/powerpoint/2010/main" val="339183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A7C33A-F368-4314-80E6-9804D05A99AC}"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020594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9338" indent="-219338">
              <a:buFont typeface="Wingdings" pitchFamily="2" charset="2"/>
              <a:buChar char="§"/>
            </a:pPr>
            <a:endParaRPr lang="en-US" dirty="0"/>
          </a:p>
        </p:txBody>
      </p:sp>
      <p:sp>
        <p:nvSpPr>
          <p:cNvPr id="4" name="Slide Number Placeholder 3"/>
          <p:cNvSpPr>
            <a:spLocks noGrp="1"/>
          </p:cNvSpPr>
          <p:nvPr>
            <p:ph type="sldNum" sz="quarter" idx="10"/>
          </p:nvPr>
        </p:nvSpPr>
        <p:spPr/>
        <p:txBody>
          <a:bodyPr/>
          <a:lstStyle/>
          <a:p>
            <a:fld id="{7AA7C33A-F368-4314-80E6-9804D05A99AC}" type="slidenum">
              <a:rPr lang="en-US" smtClean="0"/>
              <a:t>4</a:t>
            </a:fld>
            <a:endParaRPr lang="en-US" dirty="0"/>
          </a:p>
        </p:txBody>
      </p:sp>
    </p:spTree>
    <p:extLst>
      <p:ext uri="{BB962C8B-B14F-4D97-AF65-F5344CB8AC3E}">
        <p14:creationId xmlns:p14="http://schemas.microsoft.com/office/powerpoint/2010/main" val="600983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4503" indent="-164503">
              <a:buFont typeface="Wingdings" pitchFamily="2" charset="2"/>
              <a:buChar char="§"/>
            </a:pPr>
            <a:endParaRPr lang="en-US" dirty="0"/>
          </a:p>
        </p:txBody>
      </p:sp>
      <p:sp>
        <p:nvSpPr>
          <p:cNvPr id="4" name="Slide Number Placeholder 3"/>
          <p:cNvSpPr>
            <a:spLocks noGrp="1"/>
          </p:cNvSpPr>
          <p:nvPr>
            <p:ph type="sldNum" sz="quarter" idx="10"/>
          </p:nvPr>
        </p:nvSpPr>
        <p:spPr/>
        <p:txBody>
          <a:bodyPr/>
          <a:lstStyle/>
          <a:p>
            <a:fld id="{7AA7C33A-F368-4314-80E6-9804D05A99AC}"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420951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4503" indent="-164503">
              <a:buFont typeface="Wingdings" pitchFamily="2" charset="2"/>
              <a:buChar char="§"/>
            </a:pPr>
            <a:endParaRPr lang="en-US" dirty="0"/>
          </a:p>
        </p:txBody>
      </p:sp>
      <p:sp>
        <p:nvSpPr>
          <p:cNvPr id="4" name="Slide Number Placeholder 3"/>
          <p:cNvSpPr>
            <a:spLocks noGrp="1"/>
          </p:cNvSpPr>
          <p:nvPr>
            <p:ph type="sldNum" sz="quarter" idx="10"/>
          </p:nvPr>
        </p:nvSpPr>
        <p:spPr/>
        <p:txBody>
          <a:bodyPr/>
          <a:lstStyle/>
          <a:p>
            <a:fld id="{7AA7C33A-F368-4314-80E6-9804D05A99AC}"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933551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A7C33A-F368-4314-80E6-9804D05A99AC}"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933551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4461" indent="-164461">
              <a:buFont typeface="Wingdings" pitchFamily="2" charset="2"/>
              <a:buChar char="§"/>
            </a:pPr>
            <a:endParaRPr lang="en-US" dirty="0"/>
          </a:p>
        </p:txBody>
      </p:sp>
      <p:sp>
        <p:nvSpPr>
          <p:cNvPr id="4" name="Slide Number Placeholder 3"/>
          <p:cNvSpPr>
            <a:spLocks noGrp="1"/>
          </p:cNvSpPr>
          <p:nvPr>
            <p:ph type="sldNum" sz="quarter" idx="10"/>
          </p:nvPr>
        </p:nvSpPr>
        <p:spPr/>
        <p:txBody>
          <a:bodyPr/>
          <a:lstStyle/>
          <a:p>
            <a:fld id="{7AA7C33A-F368-4314-80E6-9804D05A99AC}"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933551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4503" indent="-164503">
              <a:buFont typeface="Wingdings" pitchFamily="2" charset="2"/>
              <a:buChar char="§"/>
            </a:pPr>
            <a:endParaRPr lang="en-US" dirty="0"/>
          </a:p>
        </p:txBody>
      </p:sp>
      <p:sp>
        <p:nvSpPr>
          <p:cNvPr id="4" name="Slide Number Placeholder 3"/>
          <p:cNvSpPr>
            <a:spLocks noGrp="1"/>
          </p:cNvSpPr>
          <p:nvPr>
            <p:ph type="sldNum" sz="quarter" idx="10"/>
          </p:nvPr>
        </p:nvSpPr>
        <p:spPr/>
        <p:txBody>
          <a:bodyPr/>
          <a:lstStyle/>
          <a:p>
            <a:fld id="{7AA7C33A-F368-4314-80E6-9804D05A99AC}" type="slidenum">
              <a:rPr lang="en-US" smtClean="0"/>
              <a:t>9</a:t>
            </a:fld>
            <a:endParaRPr lang="en-US" dirty="0"/>
          </a:p>
        </p:txBody>
      </p:sp>
    </p:spTree>
    <p:extLst>
      <p:ext uri="{BB962C8B-B14F-4D97-AF65-F5344CB8AC3E}">
        <p14:creationId xmlns:p14="http://schemas.microsoft.com/office/powerpoint/2010/main" val="1933551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457200" indent="-457200">
              <a:buFont typeface="Arial" pitchFamily="34" charset="0"/>
              <a:buChar char="•"/>
              <a:defRPr/>
            </a:lvl1pPr>
            <a:lvl2pPr marL="914400" indent="-457200">
              <a:buFont typeface="Arial" pitchFamily="34" charset="0"/>
              <a:buChar char="•"/>
              <a:defRPr/>
            </a:lvl2pPr>
            <a:lvl3pPr marL="1257300" indent="-342900">
              <a:buFont typeface="Arial" pitchFamily="34" charset="0"/>
              <a:buChar char="•"/>
              <a:defRPr/>
            </a:lvl3pPr>
            <a:lvl4pPr marL="1714500" indent="-342900">
              <a:buFont typeface="Arial" pitchFamily="34" charset="0"/>
              <a:buChar char="•"/>
              <a:defRPr/>
            </a:lvl4pPr>
            <a:lvl5pPr marL="2171700" indent="-34290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9BF1074F-113E-4400-BB97-240B3A8419BD}" type="slidenum">
              <a:rPr lang="en-US" smtClean="0"/>
              <a:t>‹#›</a:t>
            </a:fld>
            <a:endParaRPr lang="en-US" dirty="0"/>
          </a:p>
        </p:txBody>
      </p:sp>
    </p:spTree>
    <p:extLst>
      <p:ext uri="{BB962C8B-B14F-4D97-AF65-F5344CB8AC3E}">
        <p14:creationId xmlns:p14="http://schemas.microsoft.com/office/powerpoint/2010/main" val="11468905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685800"/>
          </a:xfrm>
        </p:spPr>
        <p:txBody>
          <a:bodyPr>
            <a:normAutofit/>
          </a:bodyPr>
          <a:lstStyle>
            <a:lvl1pPr>
              <a:defRPr sz="2800"/>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9BF1074F-113E-4400-BB97-240B3A8419BD}" type="slidenum">
              <a:rPr lang="en-US" smtClean="0"/>
              <a:t>‹#›</a:t>
            </a:fld>
            <a:endParaRPr lang="en-US" dirty="0"/>
          </a:p>
        </p:txBody>
      </p:sp>
    </p:spTree>
    <p:extLst>
      <p:ext uri="{BB962C8B-B14F-4D97-AF65-F5344CB8AC3E}">
        <p14:creationId xmlns:p14="http://schemas.microsoft.com/office/powerpoint/2010/main" val="17136344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685800"/>
          </a:xfrm>
        </p:spPr>
        <p:txBody>
          <a:bodyPr>
            <a:normAutofit/>
          </a:bodyPr>
          <a:lstStyle>
            <a:lvl1pPr>
              <a:defRPr sz="2800"/>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9BF1074F-113E-4400-BB97-240B3A8419BD}" type="slidenum">
              <a:rPr lang="en-US" smtClean="0">
                <a:solidFill>
                  <a:srgbClr val="BFCCDF"/>
                </a:solidFill>
              </a:rPr>
              <a:pPr/>
              <a:t>‹#›</a:t>
            </a:fld>
            <a:endParaRPr lang="en-US" dirty="0">
              <a:solidFill>
                <a:srgbClr val="BFCCDF"/>
              </a:solidFill>
            </a:endParaRPr>
          </a:p>
        </p:txBody>
      </p:sp>
      <p:pic>
        <p:nvPicPr>
          <p:cNvPr id="4" name="Picture 4"/>
          <p:cNvPicPr>
            <a:picLocks noChangeAspect="1" noChangeArrowheads="1"/>
          </p:cNvPicPr>
          <p:nvPr userDrawn="1"/>
        </p:nvPicPr>
        <p:blipFill>
          <a:blip r:embed="rId2" cstate="print">
            <a:clrChange>
              <a:clrFrom>
                <a:srgbClr val="36639B"/>
              </a:clrFrom>
              <a:clrTo>
                <a:srgbClr val="36639B">
                  <a:alpha val="0"/>
                </a:srgbClr>
              </a:clrTo>
            </a:clrChange>
          </a:blip>
          <a:srcRect l="17687" t="8374" r="22583" b="10976"/>
          <a:stretch>
            <a:fillRect/>
          </a:stretch>
        </p:blipFill>
        <p:spPr bwMode="auto">
          <a:xfrm>
            <a:off x="45720" y="6019800"/>
            <a:ext cx="722425" cy="734268"/>
          </a:xfrm>
          <a:prstGeom prst="rect">
            <a:avLst/>
          </a:prstGeom>
          <a:noFill/>
          <a:ln w="9525">
            <a:noFill/>
            <a:miter lim="800000"/>
            <a:headEnd/>
            <a:tailEnd/>
          </a:ln>
        </p:spPr>
      </p:pic>
    </p:spTree>
    <p:extLst>
      <p:ext uri="{BB962C8B-B14F-4D97-AF65-F5344CB8AC3E}">
        <p14:creationId xmlns:p14="http://schemas.microsoft.com/office/powerpoint/2010/main" val="17136344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457200" indent="-457200">
              <a:buFont typeface="Arial" pitchFamily="34" charset="0"/>
              <a:buChar char="•"/>
              <a:defRPr>
                <a:solidFill>
                  <a:schemeClr val="bg1"/>
                </a:solidFill>
              </a:defRPr>
            </a:lvl1pPr>
            <a:lvl2pPr marL="914400" indent="-457200">
              <a:buFont typeface="Arial" pitchFamily="34" charset="0"/>
              <a:buChar char="•"/>
              <a:defRPr>
                <a:solidFill>
                  <a:schemeClr val="bg1"/>
                </a:solidFill>
              </a:defRPr>
            </a:lvl2pPr>
            <a:lvl3pPr marL="1257300" indent="-342900">
              <a:buFont typeface="Arial" pitchFamily="34" charset="0"/>
              <a:buChar char="•"/>
              <a:defRPr>
                <a:solidFill>
                  <a:schemeClr val="bg1"/>
                </a:solidFill>
              </a:defRPr>
            </a:lvl3pPr>
            <a:lvl4pPr marL="1714500" indent="-342900">
              <a:buFont typeface="Arial" pitchFamily="34" charset="0"/>
              <a:buChar char="•"/>
              <a:defRPr>
                <a:solidFill>
                  <a:schemeClr val="bg1"/>
                </a:solidFill>
              </a:defRPr>
            </a:lvl4pPr>
            <a:lvl5pPr marL="2171700" indent="-342900">
              <a:buFont typeface="Arial" pitchFamily="34" charset="0"/>
              <a:buChar cha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9BF1074F-113E-4400-BB97-240B3A8419BD}"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272506490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28027506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457200" indent="-457200">
              <a:buFont typeface="Arial" pitchFamily="34" charset="0"/>
              <a:buChar char="•"/>
              <a:defRPr/>
            </a:lvl1pPr>
            <a:lvl2pPr marL="914400" indent="-457200">
              <a:buFont typeface="Arial" pitchFamily="34" charset="0"/>
              <a:buChar char="•"/>
              <a:defRPr/>
            </a:lvl2pPr>
            <a:lvl3pPr marL="1257300" indent="-342900">
              <a:buFont typeface="Arial" pitchFamily="34" charset="0"/>
              <a:buChar char="•"/>
              <a:defRPr/>
            </a:lvl3pPr>
            <a:lvl4pPr marL="1714500" indent="-342900">
              <a:buFont typeface="Arial" pitchFamily="34" charset="0"/>
              <a:buChar char="•"/>
              <a:defRPr/>
            </a:lvl4pPr>
            <a:lvl5pPr marL="2171700" indent="-34290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9BF1074F-113E-4400-BB97-240B3A8419BD}" type="slidenum">
              <a:rPr lang="en-US" smtClean="0">
                <a:solidFill>
                  <a:srgbClr val="BFCCDF"/>
                </a:solidFill>
              </a:rPr>
              <a:pPr/>
              <a:t>‹#›</a:t>
            </a:fld>
            <a:endParaRPr lang="en-US" dirty="0">
              <a:solidFill>
                <a:srgbClr val="BFCCDF"/>
              </a:solidFill>
            </a:endParaRPr>
          </a:p>
        </p:txBody>
      </p:sp>
    </p:spTree>
    <p:extLst>
      <p:ext uri="{BB962C8B-B14F-4D97-AF65-F5344CB8AC3E}">
        <p14:creationId xmlns:p14="http://schemas.microsoft.com/office/powerpoint/2010/main" val="114689058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685800"/>
          </a:xfrm>
        </p:spPr>
        <p:txBody>
          <a:bodyPr>
            <a:normAutofit/>
          </a:bodyPr>
          <a:lstStyle>
            <a:lvl1pPr>
              <a:defRPr sz="2800"/>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9BF1074F-113E-4400-BB97-240B3A8419BD}" type="slidenum">
              <a:rPr lang="en-US" smtClean="0">
                <a:solidFill>
                  <a:srgbClr val="BFCCDF"/>
                </a:solidFill>
              </a:rPr>
              <a:pPr/>
              <a:t>‹#›</a:t>
            </a:fld>
            <a:endParaRPr lang="en-US" dirty="0">
              <a:solidFill>
                <a:srgbClr val="BFCCDF"/>
              </a:solidFill>
            </a:endParaRPr>
          </a:p>
        </p:txBody>
      </p:sp>
    </p:spTree>
    <p:extLst>
      <p:ext uri="{BB962C8B-B14F-4D97-AF65-F5344CB8AC3E}">
        <p14:creationId xmlns:p14="http://schemas.microsoft.com/office/powerpoint/2010/main" val="17136344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52214495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5221449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8.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773A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192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438400"/>
            <a:ext cx="8229600" cy="3687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7010400" y="6493626"/>
            <a:ext cx="2133600" cy="365125"/>
          </a:xfrm>
          <a:prstGeom prst="rect">
            <a:avLst/>
          </a:prstGeom>
        </p:spPr>
        <p:txBody>
          <a:bodyPr vert="horz" lIns="91440" tIns="45720" rIns="91440" bIns="45720" rtlCol="0" anchor="ctr"/>
          <a:lstStyle>
            <a:lvl1pPr algn="r">
              <a:defRPr sz="1200">
                <a:solidFill>
                  <a:schemeClr val="bg2"/>
                </a:solidFill>
              </a:defRPr>
            </a:lvl1pPr>
          </a:lstStyle>
          <a:p>
            <a:fld id="{9BF1074F-113E-4400-BB97-240B3A8419BD}" type="slidenum">
              <a:rPr lang="en-US" smtClean="0"/>
              <a:pPr/>
              <a:t>‹#›</a:t>
            </a:fld>
            <a:endParaRPr lang="en-US" dirty="0"/>
          </a:p>
        </p:txBody>
      </p:sp>
    </p:spTree>
    <p:extLst>
      <p:ext uri="{BB962C8B-B14F-4D97-AF65-F5344CB8AC3E}">
        <p14:creationId xmlns:p14="http://schemas.microsoft.com/office/powerpoint/2010/main" val="583618752"/>
      </p:ext>
    </p:extLst>
  </p:cSld>
  <p:clrMap bg1="lt1" tx1="dk1" bg2="lt2" tx2="dk2" accent1="accent1" accent2="accent2" accent3="accent3" accent4="accent4" accent5="accent5" accent6="accent6" hlink="hlink" folHlink="folHlink"/>
  <p:sldLayoutIdLst>
    <p:sldLayoutId id="2147483660" r:id="rId1"/>
    <p:sldLayoutId id="2147483666" r:id="rId2"/>
  </p:sldLayoutIdLst>
  <p:timing>
    <p:tnLst>
      <p:par>
        <p:cTn id="1" dur="indefinite" restart="never" nodeType="tmRoot"/>
      </p:par>
    </p:tnLst>
  </p:timing>
  <p:hf hdr="0" ftr="0" dt="0"/>
  <p:txStyles>
    <p:titleStyle>
      <a:lvl1pPr algn="l" defTabSz="914400" rtl="0" eaLnBrk="1" latinLnBrk="0" hangingPunct="1">
        <a:spcBef>
          <a:spcPct val="0"/>
        </a:spcBef>
        <a:buNone/>
        <a:defRPr sz="28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3773A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192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438400"/>
            <a:ext cx="8229600" cy="3687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7010400" y="6493626"/>
            <a:ext cx="2133600" cy="365125"/>
          </a:xfrm>
          <a:prstGeom prst="rect">
            <a:avLst/>
          </a:prstGeom>
        </p:spPr>
        <p:txBody>
          <a:bodyPr vert="horz" lIns="91440" tIns="45720" rIns="91440" bIns="45720" rtlCol="0" anchor="ctr"/>
          <a:lstStyle>
            <a:lvl1pPr algn="r">
              <a:defRPr sz="1200">
                <a:solidFill>
                  <a:schemeClr val="bg1"/>
                </a:solidFill>
              </a:defRPr>
            </a:lvl1pPr>
          </a:lstStyle>
          <a:p>
            <a:fld id="{9BF1074F-113E-4400-BB97-240B3A8419BD}"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583618752"/>
      </p:ext>
    </p:extLst>
  </p:cSld>
  <p:clrMap bg1="lt1" tx1="dk1" bg2="lt2" tx2="dk2" accent1="accent1" accent2="accent2" accent3="accent3" accent4="accent4" accent5="accent5" accent6="accent6" hlink="hlink" folHlink="folHlink"/>
  <p:sldLayoutIdLst>
    <p:sldLayoutId id="2147483710" r:id="rId1"/>
  </p:sldLayoutIdLst>
  <p:timing>
    <p:tnLst>
      <p:par>
        <p:cTn id="1" dur="indefinite" restart="never" nodeType="tmRoot"/>
      </p:par>
    </p:tnLst>
  </p:timing>
  <p:hf hdr="0" ftr="0" dt="0"/>
  <p:txStyles>
    <p:titleStyle>
      <a:lvl1pPr algn="l" defTabSz="914400" rtl="0" eaLnBrk="1" latinLnBrk="0" hangingPunct="1">
        <a:spcBef>
          <a:spcPct val="0"/>
        </a:spcBef>
        <a:buNone/>
        <a:defRPr sz="44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0E2D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192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438400"/>
            <a:ext cx="8229600" cy="3687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7010400" y="649362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F1074F-113E-4400-BB97-240B3A8419BD}"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583618752"/>
      </p:ext>
    </p:extLst>
  </p:cSld>
  <p:clrMap bg1="lt1" tx1="dk1" bg2="lt2" tx2="dk2" accent1="accent1" accent2="accent2" accent3="accent3" accent4="accent4" accent5="accent5" accent6="accent6" hlink="hlink" folHlink="folHlink"/>
  <p:sldLayoutIdLst>
    <p:sldLayoutId id="2147483713" r:id="rId1"/>
    <p:sldLayoutId id="2147483729" r:id="rId2"/>
  </p:sldLayoutIdLst>
  <p:timing>
    <p:tnLst>
      <p:par>
        <p:cTn id="1" dur="indefinite" restart="never" nodeType="tmRoot"/>
      </p:par>
    </p:tnLst>
  </p:timing>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3773A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192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438400"/>
            <a:ext cx="8229600" cy="3687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7010400" y="6493626"/>
            <a:ext cx="2133600" cy="365125"/>
          </a:xfrm>
          <a:prstGeom prst="rect">
            <a:avLst/>
          </a:prstGeom>
        </p:spPr>
        <p:txBody>
          <a:bodyPr vert="horz" lIns="91440" tIns="45720" rIns="91440" bIns="45720" rtlCol="0" anchor="ctr"/>
          <a:lstStyle>
            <a:lvl1pPr algn="r">
              <a:defRPr sz="1200">
                <a:solidFill>
                  <a:schemeClr val="bg2"/>
                </a:solidFill>
              </a:defRPr>
            </a:lvl1pPr>
          </a:lstStyle>
          <a:p>
            <a:fld id="{9BF1074F-113E-4400-BB97-240B3A8419BD}" type="slidenum">
              <a:rPr lang="en-US" smtClean="0">
                <a:solidFill>
                  <a:srgbClr val="BFCCDF"/>
                </a:solidFill>
              </a:rPr>
              <a:pPr/>
              <a:t>‹#›</a:t>
            </a:fld>
            <a:endParaRPr lang="en-US" dirty="0">
              <a:solidFill>
                <a:srgbClr val="BFCCDF"/>
              </a:solidFill>
            </a:endParaRPr>
          </a:p>
        </p:txBody>
      </p:sp>
    </p:spTree>
    <p:extLst>
      <p:ext uri="{BB962C8B-B14F-4D97-AF65-F5344CB8AC3E}">
        <p14:creationId xmlns:p14="http://schemas.microsoft.com/office/powerpoint/2010/main" val="583618752"/>
      </p:ext>
    </p:extLst>
  </p:cSld>
  <p:clrMap bg1="lt1" tx1="dk1" bg2="lt2" tx2="dk2" accent1="accent1" accent2="accent2" accent3="accent3" accent4="accent4" accent5="accent5" accent6="accent6" hlink="hlink" folHlink="folHlink"/>
  <p:sldLayoutIdLst>
    <p:sldLayoutId id="2147483721" r:id="rId1"/>
  </p:sldLayoutIdLst>
  <p:timing>
    <p:tnLst>
      <p:par>
        <p:cTn id="1" dur="indefinite" restart="never" nodeType="tmRoot"/>
      </p:par>
    </p:tnLst>
  </p:timing>
  <p:hf hdr="0" ftr="0" dt="0"/>
  <p:txStyles>
    <p:titleStyle>
      <a:lvl1pPr algn="l" defTabSz="914400" rtl="0" eaLnBrk="1" latinLnBrk="0" hangingPunct="1">
        <a:spcBef>
          <a:spcPct val="0"/>
        </a:spcBef>
        <a:buNone/>
        <a:defRPr sz="28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3773A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192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438400"/>
            <a:ext cx="8229600" cy="3687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7010400" y="6493626"/>
            <a:ext cx="2133600" cy="365125"/>
          </a:xfrm>
          <a:prstGeom prst="rect">
            <a:avLst/>
          </a:prstGeom>
        </p:spPr>
        <p:txBody>
          <a:bodyPr vert="horz" lIns="91440" tIns="45720" rIns="91440" bIns="45720" rtlCol="0" anchor="ctr"/>
          <a:lstStyle>
            <a:lvl1pPr algn="r">
              <a:defRPr sz="1200">
                <a:solidFill>
                  <a:schemeClr val="bg2"/>
                </a:solidFill>
              </a:defRPr>
            </a:lvl1pPr>
          </a:lstStyle>
          <a:p>
            <a:fld id="{9BF1074F-113E-4400-BB97-240B3A8419BD}" type="slidenum">
              <a:rPr lang="en-US" smtClean="0">
                <a:solidFill>
                  <a:srgbClr val="BFCCDF"/>
                </a:solidFill>
              </a:rPr>
              <a:pPr/>
              <a:t>‹#›</a:t>
            </a:fld>
            <a:endParaRPr lang="en-US" dirty="0">
              <a:solidFill>
                <a:srgbClr val="BFCCDF"/>
              </a:solidFill>
            </a:endParaRPr>
          </a:p>
        </p:txBody>
      </p:sp>
    </p:spTree>
    <p:extLst>
      <p:ext uri="{BB962C8B-B14F-4D97-AF65-F5344CB8AC3E}">
        <p14:creationId xmlns:p14="http://schemas.microsoft.com/office/powerpoint/2010/main" val="583618752"/>
      </p:ext>
    </p:extLst>
  </p:cSld>
  <p:clrMap bg1="lt1" tx1="dk1" bg2="lt2" tx2="dk2" accent1="accent1" accent2="accent2" accent3="accent3" accent4="accent4" accent5="accent5" accent6="accent6" hlink="hlink" folHlink="folHlink"/>
  <p:sldLayoutIdLst>
    <p:sldLayoutId id="2147483723" r:id="rId1"/>
  </p:sldLayoutIdLst>
  <p:timing>
    <p:tnLst>
      <p:par>
        <p:cTn id="1" dur="indefinite" restart="never" nodeType="tmRoot"/>
      </p:par>
    </p:tnLst>
  </p:timing>
  <p:hf hdr="0" ftr="0" dt="0"/>
  <p:txStyles>
    <p:titleStyle>
      <a:lvl1pPr algn="l" defTabSz="914400" rtl="0" eaLnBrk="1" latinLnBrk="0" hangingPunct="1">
        <a:spcBef>
          <a:spcPct val="0"/>
        </a:spcBef>
        <a:buNone/>
        <a:defRPr sz="28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0E2D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192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438400"/>
            <a:ext cx="8229600" cy="3687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7010400" y="649362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F1074F-113E-4400-BB97-240B3A8419BD}"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583618752"/>
      </p:ext>
    </p:extLst>
  </p:cSld>
  <p:clrMap bg1="lt1" tx1="dk1" bg2="lt2" tx2="dk2" accent1="accent1" accent2="accent2" accent3="accent3" accent4="accent4" accent5="accent5" accent6="accent6" hlink="hlink" folHlink="folHlink"/>
  <p:sldLayoutIdLst>
    <p:sldLayoutId id="2147483728" r:id="rId1"/>
  </p:sldLayoutIdLst>
  <p:timing>
    <p:tnLst>
      <p:par>
        <p:cTn id="1" dur="indefinite" restart="never" nodeType="tmRoot"/>
      </p:par>
    </p:tnLst>
  </p:timing>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0E2D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192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438400"/>
            <a:ext cx="8229600" cy="3687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7010400" y="649362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F1074F-113E-4400-BB97-240B3A8419BD}"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583618752"/>
      </p:ext>
    </p:extLst>
  </p:cSld>
  <p:clrMap bg1="lt1" tx1="dk1" bg2="lt2" tx2="dk2" accent1="accent1" accent2="accent2" accent3="accent3" accent4="accent4" accent5="accent5" accent6="accent6" hlink="hlink" folHlink="folHlink"/>
  <p:sldLayoutIdLst>
    <p:sldLayoutId id="2147483734" r:id="rId1"/>
  </p:sldLayoutIdLst>
  <p:timing>
    <p:tnLst>
      <p:par>
        <p:cTn id="1" dur="indefinite" restart="never" nodeType="tmRoot"/>
      </p:par>
    </p:tnLst>
  </p:timing>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75" y="-1"/>
            <a:ext cx="9144000" cy="6858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367" y="2636520"/>
            <a:ext cx="1527770" cy="1554480"/>
          </a:xfrm>
          <a:prstGeom prst="rect">
            <a:avLst/>
          </a:prstGeom>
        </p:spPr>
      </p:pic>
      <p:sp>
        <p:nvSpPr>
          <p:cNvPr id="7" name="Title 1"/>
          <p:cNvSpPr>
            <a:spLocks noGrp="1"/>
          </p:cNvSpPr>
          <p:nvPr>
            <p:ph type="ctrTitle"/>
          </p:nvPr>
        </p:nvSpPr>
        <p:spPr>
          <a:xfrm>
            <a:off x="1967912" y="2260841"/>
            <a:ext cx="5562600" cy="2329720"/>
          </a:xfrm>
        </p:spPr>
        <p:txBody>
          <a:bodyPr>
            <a:noAutofit/>
          </a:bodyPr>
          <a:lstStyle/>
          <a:p>
            <a:r>
              <a:rPr lang="en-US" sz="3200" dirty="0">
                <a:solidFill>
                  <a:srgbClr val="164883"/>
                </a:solidFill>
                <a:latin typeface="Cambria" panose="02040503050406030204" pitchFamily="18" charset="0"/>
                <a:ea typeface="+mn-ea"/>
                <a:cs typeface="+mn-cs"/>
              </a:rPr>
              <a:t>Managing and measuring organizational performance</a:t>
            </a:r>
            <a:endParaRPr lang="en-US" sz="3200" dirty="0">
              <a:solidFill>
                <a:srgbClr val="164883"/>
              </a:solidFill>
              <a:latin typeface="Cambria" panose="02040503050406030204" pitchFamily="18" charset="0"/>
              <a:ea typeface="+mn-ea"/>
              <a:cs typeface="+mn-cs"/>
            </a:endParaRPr>
          </a:p>
        </p:txBody>
      </p:sp>
      <p:sp>
        <p:nvSpPr>
          <p:cNvPr id="10" name="Subtitle 2"/>
          <p:cNvSpPr>
            <a:spLocks noGrp="1"/>
          </p:cNvSpPr>
          <p:nvPr>
            <p:ph type="subTitle" idx="1"/>
          </p:nvPr>
        </p:nvSpPr>
        <p:spPr>
          <a:xfrm>
            <a:off x="1967912" y="4343400"/>
            <a:ext cx="7315200" cy="1981200"/>
          </a:xfrm>
        </p:spPr>
        <p:txBody>
          <a:bodyPr>
            <a:normAutofit/>
          </a:bodyPr>
          <a:lstStyle/>
          <a:p>
            <a:pPr algn="l"/>
            <a:r>
              <a:rPr lang="en-US" sz="1800" dirty="0" smtClean="0">
                <a:solidFill>
                  <a:srgbClr val="164883"/>
                </a:solidFill>
                <a:latin typeface="Cambria" pitchFamily="18" charset="0"/>
              </a:rPr>
              <a:t>Brent Stockwell, Strategic Initiatives Director</a:t>
            </a:r>
          </a:p>
          <a:p>
            <a:pPr algn="l"/>
            <a:r>
              <a:rPr lang="en-US" sz="1800" dirty="0" smtClean="0">
                <a:solidFill>
                  <a:srgbClr val="164883"/>
                </a:solidFill>
                <a:latin typeface="Cambria" pitchFamily="18" charset="0"/>
              </a:rPr>
              <a:t>Scottsdale City Manager’s Office</a:t>
            </a:r>
          </a:p>
          <a:p>
            <a:pPr algn="l"/>
            <a:r>
              <a:rPr lang="en-US" sz="1800" dirty="0" smtClean="0">
                <a:solidFill>
                  <a:srgbClr val="164883"/>
                </a:solidFill>
                <a:latin typeface="Cambria" pitchFamily="18" charset="0"/>
              </a:rPr>
              <a:t>Bstockwell@ScottsdaleAZ.gov | 480-312-7288</a:t>
            </a:r>
          </a:p>
          <a:p>
            <a:pPr algn="l"/>
            <a:r>
              <a:rPr lang="en-US" sz="1800" dirty="0" smtClean="0">
                <a:solidFill>
                  <a:srgbClr val="164883"/>
                </a:solidFill>
                <a:latin typeface="Cambria" pitchFamily="18" charset="0"/>
              </a:rPr>
              <a:t>www.ScottsdaleAZ.gov/departments/citymanager/performance</a:t>
            </a:r>
            <a:endParaRPr lang="en-US" sz="1800" dirty="0">
              <a:solidFill>
                <a:srgbClr val="164883"/>
              </a:solidFill>
              <a:latin typeface="Cambria" pitchFamily="18" charset="0"/>
            </a:endParaRPr>
          </a:p>
          <a:p>
            <a:pPr algn="l"/>
            <a:endParaRPr lang="en-US" sz="1800" dirty="0" smtClean="0">
              <a:solidFill>
                <a:srgbClr val="164883"/>
              </a:solidFill>
              <a:latin typeface="Cambria" pitchFamily="18" charset="0"/>
            </a:endParaRPr>
          </a:p>
        </p:txBody>
      </p:sp>
    </p:spTree>
    <p:extLst>
      <p:ext uri="{BB962C8B-B14F-4D97-AF65-F5344CB8AC3E}">
        <p14:creationId xmlns:p14="http://schemas.microsoft.com/office/powerpoint/2010/main" val="41625257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F0E2D0"/>
        </a:solidFill>
        <a:effectLst/>
      </p:bgPr>
    </p:bg>
    <p:spTree>
      <p:nvGrpSpPr>
        <p:cNvPr id="1" name=""/>
        <p:cNvGrpSpPr/>
        <p:nvPr/>
      </p:nvGrpSpPr>
      <p:grpSpPr>
        <a:xfrm>
          <a:off x="0" y="0"/>
          <a:ext cx="0" cy="0"/>
          <a:chOff x="0" y="0"/>
          <a:chExt cx="0" cy="0"/>
        </a:xfrm>
      </p:grpSpPr>
      <p:sp>
        <p:nvSpPr>
          <p:cNvPr id="5" name="Rounded Rectangle 4"/>
          <p:cNvSpPr/>
          <p:nvPr/>
        </p:nvSpPr>
        <p:spPr>
          <a:xfrm>
            <a:off x="548684" y="777269"/>
            <a:ext cx="2560292" cy="1280146"/>
          </a:xfrm>
          <a:prstGeom prst="roundRect">
            <a:avLst/>
          </a:prstGeom>
          <a:solidFill>
            <a:schemeClr val="accent2"/>
          </a:solidFill>
          <a:ln>
            <a:solidFill>
              <a:srgbClr val="1648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0000"/>
                </a:solidFill>
                <a:latin typeface="Cambria" pitchFamily="18" charset="0"/>
              </a:rPr>
              <a:t>Inputs</a:t>
            </a:r>
          </a:p>
          <a:p>
            <a:pPr algn="ctr"/>
            <a:r>
              <a:rPr lang="en-US" sz="1400" dirty="0" smtClean="0">
                <a:solidFill>
                  <a:srgbClr val="000000"/>
                </a:solidFill>
                <a:latin typeface="Cambria" pitchFamily="18" charset="0"/>
              </a:rPr>
              <a:t>Officers; Training; </a:t>
            </a:r>
          </a:p>
          <a:p>
            <a:pPr algn="ctr"/>
            <a:r>
              <a:rPr lang="en-US" sz="1400" dirty="0" smtClean="0">
                <a:solidFill>
                  <a:srgbClr val="000000"/>
                </a:solidFill>
                <a:latin typeface="Cambria" pitchFamily="18" charset="0"/>
              </a:rPr>
              <a:t>Vehicles; Technology</a:t>
            </a:r>
            <a:endParaRPr lang="en-US" sz="1400" dirty="0">
              <a:solidFill>
                <a:srgbClr val="000000"/>
              </a:solidFill>
              <a:latin typeface="Cambria" pitchFamily="18" charset="0"/>
            </a:endParaRPr>
          </a:p>
        </p:txBody>
      </p:sp>
      <p:sp>
        <p:nvSpPr>
          <p:cNvPr id="6" name="Rounded Rectangle 5"/>
          <p:cNvSpPr/>
          <p:nvPr/>
        </p:nvSpPr>
        <p:spPr>
          <a:xfrm>
            <a:off x="3291854" y="777269"/>
            <a:ext cx="2560292" cy="1280146"/>
          </a:xfrm>
          <a:prstGeom prst="roundRect">
            <a:avLst/>
          </a:prstGeom>
          <a:solidFill>
            <a:schemeClr val="accent1"/>
          </a:solidFill>
          <a:ln>
            <a:solidFill>
              <a:srgbClr val="1648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0000"/>
                </a:solidFill>
                <a:latin typeface="Cambria" pitchFamily="18" charset="0"/>
              </a:rPr>
              <a:t>Output</a:t>
            </a:r>
          </a:p>
          <a:p>
            <a:pPr algn="ctr"/>
            <a:r>
              <a:rPr lang="en-US" sz="1400" dirty="0" smtClean="0">
                <a:solidFill>
                  <a:srgbClr val="000000"/>
                </a:solidFill>
                <a:latin typeface="Cambria" pitchFamily="18" charset="0"/>
              </a:rPr>
              <a:t>Citations Issued</a:t>
            </a:r>
          </a:p>
        </p:txBody>
      </p:sp>
      <p:sp>
        <p:nvSpPr>
          <p:cNvPr id="8" name="Rounded Rectangle 7"/>
          <p:cNvSpPr/>
          <p:nvPr/>
        </p:nvSpPr>
        <p:spPr>
          <a:xfrm>
            <a:off x="6035024" y="777269"/>
            <a:ext cx="2560292" cy="1280146"/>
          </a:xfrm>
          <a:prstGeom prst="roundRect">
            <a:avLst/>
          </a:prstGeom>
          <a:solidFill>
            <a:schemeClr val="accent4"/>
          </a:solidFill>
          <a:ln>
            <a:solidFill>
              <a:srgbClr val="1648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0000"/>
                </a:solidFill>
                <a:latin typeface="Cambria" pitchFamily="18" charset="0"/>
              </a:rPr>
              <a:t>Outcome</a:t>
            </a:r>
          </a:p>
          <a:p>
            <a:pPr algn="ctr"/>
            <a:r>
              <a:rPr lang="en-US" sz="1400" dirty="0" smtClean="0">
                <a:solidFill>
                  <a:srgbClr val="000000"/>
                </a:solidFill>
                <a:latin typeface="Cambria" pitchFamily="18" charset="0"/>
              </a:rPr>
              <a:t>Discourage high speeds and avoid collisions </a:t>
            </a:r>
            <a:endParaRPr lang="en-US" sz="1400" dirty="0">
              <a:solidFill>
                <a:srgbClr val="000000"/>
              </a:solidFill>
              <a:latin typeface="Cambria" pitchFamily="18" charset="0"/>
            </a:endParaRPr>
          </a:p>
        </p:txBody>
      </p:sp>
      <p:sp>
        <p:nvSpPr>
          <p:cNvPr id="9" name="Rounded Rectangle 8"/>
          <p:cNvSpPr/>
          <p:nvPr/>
        </p:nvSpPr>
        <p:spPr>
          <a:xfrm>
            <a:off x="1920269" y="2331732"/>
            <a:ext cx="2560292" cy="1280146"/>
          </a:xfrm>
          <a:prstGeom prst="roundRect">
            <a:avLst/>
          </a:prstGeom>
          <a:solidFill>
            <a:schemeClr val="accent3"/>
          </a:solidFill>
          <a:ln>
            <a:solidFill>
              <a:srgbClr val="1648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0000"/>
                </a:solidFill>
                <a:latin typeface="Cambria" pitchFamily="18" charset="0"/>
              </a:rPr>
              <a:t>Efficiency</a:t>
            </a:r>
          </a:p>
          <a:p>
            <a:pPr algn="ctr"/>
            <a:r>
              <a:rPr lang="en-US" sz="1400" dirty="0" smtClean="0">
                <a:solidFill>
                  <a:srgbClr val="000000"/>
                </a:solidFill>
                <a:latin typeface="Cambria" pitchFamily="18" charset="0"/>
              </a:rPr>
              <a:t>Citations issued per hour of active enforcement</a:t>
            </a:r>
            <a:endParaRPr lang="en-US" sz="1400" dirty="0">
              <a:solidFill>
                <a:srgbClr val="000000"/>
              </a:solidFill>
              <a:latin typeface="Cambria" pitchFamily="18" charset="0"/>
            </a:endParaRPr>
          </a:p>
        </p:txBody>
      </p:sp>
      <p:sp>
        <p:nvSpPr>
          <p:cNvPr id="10" name="Rounded Rectangle 9"/>
          <p:cNvSpPr/>
          <p:nvPr/>
        </p:nvSpPr>
        <p:spPr>
          <a:xfrm>
            <a:off x="3291854" y="3886195"/>
            <a:ext cx="2560292" cy="1280146"/>
          </a:xfrm>
          <a:prstGeom prst="roundRect">
            <a:avLst/>
          </a:prstGeom>
          <a:solidFill>
            <a:schemeClr val="accent3"/>
          </a:solidFill>
          <a:ln>
            <a:solidFill>
              <a:srgbClr val="1648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0000"/>
                </a:solidFill>
                <a:latin typeface="Cambria" pitchFamily="18" charset="0"/>
              </a:rPr>
              <a:t>Productivity</a:t>
            </a:r>
          </a:p>
          <a:p>
            <a:pPr algn="ctr"/>
            <a:r>
              <a:rPr lang="en-US" sz="1400" dirty="0" smtClean="0">
                <a:solidFill>
                  <a:srgbClr val="000000"/>
                </a:solidFill>
                <a:latin typeface="Cambria" pitchFamily="18" charset="0"/>
              </a:rPr>
              <a:t>Compliance Rate per hour of active enforcement </a:t>
            </a:r>
            <a:endParaRPr lang="en-US" sz="1400" dirty="0">
              <a:solidFill>
                <a:srgbClr val="000000"/>
              </a:solidFill>
              <a:latin typeface="Cambria" pitchFamily="18" charset="0"/>
            </a:endParaRPr>
          </a:p>
        </p:txBody>
      </p:sp>
      <p:sp>
        <p:nvSpPr>
          <p:cNvPr id="11" name="Rounded Rectangle 10"/>
          <p:cNvSpPr/>
          <p:nvPr/>
        </p:nvSpPr>
        <p:spPr>
          <a:xfrm>
            <a:off x="4663439" y="2331732"/>
            <a:ext cx="2560292" cy="1280146"/>
          </a:xfrm>
          <a:prstGeom prst="roundRect">
            <a:avLst/>
          </a:prstGeom>
          <a:solidFill>
            <a:schemeClr val="accent6"/>
          </a:solidFill>
          <a:ln>
            <a:solidFill>
              <a:srgbClr val="1648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0000"/>
                </a:solidFill>
                <a:latin typeface="Cambria" pitchFamily="18" charset="0"/>
              </a:rPr>
              <a:t>Effectiveness</a:t>
            </a:r>
          </a:p>
          <a:p>
            <a:pPr algn="ctr"/>
            <a:r>
              <a:rPr lang="en-US" sz="1400" dirty="0" smtClean="0">
                <a:solidFill>
                  <a:srgbClr val="000000"/>
                </a:solidFill>
                <a:latin typeface="Cambria" pitchFamily="18" charset="0"/>
              </a:rPr>
              <a:t>Compliance rate (+); </a:t>
            </a:r>
          </a:p>
          <a:p>
            <a:pPr algn="ctr"/>
            <a:r>
              <a:rPr lang="en-US" sz="1400" dirty="0" smtClean="0">
                <a:solidFill>
                  <a:srgbClr val="000000"/>
                </a:solidFill>
                <a:latin typeface="Cambria" pitchFamily="18" charset="0"/>
              </a:rPr>
              <a:t>Collision rate (-);</a:t>
            </a:r>
          </a:p>
          <a:p>
            <a:pPr algn="ctr"/>
            <a:r>
              <a:rPr lang="en-US" sz="1400" dirty="0" smtClean="0">
                <a:solidFill>
                  <a:srgbClr val="000000"/>
                </a:solidFill>
                <a:latin typeface="Cambria" pitchFamily="18" charset="0"/>
              </a:rPr>
              <a:t>Citizen satisfaction with traffic enforcement</a:t>
            </a:r>
            <a:endParaRPr lang="en-US" sz="1400" dirty="0">
              <a:solidFill>
                <a:srgbClr val="000000"/>
              </a:solidFill>
              <a:latin typeface="Cambria" pitchFamily="18" charset="0"/>
            </a:endParaRPr>
          </a:p>
        </p:txBody>
      </p:sp>
      <p:sp>
        <p:nvSpPr>
          <p:cNvPr id="12" name="Rounded Rectangle 11"/>
          <p:cNvSpPr/>
          <p:nvPr/>
        </p:nvSpPr>
        <p:spPr>
          <a:xfrm>
            <a:off x="3291854" y="5440658"/>
            <a:ext cx="2560292" cy="1280146"/>
          </a:xfrm>
          <a:prstGeom prst="roundRect">
            <a:avLst/>
          </a:prstGeom>
          <a:solidFill>
            <a:schemeClr val="accent6"/>
          </a:solidFill>
          <a:ln>
            <a:solidFill>
              <a:srgbClr val="1648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0000"/>
                </a:solidFill>
                <a:latin typeface="Cambria" pitchFamily="18" charset="0"/>
              </a:rPr>
              <a:t>Cost-Effectiveness</a:t>
            </a:r>
          </a:p>
          <a:p>
            <a:pPr algn="ctr"/>
            <a:r>
              <a:rPr lang="en-US" sz="1400" dirty="0" smtClean="0">
                <a:solidFill>
                  <a:srgbClr val="000000"/>
                </a:solidFill>
                <a:latin typeface="Cambria" pitchFamily="18" charset="0"/>
              </a:rPr>
              <a:t>Cost to provide traffic enforcement services</a:t>
            </a:r>
            <a:endParaRPr lang="en-US" sz="1400" dirty="0">
              <a:solidFill>
                <a:srgbClr val="000000"/>
              </a:solidFill>
              <a:latin typeface="Cambria" pitchFamily="18" charset="0"/>
            </a:endParaRPr>
          </a:p>
        </p:txBody>
      </p:sp>
      <p:sp>
        <p:nvSpPr>
          <p:cNvPr id="13" name="Title 1"/>
          <p:cNvSpPr txBox="1">
            <a:spLocks/>
          </p:cNvSpPr>
          <p:nvPr/>
        </p:nvSpPr>
        <p:spPr>
          <a:xfrm>
            <a:off x="182928" y="0"/>
            <a:ext cx="8229560" cy="68583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tx1"/>
                </a:solidFill>
                <a:latin typeface="+mj-lt"/>
                <a:ea typeface="+mj-ea"/>
                <a:cs typeface="+mj-cs"/>
              </a:defRPr>
            </a:lvl1pPr>
          </a:lstStyle>
          <a:p>
            <a:pPr marL="4763" lvl="1"/>
            <a:r>
              <a:rPr lang="en-US" sz="2800" b="1" dirty="0" smtClean="0">
                <a:solidFill>
                  <a:srgbClr val="164883"/>
                </a:solidFill>
                <a:latin typeface="Cambria" pitchFamily="18" charset="0"/>
              </a:rPr>
              <a:t>Example</a:t>
            </a:r>
            <a:endParaRPr lang="en-US" sz="2800" b="1" dirty="0">
              <a:solidFill>
                <a:srgbClr val="164883"/>
              </a:solidFill>
              <a:latin typeface="Cambria" pitchFamily="18" charset="0"/>
            </a:endParaRPr>
          </a:p>
        </p:txBody>
      </p:sp>
      <p:cxnSp>
        <p:nvCxnSpPr>
          <p:cNvPr id="15" name="Straight Connector 14"/>
          <p:cNvCxnSpPr>
            <a:stCxn id="5" idx="2"/>
            <a:endCxn id="9" idx="0"/>
          </p:cNvCxnSpPr>
          <p:nvPr/>
        </p:nvCxnSpPr>
        <p:spPr>
          <a:xfrm>
            <a:off x="1828830" y="2057415"/>
            <a:ext cx="1371585" cy="274317"/>
          </a:xfrm>
          <a:prstGeom prst="line">
            <a:avLst/>
          </a:prstGeom>
          <a:ln w="19050">
            <a:solidFill>
              <a:srgbClr val="164883"/>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9" idx="0"/>
            <a:endCxn id="6" idx="2"/>
          </p:cNvCxnSpPr>
          <p:nvPr/>
        </p:nvCxnSpPr>
        <p:spPr>
          <a:xfrm flipV="1">
            <a:off x="3200415" y="2057415"/>
            <a:ext cx="1371585" cy="274317"/>
          </a:xfrm>
          <a:prstGeom prst="line">
            <a:avLst/>
          </a:prstGeom>
          <a:ln w="19050">
            <a:solidFill>
              <a:srgbClr val="16488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6" idx="2"/>
            <a:endCxn id="11" idx="0"/>
          </p:cNvCxnSpPr>
          <p:nvPr/>
        </p:nvCxnSpPr>
        <p:spPr>
          <a:xfrm>
            <a:off x="4572000" y="2057415"/>
            <a:ext cx="1371585" cy="274317"/>
          </a:xfrm>
          <a:prstGeom prst="line">
            <a:avLst/>
          </a:prstGeom>
          <a:ln w="19050">
            <a:solidFill>
              <a:srgbClr val="164883"/>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1" idx="0"/>
            <a:endCxn id="8" idx="2"/>
          </p:cNvCxnSpPr>
          <p:nvPr/>
        </p:nvCxnSpPr>
        <p:spPr>
          <a:xfrm flipV="1">
            <a:off x="5943585" y="2057415"/>
            <a:ext cx="1371585" cy="274317"/>
          </a:xfrm>
          <a:prstGeom prst="line">
            <a:avLst/>
          </a:prstGeom>
          <a:ln w="19050">
            <a:solidFill>
              <a:srgbClr val="164883"/>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9" idx="2"/>
            <a:endCxn id="10" idx="0"/>
          </p:cNvCxnSpPr>
          <p:nvPr/>
        </p:nvCxnSpPr>
        <p:spPr>
          <a:xfrm>
            <a:off x="3200415" y="3611878"/>
            <a:ext cx="1371585" cy="274317"/>
          </a:xfrm>
          <a:prstGeom prst="line">
            <a:avLst/>
          </a:prstGeom>
          <a:ln w="19050">
            <a:solidFill>
              <a:srgbClr val="164883"/>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0" idx="0"/>
            <a:endCxn id="11" idx="2"/>
          </p:cNvCxnSpPr>
          <p:nvPr/>
        </p:nvCxnSpPr>
        <p:spPr>
          <a:xfrm flipV="1">
            <a:off x="4572000" y="3611878"/>
            <a:ext cx="1371585" cy="274317"/>
          </a:xfrm>
          <a:prstGeom prst="line">
            <a:avLst/>
          </a:prstGeom>
          <a:ln w="19050">
            <a:solidFill>
              <a:srgbClr val="164883"/>
            </a:solidFill>
          </a:ln>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8" idx="2"/>
            <a:endCxn id="12" idx="3"/>
          </p:cNvCxnSpPr>
          <p:nvPr/>
        </p:nvCxnSpPr>
        <p:spPr>
          <a:xfrm rot="5400000">
            <a:off x="4572000" y="3337561"/>
            <a:ext cx="4023316" cy="1463024"/>
          </a:xfrm>
          <a:prstGeom prst="bentConnector2">
            <a:avLst/>
          </a:prstGeom>
          <a:ln w="19050">
            <a:solidFill>
              <a:srgbClr val="164883"/>
            </a:solidFill>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12" idx="1"/>
            <a:endCxn id="5" idx="2"/>
          </p:cNvCxnSpPr>
          <p:nvPr/>
        </p:nvCxnSpPr>
        <p:spPr>
          <a:xfrm rot="10800000">
            <a:off x="1828830" y="2057415"/>
            <a:ext cx="1463024" cy="4023316"/>
          </a:xfrm>
          <a:prstGeom prst="bentConnector2">
            <a:avLst/>
          </a:prstGeom>
          <a:ln w="19050">
            <a:solidFill>
              <a:srgbClr val="164883"/>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5" idx="3"/>
            <a:endCxn id="6" idx="1"/>
          </p:cNvCxnSpPr>
          <p:nvPr/>
        </p:nvCxnSpPr>
        <p:spPr>
          <a:xfrm>
            <a:off x="3108976" y="1417342"/>
            <a:ext cx="182878" cy="0"/>
          </a:xfrm>
          <a:prstGeom prst="line">
            <a:avLst/>
          </a:prstGeom>
          <a:ln w="19050">
            <a:solidFill>
              <a:srgbClr val="164883"/>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6" idx="3"/>
            <a:endCxn id="8" idx="1"/>
          </p:cNvCxnSpPr>
          <p:nvPr/>
        </p:nvCxnSpPr>
        <p:spPr>
          <a:xfrm>
            <a:off x="5852146" y="1417342"/>
            <a:ext cx="182878" cy="0"/>
          </a:xfrm>
          <a:prstGeom prst="line">
            <a:avLst/>
          </a:prstGeom>
          <a:ln w="19050">
            <a:solidFill>
              <a:srgbClr val="164883"/>
            </a:solidFill>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289696" y="2393328"/>
            <a:ext cx="1493472" cy="2079936"/>
          </a:xfrm>
          <a:prstGeom prst="roundRect">
            <a:avLst/>
          </a:prstGeom>
          <a:solidFill>
            <a:schemeClr val="accent5"/>
          </a:solidFill>
          <a:ln>
            <a:solidFill>
              <a:srgbClr val="1648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00"/>
                </a:solidFill>
                <a:latin typeface="Cambria" pitchFamily="18" charset="0"/>
              </a:rPr>
              <a:t>Indicators</a:t>
            </a:r>
          </a:p>
          <a:p>
            <a:pPr algn="ctr"/>
            <a:r>
              <a:rPr lang="en-US" sz="1400" dirty="0" smtClean="0">
                <a:solidFill>
                  <a:srgbClr val="000000"/>
                </a:solidFill>
                <a:latin typeface="Cambria" pitchFamily="18" charset="0"/>
              </a:rPr>
              <a:t>Traffic volume</a:t>
            </a:r>
            <a:endParaRPr lang="en-US" sz="1400" dirty="0">
              <a:solidFill>
                <a:srgbClr val="000000"/>
              </a:solidFill>
              <a:latin typeface="Cambria" pitchFamily="18" charset="0"/>
            </a:endParaRPr>
          </a:p>
        </p:txBody>
      </p:sp>
      <p:sp>
        <p:nvSpPr>
          <p:cNvPr id="24" name="Rounded Rectangle 23"/>
          <p:cNvSpPr/>
          <p:nvPr/>
        </p:nvSpPr>
        <p:spPr>
          <a:xfrm>
            <a:off x="289696" y="4625664"/>
            <a:ext cx="1493472" cy="2079936"/>
          </a:xfrm>
          <a:prstGeom prst="roundRect">
            <a:avLst/>
          </a:prstGeom>
          <a:solidFill>
            <a:schemeClr val="accent5"/>
          </a:solidFill>
          <a:ln>
            <a:solidFill>
              <a:srgbClr val="1648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0000"/>
                </a:solidFill>
                <a:latin typeface="Cambria" pitchFamily="18" charset="0"/>
              </a:rPr>
              <a:t>Conditions</a:t>
            </a:r>
          </a:p>
          <a:p>
            <a:pPr algn="ctr"/>
            <a:r>
              <a:rPr lang="en-US" sz="1400" dirty="0" smtClean="0">
                <a:solidFill>
                  <a:srgbClr val="000000"/>
                </a:solidFill>
                <a:latin typeface="Cambria" pitchFamily="18" charset="0"/>
              </a:rPr>
              <a:t>Laws regulating traffic enforcement; legal evidence requirements</a:t>
            </a:r>
            <a:endParaRPr lang="en-US" sz="1400" dirty="0">
              <a:solidFill>
                <a:srgbClr val="000000"/>
              </a:solidFill>
              <a:latin typeface="Cambria" pitchFamily="18" charset="0"/>
            </a:endParaRPr>
          </a:p>
        </p:txBody>
      </p:sp>
    </p:spTree>
    <p:extLst>
      <p:ext uri="{BB962C8B-B14F-4D97-AF65-F5344CB8AC3E}">
        <p14:creationId xmlns:p14="http://schemas.microsoft.com/office/powerpoint/2010/main" val="3778032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1" grpId="0" animBg="1"/>
      <p:bldP spid="12" grpId="0" animBg="1"/>
      <p:bldP spid="22" grpId="0" animBg="1"/>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0E2D0"/>
        </a:solidFill>
        <a:effectLst/>
      </p:bgPr>
    </p:bg>
    <p:spTree>
      <p:nvGrpSpPr>
        <p:cNvPr id="1" name=""/>
        <p:cNvGrpSpPr/>
        <p:nvPr/>
      </p:nvGrpSpPr>
      <p:grpSpPr>
        <a:xfrm>
          <a:off x="0" y="0"/>
          <a:ext cx="0" cy="0"/>
          <a:chOff x="0" y="0"/>
          <a:chExt cx="0" cy="0"/>
        </a:xfrm>
      </p:grpSpPr>
      <p:sp>
        <p:nvSpPr>
          <p:cNvPr id="5" name="Rounded Rectangle 4"/>
          <p:cNvSpPr/>
          <p:nvPr/>
        </p:nvSpPr>
        <p:spPr>
          <a:xfrm>
            <a:off x="792568" y="777269"/>
            <a:ext cx="2560292" cy="1280146"/>
          </a:xfrm>
          <a:prstGeom prst="roundRect">
            <a:avLst/>
          </a:prstGeom>
          <a:solidFill>
            <a:schemeClr val="accent2"/>
          </a:solidFill>
          <a:ln>
            <a:solidFill>
              <a:srgbClr val="1648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0000"/>
                </a:solidFill>
              </a:rPr>
              <a:t>Input</a:t>
            </a:r>
          </a:p>
          <a:p>
            <a:pPr algn="ctr"/>
            <a:r>
              <a:rPr lang="en-US" sz="1400" dirty="0" smtClean="0">
                <a:solidFill>
                  <a:srgbClr val="000000"/>
                </a:solidFill>
              </a:rPr>
              <a:t>How much resources (staff/$$$, etc.) did you use? </a:t>
            </a:r>
            <a:endParaRPr lang="en-US" sz="1400" dirty="0">
              <a:solidFill>
                <a:srgbClr val="000000"/>
              </a:solidFill>
            </a:endParaRPr>
          </a:p>
        </p:txBody>
      </p:sp>
      <p:sp>
        <p:nvSpPr>
          <p:cNvPr id="6" name="Rounded Rectangle 5"/>
          <p:cNvSpPr/>
          <p:nvPr/>
        </p:nvSpPr>
        <p:spPr>
          <a:xfrm>
            <a:off x="3535738" y="777269"/>
            <a:ext cx="2560292" cy="1280146"/>
          </a:xfrm>
          <a:prstGeom prst="roundRect">
            <a:avLst/>
          </a:prstGeom>
          <a:solidFill>
            <a:schemeClr val="accent1"/>
          </a:solidFill>
          <a:ln>
            <a:solidFill>
              <a:srgbClr val="1648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0000"/>
                </a:solidFill>
              </a:rPr>
              <a:t>Output</a:t>
            </a:r>
          </a:p>
          <a:p>
            <a:pPr algn="ctr"/>
            <a:r>
              <a:rPr lang="en-US" sz="1400" dirty="0" smtClean="0">
                <a:solidFill>
                  <a:srgbClr val="000000"/>
                </a:solidFill>
              </a:rPr>
              <a:t>How much work was accomplished? </a:t>
            </a:r>
            <a:endParaRPr lang="en-US" sz="1400" dirty="0">
              <a:solidFill>
                <a:srgbClr val="000000"/>
              </a:solidFill>
            </a:endParaRPr>
          </a:p>
        </p:txBody>
      </p:sp>
      <p:sp>
        <p:nvSpPr>
          <p:cNvPr id="8" name="Rounded Rectangle 7"/>
          <p:cNvSpPr/>
          <p:nvPr/>
        </p:nvSpPr>
        <p:spPr>
          <a:xfrm>
            <a:off x="6278908" y="777269"/>
            <a:ext cx="2560292" cy="1280146"/>
          </a:xfrm>
          <a:prstGeom prst="roundRect">
            <a:avLst/>
          </a:prstGeom>
          <a:solidFill>
            <a:schemeClr val="accent4"/>
          </a:solidFill>
          <a:ln>
            <a:solidFill>
              <a:srgbClr val="1648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0000"/>
                </a:solidFill>
              </a:rPr>
              <a:t>Outcome</a:t>
            </a:r>
          </a:p>
          <a:p>
            <a:pPr algn="ctr"/>
            <a:r>
              <a:rPr lang="en-US" sz="1400" dirty="0" smtClean="0">
                <a:solidFill>
                  <a:srgbClr val="000000"/>
                </a:solidFill>
              </a:rPr>
              <a:t>What are the desired results (short-term or long-term)?</a:t>
            </a:r>
            <a:endParaRPr lang="en-US" sz="1400" dirty="0">
              <a:solidFill>
                <a:srgbClr val="000000"/>
              </a:solidFill>
            </a:endParaRPr>
          </a:p>
        </p:txBody>
      </p:sp>
      <p:sp>
        <p:nvSpPr>
          <p:cNvPr id="9" name="Rounded Rectangle 8"/>
          <p:cNvSpPr/>
          <p:nvPr/>
        </p:nvSpPr>
        <p:spPr>
          <a:xfrm>
            <a:off x="2164153" y="2331732"/>
            <a:ext cx="2560292" cy="1280146"/>
          </a:xfrm>
          <a:prstGeom prst="roundRect">
            <a:avLst/>
          </a:prstGeom>
          <a:solidFill>
            <a:schemeClr val="accent3"/>
          </a:solidFill>
          <a:ln>
            <a:solidFill>
              <a:srgbClr val="1648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0000"/>
                </a:solidFill>
              </a:rPr>
              <a:t>Efficiency</a:t>
            </a:r>
          </a:p>
          <a:p>
            <a:pPr algn="ctr"/>
            <a:r>
              <a:rPr lang="en-US" sz="1400" dirty="0" smtClean="0">
                <a:solidFill>
                  <a:srgbClr val="000000"/>
                </a:solidFill>
              </a:rPr>
              <a:t>How much work was accomplished with available resources?</a:t>
            </a:r>
            <a:endParaRPr lang="en-US" sz="1400" dirty="0">
              <a:solidFill>
                <a:srgbClr val="000000"/>
              </a:solidFill>
            </a:endParaRPr>
          </a:p>
        </p:txBody>
      </p:sp>
      <p:sp>
        <p:nvSpPr>
          <p:cNvPr id="10" name="Rounded Rectangle 9"/>
          <p:cNvSpPr/>
          <p:nvPr/>
        </p:nvSpPr>
        <p:spPr>
          <a:xfrm>
            <a:off x="3535738" y="3886195"/>
            <a:ext cx="2560292" cy="1280146"/>
          </a:xfrm>
          <a:prstGeom prst="roundRect">
            <a:avLst/>
          </a:prstGeom>
          <a:solidFill>
            <a:schemeClr val="accent3"/>
          </a:solidFill>
          <a:ln>
            <a:solidFill>
              <a:srgbClr val="1648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0000"/>
                </a:solidFill>
              </a:rPr>
              <a:t>Productivity</a:t>
            </a:r>
          </a:p>
          <a:p>
            <a:pPr algn="ctr"/>
            <a:r>
              <a:rPr lang="en-US" sz="1400" dirty="0" smtClean="0">
                <a:solidFill>
                  <a:srgbClr val="000000"/>
                </a:solidFill>
              </a:rPr>
              <a:t>How much time/effort was expended on quality work? </a:t>
            </a:r>
            <a:endParaRPr lang="en-US" sz="1400" dirty="0">
              <a:solidFill>
                <a:srgbClr val="000000"/>
              </a:solidFill>
            </a:endParaRPr>
          </a:p>
        </p:txBody>
      </p:sp>
      <p:sp>
        <p:nvSpPr>
          <p:cNvPr id="11" name="Rounded Rectangle 10"/>
          <p:cNvSpPr/>
          <p:nvPr/>
        </p:nvSpPr>
        <p:spPr>
          <a:xfrm>
            <a:off x="4907323" y="2331732"/>
            <a:ext cx="2560292" cy="1280146"/>
          </a:xfrm>
          <a:prstGeom prst="roundRect">
            <a:avLst/>
          </a:prstGeom>
          <a:solidFill>
            <a:schemeClr val="accent6"/>
          </a:solidFill>
          <a:ln>
            <a:solidFill>
              <a:srgbClr val="1648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0000"/>
                </a:solidFill>
              </a:rPr>
              <a:t>Effectiveness</a:t>
            </a:r>
          </a:p>
          <a:p>
            <a:pPr algn="ctr"/>
            <a:r>
              <a:rPr lang="en-US" sz="1400" dirty="0" smtClean="0">
                <a:solidFill>
                  <a:srgbClr val="000000"/>
                </a:solidFill>
              </a:rPr>
              <a:t>How well did you achieve the desired results? </a:t>
            </a:r>
            <a:endParaRPr lang="en-US" sz="1400" dirty="0">
              <a:solidFill>
                <a:srgbClr val="000000"/>
              </a:solidFill>
            </a:endParaRPr>
          </a:p>
        </p:txBody>
      </p:sp>
      <p:sp>
        <p:nvSpPr>
          <p:cNvPr id="12" name="Rounded Rectangle 11"/>
          <p:cNvSpPr/>
          <p:nvPr/>
        </p:nvSpPr>
        <p:spPr>
          <a:xfrm>
            <a:off x="3535738" y="5440658"/>
            <a:ext cx="2560292" cy="1280146"/>
          </a:xfrm>
          <a:prstGeom prst="roundRect">
            <a:avLst/>
          </a:prstGeom>
          <a:solidFill>
            <a:schemeClr val="accent6"/>
          </a:solidFill>
          <a:ln>
            <a:solidFill>
              <a:srgbClr val="1648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0000"/>
                </a:solidFill>
              </a:rPr>
              <a:t>Cost-Effectiveness</a:t>
            </a:r>
          </a:p>
          <a:p>
            <a:pPr algn="ctr"/>
            <a:r>
              <a:rPr lang="en-US" sz="1400" dirty="0" smtClean="0">
                <a:solidFill>
                  <a:srgbClr val="000000"/>
                </a:solidFill>
              </a:rPr>
              <a:t>How much value was provided per dollar spent?</a:t>
            </a:r>
            <a:endParaRPr lang="en-US" sz="1400" dirty="0">
              <a:solidFill>
                <a:srgbClr val="000000"/>
              </a:solidFill>
            </a:endParaRPr>
          </a:p>
        </p:txBody>
      </p:sp>
      <p:sp>
        <p:nvSpPr>
          <p:cNvPr id="13" name="Title 1"/>
          <p:cNvSpPr txBox="1">
            <a:spLocks/>
          </p:cNvSpPr>
          <p:nvPr/>
        </p:nvSpPr>
        <p:spPr>
          <a:xfrm>
            <a:off x="182928" y="0"/>
            <a:ext cx="8732472" cy="68583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tx1"/>
                </a:solidFill>
                <a:latin typeface="+mj-lt"/>
                <a:ea typeface="+mj-ea"/>
                <a:cs typeface="+mj-cs"/>
              </a:defRPr>
            </a:lvl1pPr>
          </a:lstStyle>
          <a:p>
            <a:pPr marL="4763" lvl="1"/>
            <a:r>
              <a:rPr lang="en-US" sz="2800" b="1" dirty="0" smtClean="0">
                <a:solidFill>
                  <a:srgbClr val="164883"/>
                </a:solidFill>
              </a:rPr>
              <a:t>Questions performance measures </a:t>
            </a:r>
            <a:r>
              <a:rPr lang="en-US" sz="2800" b="1" dirty="0" smtClean="0">
                <a:solidFill>
                  <a:srgbClr val="164883"/>
                </a:solidFill>
              </a:rPr>
              <a:t>can </a:t>
            </a:r>
            <a:r>
              <a:rPr lang="en-US" sz="2800" b="1" dirty="0" smtClean="0">
                <a:solidFill>
                  <a:srgbClr val="164883"/>
                </a:solidFill>
              </a:rPr>
              <a:t>help answer</a:t>
            </a:r>
            <a:endParaRPr lang="en-US" sz="2800" b="1" dirty="0">
              <a:solidFill>
                <a:srgbClr val="164883"/>
              </a:solidFill>
            </a:endParaRPr>
          </a:p>
        </p:txBody>
      </p:sp>
      <p:cxnSp>
        <p:nvCxnSpPr>
          <p:cNvPr id="15" name="Straight Connector 14"/>
          <p:cNvCxnSpPr>
            <a:stCxn id="5" idx="2"/>
            <a:endCxn id="9" idx="0"/>
          </p:cNvCxnSpPr>
          <p:nvPr/>
        </p:nvCxnSpPr>
        <p:spPr>
          <a:xfrm>
            <a:off x="2072714" y="2057415"/>
            <a:ext cx="1371585" cy="274317"/>
          </a:xfrm>
          <a:prstGeom prst="line">
            <a:avLst/>
          </a:prstGeom>
          <a:ln w="19050">
            <a:solidFill>
              <a:srgbClr val="164883"/>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9" idx="0"/>
            <a:endCxn id="6" idx="2"/>
          </p:cNvCxnSpPr>
          <p:nvPr/>
        </p:nvCxnSpPr>
        <p:spPr>
          <a:xfrm flipV="1">
            <a:off x="3444299" y="2057415"/>
            <a:ext cx="1371585" cy="274317"/>
          </a:xfrm>
          <a:prstGeom prst="line">
            <a:avLst/>
          </a:prstGeom>
          <a:ln w="19050">
            <a:solidFill>
              <a:srgbClr val="16488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6" idx="2"/>
            <a:endCxn id="11" idx="0"/>
          </p:cNvCxnSpPr>
          <p:nvPr/>
        </p:nvCxnSpPr>
        <p:spPr>
          <a:xfrm>
            <a:off x="4815884" y="2057415"/>
            <a:ext cx="1371585" cy="274317"/>
          </a:xfrm>
          <a:prstGeom prst="line">
            <a:avLst/>
          </a:prstGeom>
          <a:ln w="19050">
            <a:solidFill>
              <a:srgbClr val="164883"/>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1" idx="0"/>
            <a:endCxn id="8" idx="2"/>
          </p:cNvCxnSpPr>
          <p:nvPr/>
        </p:nvCxnSpPr>
        <p:spPr>
          <a:xfrm flipV="1">
            <a:off x="6187469" y="2057415"/>
            <a:ext cx="1371585" cy="274317"/>
          </a:xfrm>
          <a:prstGeom prst="line">
            <a:avLst/>
          </a:prstGeom>
          <a:ln w="19050">
            <a:solidFill>
              <a:srgbClr val="164883"/>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9" idx="2"/>
            <a:endCxn id="10" idx="0"/>
          </p:cNvCxnSpPr>
          <p:nvPr/>
        </p:nvCxnSpPr>
        <p:spPr>
          <a:xfrm>
            <a:off x="3444299" y="3611878"/>
            <a:ext cx="1371585" cy="274317"/>
          </a:xfrm>
          <a:prstGeom prst="line">
            <a:avLst/>
          </a:prstGeom>
          <a:ln w="19050">
            <a:solidFill>
              <a:srgbClr val="164883"/>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0" idx="0"/>
            <a:endCxn id="11" idx="2"/>
          </p:cNvCxnSpPr>
          <p:nvPr/>
        </p:nvCxnSpPr>
        <p:spPr>
          <a:xfrm flipV="1">
            <a:off x="4815884" y="3611878"/>
            <a:ext cx="1371585" cy="274317"/>
          </a:xfrm>
          <a:prstGeom prst="line">
            <a:avLst/>
          </a:prstGeom>
          <a:ln w="19050">
            <a:solidFill>
              <a:srgbClr val="164883"/>
            </a:solidFill>
          </a:ln>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8" idx="2"/>
            <a:endCxn id="12" idx="3"/>
          </p:cNvCxnSpPr>
          <p:nvPr/>
        </p:nvCxnSpPr>
        <p:spPr>
          <a:xfrm rot="5400000">
            <a:off x="4815884" y="3337561"/>
            <a:ext cx="4023316" cy="1463024"/>
          </a:xfrm>
          <a:prstGeom prst="bentConnector2">
            <a:avLst/>
          </a:prstGeom>
          <a:ln w="19050">
            <a:solidFill>
              <a:srgbClr val="164883"/>
            </a:solidFill>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12" idx="1"/>
            <a:endCxn id="5" idx="2"/>
          </p:cNvCxnSpPr>
          <p:nvPr/>
        </p:nvCxnSpPr>
        <p:spPr>
          <a:xfrm rot="10800000">
            <a:off x="2072714" y="2057415"/>
            <a:ext cx="1463024" cy="4023316"/>
          </a:xfrm>
          <a:prstGeom prst="bentConnector2">
            <a:avLst/>
          </a:prstGeom>
          <a:ln w="19050">
            <a:solidFill>
              <a:srgbClr val="164883"/>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5" idx="3"/>
            <a:endCxn id="6" idx="1"/>
          </p:cNvCxnSpPr>
          <p:nvPr/>
        </p:nvCxnSpPr>
        <p:spPr>
          <a:xfrm>
            <a:off x="3352860" y="1417342"/>
            <a:ext cx="182878" cy="0"/>
          </a:xfrm>
          <a:prstGeom prst="line">
            <a:avLst/>
          </a:prstGeom>
          <a:ln w="19050">
            <a:solidFill>
              <a:srgbClr val="164883"/>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6" idx="3"/>
            <a:endCxn id="8" idx="1"/>
          </p:cNvCxnSpPr>
          <p:nvPr/>
        </p:nvCxnSpPr>
        <p:spPr>
          <a:xfrm>
            <a:off x="6096030" y="1417342"/>
            <a:ext cx="182878" cy="0"/>
          </a:xfrm>
          <a:prstGeom prst="line">
            <a:avLst/>
          </a:prstGeom>
          <a:ln w="19050">
            <a:solidFill>
              <a:srgbClr val="164883"/>
            </a:solidFill>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289696" y="2393328"/>
            <a:ext cx="1493472" cy="2079936"/>
          </a:xfrm>
          <a:prstGeom prst="roundRect">
            <a:avLst/>
          </a:prstGeom>
          <a:solidFill>
            <a:schemeClr val="accent5"/>
          </a:solidFill>
          <a:ln>
            <a:solidFill>
              <a:srgbClr val="1648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00"/>
                </a:solidFill>
              </a:rPr>
              <a:t>Indicators</a:t>
            </a:r>
          </a:p>
          <a:p>
            <a:pPr algn="ctr"/>
            <a:r>
              <a:rPr lang="en-US" sz="1400" dirty="0" smtClean="0">
                <a:solidFill>
                  <a:srgbClr val="000000"/>
                </a:solidFill>
              </a:rPr>
              <a:t>How large is your service area? What population and demographics do you serve?</a:t>
            </a:r>
            <a:endParaRPr lang="en-US" sz="1400" dirty="0">
              <a:solidFill>
                <a:srgbClr val="000000"/>
              </a:solidFill>
            </a:endParaRPr>
          </a:p>
        </p:txBody>
      </p:sp>
      <p:sp>
        <p:nvSpPr>
          <p:cNvPr id="22" name="Rounded Rectangle 21"/>
          <p:cNvSpPr/>
          <p:nvPr/>
        </p:nvSpPr>
        <p:spPr>
          <a:xfrm>
            <a:off x="289696" y="4625664"/>
            <a:ext cx="1493472" cy="2079936"/>
          </a:xfrm>
          <a:prstGeom prst="roundRect">
            <a:avLst/>
          </a:prstGeom>
          <a:solidFill>
            <a:schemeClr val="accent5"/>
          </a:solidFill>
          <a:ln>
            <a:solidFill>
              <a:srgbClr val="1648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0000"/>
                </a:solidFill>
              </a:rPr>
              <a:t>Conditions</a:t>
            </a:r>
          </a:p>
          <a:p>
            <a:pPr algn="ctr"/>
            <a:r>
              <a:rPr lang="en-US" sz="1400" dirty="0" smtClean="0">
                <a:solidFill>
                  <a:srgbClr val="000000"/>
                </a:solidFill>
              </a:rPr>
              <a:t>What legal or regulatory requirements impact how you provide service?</a:t>
            </a:r>
            <a:endParaRPr lang="en-US" sz="2000" b="1" dirty="0" smtClean="0">
              <a:solidFill>
                <a:srgbClr val="000000"/>
              </a:solidFill>
            </a:endParaRPr>
          </a:p>
          <a:p>
            <a:pPr algn="ctr"/>
            <a:endParaRPr lang="en-US" sz="1400" dirty="0">
              <a:solidFill>
                <a:srgbClr val="000000"/>
              </a:solidFill>
            </a:endParaRPr>
          </a:p>
        </p:txBody>
      </p:sp>
    </p:spTree>
    <p:extLst>
      <p:ext uri="{BB962C8B-B14F-4D97-AF65-F5344CB8AC3E}">
        <p14:creationId xmlns:p14="http://schemas.microsoft.com/office/powerpoint/2010/main" val="1018723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1" grpId="0" animBg="1"/>
      <p:bldP spid="12" grpId="0" animBg="1"/>
      <p:bldP spid="20"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F0E2D0"/>
        </a:solidFill>
        <a:effectLst/>
      </p:bgPr>
    </p:bg>
    <p:spTree>
      <p:nvGrpSpPr>
        <p:cNvPr id="1" name=""/>
        <p:cNvGrpSpPr/>
        <p:nvPr/>
      </p:nvGrpSpPr>
      <p:grpSpPr>
        <a:xfrm>
          <a:off x="0" y="0"/>
          <a:ext cx="0" cy="0"/>
          <a:chOff x="0" y="0"/>
          <a:chExt cx="0" cy="0"/>
        </a:xfrm>
      </p:grpSpPr>
      <p:pic>
        <p:nvPicPr>
          <p:cNvPr id="26" name="Picture 2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47637" y="3189905"/>
            <a:ext cx="7315120" cy="3250835"/>
          </a:xfrm>
          <a:prstGeom prst="rect">
            <a:avLst/>
          </a:prstGeom>
        </p:spPr>
      </p:pic>
      <p:sp>
        <p:nvSpPr>
          <p:cNvPr id="25" name="Rectangle 24"/>
          <p:cNvSpPr/>
          <p:nvPr/>
        </p:nvSpPr>
        <p:spPr>
          <a:xfrm>
            <a:off x="914400" y="502952"/>
            <a:ext cx="7315160" cy="2554545"/>
          </a:xfrm>
          <a:prstGeom prst="rect">
            <a:avLst/>
          </a:prstGeom>
        </p:spPr>
        <p:txBody>
          <a:bodyPr wrap="square">
            <a:spAutoFit/>
          </a:bodyPr>
          <a:lstStyle/>
          <a:p>
            <a:r>
              <a:rPr lang="en-US" sz="2000" b="1" dirty="0">
                <a:latin typeface="Cambria" panose="02040503050406030204" pitchFamily="18" charset="0"/>
              </a:rPr>
              <a:t>How to develop a consistent and intelligent approach to performance </a:t>
            </a:r>
            <a:r>
              <a:rPr lang="en-US" sz="2000" b="1" dirty="0" smtClean="0">
                <a:latin typeface="Cambria" panose="02040503050406030204" pitchFamily="18" charset="0"/>
              </a:rPr>
              <a:t>measurement in your department</a:t>
            </a:r>
            <a:endParaRPr lang="en-US" sz="2000" dirty="0">
              <a:latin typeface="Cambria" panose="02040503050406030204" pitchFamily="18" charset="0"/>
            </a:endParaRPr>
          </a:p>
          <a:p>
            <a:r>
              <a:rPr lang="en-US" sz="2000" b="1" dirty="0">
                <a:latin typeface="Cambria" panose="02040503050406030204" pitchFamily="18" charset="0"/>
              </a:rPr>
              <a:t> </a:t>
            </a:r>
            <a:endParaRPr lang="en-US" sz="2000" dirty="0">
              <a:latin typeface="Cambria" panose="02040503050406030204" pitchFamily="18" charset="0"/>
            </a:endParaRPr>
          </a:p>
          <a:p>
            <a:pPr lvl="0"/>
            <a:r>
              <a:rPr lang="en-US" sz="2000" dirty="0" smtClean="0">
                <a:latin typeface="Cambria" panose="02040503050406030204" pitchFamily="18" charset="0"/>
              </a:rPr>
              <a:t>1. What </a:t>
            </a:r>
            <a:r>
              <a:rPr lang="en-US" sz="2000" dirty="0">
                <a:latin typeface="Cambria" panose="02040503050406030204" pitchFamily="18" charset="0"/>
              </a:rPr>
              <a:t>do you do? Describing your purpose</a:t>
            </a:r>
          </a:p>
          <a:p>
            <a:pPr lvl="0"/>
            <a:r>
              <a:rPr lang="en-US" sz="2000" dirty="0" smtClean="0">
                <a:latin typeface="Cambria" panose="02040503050406030204" pitchFamily="18" charset="0"/>
              </a:rPr>
              <a:t>2. Why </a:t>
            </a:r>
            <a:r>
              <a:rPr lang="en-US" sz="2000" dirty="0">
                <a:latin typeface="Cambria" panose="02040503050406030204" pitchFamily="18" charset="0"/>
              </a:rPr>
              <a:t>do you do it? Identifying outcomes</a:t>
            </a:r>
          </a:p>
          <a:p>
            <a:pPr lvl="0"/>
            <a:r>
              <a:rPr lang="en-US" sz="2000" dirty="0" smtClean="0">
                <a:latin typeface="Cambria" panose="02040503050406030204" pitchFamily="18" charset="0"/>
              </a:rPr>
              <a:t>3. How </a:t>
            </a:r>
            <a:r>
              <a:rPr lang="en-US" sz="2000" dirty="0">
                <a:latin typeface="Cambria" panose="02040503050406030204" pitchFamily="18" charset="0"/>
              </a:rPr>
              <a:t>do you do it? Counting inputs and outputs</a:t>
            </a:r>
          </a:p>
          <a:p>
            <a:pPr lvl="0"/>
            <a:r>
              <a:rPr lang="en-US" sz="2000" dirty="0" smtClean="0">
                <a:latin typeface="Cambria" panose="02040503050406030204" pitchFamily="18" charset="0"/>
              </a:rPr>
              <a:t>4. How </a:t>
            </a:r>
            <a:r>
              <a:rPr lang="en-US" sz="2000" dirty="0">
                <a:latin typeface="Cambria" panose="02040503050406030204" pitchFamily="18" charset="0"/>
              </a:rPr>
              <a:t>well do you do it? Measuring efficiency &amp; effectiveness</a:t>
            </a:r>
          </a:p>
          <a:p>
            <a:pPr lvl="0"/>
            <a:r>
              <a:rPr lang="en-US" sz="2000" dirty="0" smtClean="0">
                <a:latin typeface="Cambria" panose="02040503050406030204" pitchFamily="18" charset="0"/>
              </a:rPr>
              <a:t>5. Can </a:t>
            </a:r>
            <a:r>
              <a:rPr lang="en-US" sz="2000" dirty="0">
                <a:latin typeface="Cambria" panose="02040503050406030204" pitchFamily="18" charset="0"/>
              </a:rPr>
              <a:t>you explain it to others</a:t>
            </a:r>
            <a:r>
              <a:rPr lang="en-US" sz="2000" dirty="0" smtClean="0">
                <a:latin typeface="Cambria" panose="02040503050406030204" pitchFamily="18" charset="0"/>
              </a:rPr>
              <a:t>?</a:t>
            </a:r>
            <a:endParaRPr lang="en-US" sz="2000" dirty="0">
              <a:latin typeface="Cambria" panose="02040503050406030204" pitchFamily="18" charset="0"/>
            </a:endParaRPr>
          </a:p>
        </p:txBody>
      </p:sp>
    </p:spTree>
    <p:extLst>
      <p:ext uri="{BB962C8B-B14F-4D97-AF65-F5344CB8AC3E}">
        <p14:creationId xmlns:p14="http://schemas.microsoft.com/office/powerpoint/2010/main" val="4073552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0E2D0"/>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0" y="-13783"/>
            <a:ext cx="5486390" cy="6872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943586" y="0"/>
            <a:ext cx="3017486" cy="1143000"/>
          </a:xfrm>
        </p:spPr>
        <p:txBody>
          <a:bodyPr>
            <a:normAutofit/>
          </a:bodyPr>
          <a:lstStyle/>
          <a:p>
            <a:r>
              <a:rPr lang="en-US" sz="2800" dirty="0" smtClean="0">
                <a:solidFill>
                  <a:srgbClr val="164883"/>
                </a:solidFill>
              </a:rPr>
              <a:t>Don’t settle for easy measures</a:t>
            </a:r>
            <a:endParaRPr lang="en-US" sz="2800" dirty="0">
              <a:solidFill>
                <a:srgbClr val="164883"/>
              </a:solidFill>
            </a:endParaRPr>
          </a:p>
        </p:txBody>
      </p:sp>
      <p:sp>
        <p:nvSpPr>
          <p:cNvPr id="5" name="Slide Number Placeholder 4"/>
          <p:cNvSpPr>
            <a:spLocks noGrp="1"/>
          </p:cNvSpPr>
          <p:nvPr>
            <p:ph type="sldNum" sz="quarter" idx="10"/>
          </p:nvPr>
        </p:nvSpPr>
        <p:spPr/>
        <p:txBody>
          <a:bodyPr/>
          <a:lstStyle/>
          <a:p>
            <a:fld id="{9BF1074F-113E-4400-BB97-240B3A8419BD}" type="slidenum">
              <a:rPr lang="en-US" smtClean="0"/>
              <a:t>13</a:t>
            </a:fld>
            <a:endParaRPr lang="en-US" dirty="0"/>
          </a:p>
        </p:txBody>
      </p:sp>
      <p:sp>
        <p:nvSpPr>
          <p:cNvPr id="4" name="Rectangle 3"/>
          <p:cNvSpPr/>
          <p:nvPr/>
        </p:nvSpPr>
        <p:spPr>
          <a:xfrm>
            <a:off x="5943585" y="1600220"/>
            <a:ext cx="2560333" cy="3046988"/>
          </a:xfrm>
          <a:prstGeom prst="rect">
            <a:avLst/>
          </a:prstGeom>
        </p:spPr>
        <p:txBody>
          <a:bodyPr wrap="square">
            <a:spAutoFit/>
          </a:bodyPr>
          <a:lstStyle/>
          <a:p>
            <a:pPr marL="1588" lvl="2" indent="-1588">
              <a:buNone/>
            </a:pPr>
            <a:r>
              <a:rPr lang="en-US" sz="2400" b="1" dirty="0" smtClean="0">
                <a:solidFill>
                  <a:srgbClr val="164883"/>
                </a:solidFill>
              </a:rPr>
              <a:t>“Never </a:t>
            </a:r>
            <a:r>
              <a:rPr lang="en-US" sz="2400" b="1" dirty="0">
                <a:solidFill>
                  <a:srgbClr val="164883"/>
                </a:solidFill>
              </a:rPr>
              <a:t>give up on an important goal that’s hard to measure in favor of a less important one that’s easy to measure</a:t>
            </a:r>
            <a:r>
              <a:rPr lang="en-US" sz="2400" b="1" dirty="0" smtClean="0">
                <a:solidFill>
                  <a:srgbClr val="164883"/>
                </a:solidFill>
              </a:rPr>
              <a:t>.”</a:t>
            </a:r>
            <a:endParaRPr lang="en-US" sz="2400" b="1" dirty="0">
              <a:solidFill>
                <a:srgbClr val="164883"/>
              </a:solidFill>
            </a:endParaRPr>
          </a:p>
        </p:txBody>
      </p:sp>
      <p:sp>
        <p:nvSpPr>
          <p:cNvPr id="9" name="Rectangle 8"/>
          <p:cNvSpPr/>
          <p:nvPr/>
        </p:nvSpPr>
        <p:spPr>
          <a:xfrm>
            <a:off x="5760707" y="5989292"/>
            <a:ext cx="3200365" cy="646331"/>
          </a:xfrm>
          <a:prstGeom prst="rect">
            <a:avLst/>
          </a:prstGeom>
        </p:spPr>
        <p:txBody>
          <a:bodyPr wrap="square">
            <a:spAutoFit/>
          </a:bodyPr>
          <a:lstStyle/>
          <a:p>
            <a:pPr marL="0" lvl="2"/>
            <a:r>
              <a:rPr lang="en-US" sz="1200" dirty="0">
                <a:solidFill>
                  <a:srgbClr val="164883"/>
                </a:solidFill>
              </a:rPr>
              <a:t>From Robert Lewis. 2009. </a:t>
            </a:r>
            <a:r>
              <a:rPr lang="en-US" sz="1200" i="1" dirty="0">
                <a:solidFill>
                  <a:srgbClr val="164883"/>
                </a:solidFill>
              </a:rPr>
              <a:t>“No metrics? Don’t fret; you can still manage without measuring.”</a:t>
            </a:r>
            <a:r>
              <a:rPr lang="en-US" sz="1200" dirty="0">
                <a:solidFill>
                  <a:srgbClr val="164883"/>
                </a:solidFill>
              </a:rPr>
              <a:t> Minneapolis St. Paul Business Journal.</a:t>
            </a:r>
            <a:endParaRPr lang="en-US" sz="1200" b="1" dirty="0">
              <a:solidFill>
                <a:srgbClr val="164883"/>
              </a:solidFill>
            </a:endParaRPr>
          </a:p>
        </p:txBody>
      </p:sp>
    </p:spTree>
    <p:extLst>
      <p:ext uri="{BB962C8B-B14F-4D97-AF65-F5344CB8AC3E}">
        <p14:creationId xmlns:p14="http://schemas.microsoft.com/office/powerpoint/2010/main" val="2234393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3"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0" y="-45682"/>
            <a:ext cx="9143950" cy="6903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2"/>
          <p:cNvSpPr txBox="1">
            <a:spLocks/>
          </p:cNvSpPr>
          <p:nvPr/>
        </p:nvSpPr>
        <p:spPr>
          <a:xfrm>
            <a:off x="274368" y="5349219"/>
            <a:ext cx="8595266" cy="1371585"/>
          </a:xfrm>
          <a:prstGeom prst="rect">
            <a:avLst/>
          </a:prstGeom>
          <a:solidFill>
            <a:srgbClr val="F0E2D0"/>
          </a:solidFill>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2" indent="3175">
              <a:buFont typeface="Arial" pitchFamily="34" charset="0"/>
              <a:buNone/>
            </a:pPr>
            <a:r>
              <a:rPr lang="en-US" sz="1800" b="1" dirty="0" smtClean="0">
                <a:solidFill>
                  <a:srgbClr val="164883"/>
                </a:solidFill>
                <a:latin typeface="Cambria" pitchFamily="18" charset="0"/>
              </a:rPr>
              <a:t>Targets </a:t>
            </a:r>
            <a:r>
              <a:rPr lang="en-US" sz="1800" dirty="0" smtClean="0">
                <a:solidFill>
                  <a:srgbClr val="164883"/>
                </a:solidFill>
                <a:latin typeface="Cambria" pitchFamily="18" charset="0"/>
              </a:rPr>
              <a:t>express a specific level of performance the organization is aiming to achieve. </a:t>
            </a:r>
          </a:p>
          <a:p>
            <a:pPr marL="0" lvl="2" indent="3175">
              <a:buFont typeface="Arial" pitchFamily="34" charset="0"/>
              <a:buNone/>
            </a:pPr>
            <a:r>
              <a:rPr lang="en-US" sz="1800" b="1" dirty="0" smtClean="0">
                <a:solidFill>
                  <a:srgbClr val="164883"/>
                </a:solidFill>
                <a:latin typeface="Cambria" pitchFamily="18" charset="0"/>
              </a:rPr>
              <a:t>Standards</a:t>
            </a:r>
            <a:r>
              <a:rPr lang="en-US" sz="1800" dirty="0" smtClean="0">
                <a:solidFill>
                  <a:srgbClr val="164883"/>
                </a:solidFill>
                <a:latin typeface="Cambria" pitchFamily="18" charset="0"/>
              </a:rPr>
              <a:t> (also called “benchmarks”) express the minimum acceptable level of performance that is expected </a:t>
            </a:r>
            <a:r>
              <a:rPr lang="en-US" sz="1800" dirty="0">
                <a:solidFill>
                  <a:srgbClr val="164883"/>
                </a:solidFill>
                <a:latin typeface="Cambria" pitchFamily="18" charset="0"/>
              </a:rPr>
              <a:t>and achieved by other, </a:t>
            </a:r>
            <a:r>
              <a:rPr lang="en-US" sz="1800" dirty="0" smtClean="0">
                <a:solidFill>
                  <a:srgbClr val="164883"/>
                </a:solidFill>
                <a:latin typeface="Cambria" pitchFamily="18" charset="0"/>
              </a:rPr>
              <a:t>high-performing organizations. </a:t>
            </a:r>
            <a:endParaRPr lang="en-US" sz="1800" dirty="0">
              <a:solidFill>
                <a:srgbClr val="164883"/>
              </a:solidFill>
              <a:latin typeface="Cambria" pitchFamily="18" charset="0"/>
            </a:endParaRPr>
          </a:p>
          <a:p>
            <a:pPr marL="3175" lvl="2" indent="-3175">
              <a:buFont typeface="Arial" pitchFamily="34" charset="0"/>
              <a:buNone/>
            </a:pPr>
            <a:r>
              <a:rPr lang="en-US" sz="1800" dirty="0" smtClean="0">
                <a:solidFill>
                  <a:srgbClr val="164883"/>
                </a:solidFill>
                <a:latin typeface="Cambria" pitchFamily="18" charset="0"/>
              </a:rPr>
              <a:t>How </a:t>
            </a:r>
            <a:r>
              <a:rPr lang="en-US" sz="1800" dirty="0">
                <a:solidFill>
                  <a:srgbClr val="164883"/>
                </a:solidFill>
                <a:latin typeface="Cambria" pitchFamily="18" charset="0"/>
              </a:rPr>
              <a:t>else will you know how well you are doing without context</a:t>
            </a:r>
            <a:r>
              <a:rPr lang="en-US" sz="1800" dirty="0" smtClean="0">
                <a:solidFill>
                  <a:srgbClr val="164883"/>
                </a:solidFill>
                <a:latin typeface="Cambria" pitchFamily="18" charset="0"/>
              </a:rPr>
              <a:t>?</a:t>
            </a:r>
            <a:endParaRPr lang="en-US" sz="1800" b="1" dirty="0">
              <a:solidFill>
                <a:srgbClr val="164883"/>
              </a:solidFill>
              <a:latin typeface="Cambria" pitchFamily="18" charset="0"/>
            </a:endParaRPr>
          </a:p>
        </p:txBody>
      </p:sp>
      <p:sp>
        <p:nvSpPr>
          <p:cNvPr id="8" name="Rectangle 7"/>
          <p:cNvSpPr/>
          <p:nvPr/>
        </p:nvSpPr>
        <p:spPr>
          <a:xfrm>
            <a:off x="4937757" y="45757"/>
            <a:ext cx="3931876" cy="1077218"/>
          </a:xfrm>
          <a:prstGeom prst="rect">
            <a:avLst/>
          </a:prstGeom>
          <a:solidFill>
            <a:srgbClr val="F0E2D0"/>
          </a:solidFill>
        </p:spPr>
        <p:txBody>
          <a:bodyPr wrap="square">
            <a:spAutoFit/>
          </a:bodyPr>
          <a:lstStyle/>
          <a:p>
            <a:pPr algn="ctr"/>
            <a:r>
              <a:rPr lang="en-US" sz="1600" b="1" i="1" dirty="0" smtClean="0">
                <a:solidFill>
                  <a:srgbClr val="164883"/>
                </a:solidFill>
                <a:latin typeface="Cambria" pitchFamily="18" charset="0"/>
              </a:rPr>
              <a:t>“Evidence suggests that improved performance occurs at a much greater rate when performance measures are compared.”</a:t>
            </a:r>
            <a:r>
              <a:rPr lang="en-US" sz="1100" b="1" i="1" dirty="0" smtClean="0">
                <a:solidFill>
                  <a:srgbClr val="164883"/>
                </a:solidFill>
                <a:latin typeface="Cambria" pitchFamily="18" charset="0"/>
              </a:rPr>
              <a:t> </a:t>
            </a:r>
            <a:r>
              <a:rPr lang="en-US" sz="1200" dirty="0">
                <a:solidFill>
                  <a:srgbClr val="164883"/>
                </a:solidFill>
                <a:latin typeface="Cambria" pitchFamily="18" charset="0"/>
              </a:rPr>
              <a:t>Smith and </a:t>
            </a:r>
            <a:r>
              <a:rPr lang="en-US" sz="1200" dirty="0" err="1">
                <a:solidFill>
                  <a:srgbClr val="164883"/>
                </a:solidFill>
                <a:latin typeface="Cambria" pitchFamily="18" charset="0"/>
              </a:rPr>
              <a:t>Hartung</a:t>
            </a:r>
            <a:r>
              <a:rPr lang="en-US" sz="1200" dirty="0">
                <a:solidFill>
                  <a:srgbClr val="164883"/>
                </a:solidFill>
                <a:latin typeface="Cambria" pitchFamily="18" charset="0"/>
              </a:rPr>
              <a:t>, </a:t>
            </a:r>
            <a:r>
              <a:rPr lang="en-US" sz="1200" dirty="0" smtClean="0">
                <a:solidFill>
                  <a:srgbClr val="164883"/>
                </a:solidFill>
                <a:latin typeface="Cambria" pitchFamily="18" charset="0"/>
              </a:rPr>
              <a:t>2004</a:t>
            </a:r>
            <a:endParaRPr lang="en-US" sz="1200" b="1" i="1" dirty="0">
              <a:solidFill>
                <a:srgbClr val="164883"/>
              </a:solidFill>
              <a:latin typeface="Cambria" pitchFamily="18" charset="0"/>
            </a:endParaRPr>
          </a:p>
        </p:txBody>
      </p:sp>
    </p:spTree>
    <p:extLst>
      <p:ext uri="{BB962C8B-B14F-4D97-AF65-F5344CB8AC3E}">
        <p14:creationId xmlns:p14="http://schemas.microsoft.com/office/powerpoint/2010/main" val="2404170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F0E2D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172" y="0"/>
            <a:ext cx="8615028" cy="6858000"/>
          </a:xfrm>
          <a:prstGeom prst="rect">
            <a:avLst/>
          </a:prstGeom>
        </p:spPr>
      </p:pic>
      <p:sp>
        <p:nvSpPr>
          <p:cNvPr id="6" name="Rectangle 5"/>
          <p:cNvSpPr/>
          <p:nvPr/>
        </p:nvSpPr>
        <p:spPr>
          <a:xfrm>
            <a:off x="914401" y="5257800"/>
            <a:ext cx="3505200" cy="1077218"/>
          </a:xfrm>
          <a:prstGeom prst="rect">
            <a:avLst/>
          </a:prstGeom>
          <a:solidFill>
            <a:schemeClr val="bg1"/>
          </a:solidFill>
        </p:spPr>
        <p:txBody>
          <a:bodyPr wrap="square">
            <a:spAutoFit/>
          </a:bodyPr>
          <a:lstStyle/>
          <a:p>
            <a:pPr algn="ctr"/>
            <a:r>
              <a:rPr lang="en-US" sz="3200" b="1" i="1" dirty="0" smtClean="0">
                <a:solidFill>
                  <a:srgbClr val="000000"/>
                </a:solidFill>
                <a:latin typeface="Cambria" pitchFamily="18" charset="0"/>
              </a:rPr>
              <a:t>Valley </a:t>
            </a:r>
          </a:p>
          <a:p>
            <a:pPr algn="ctr"/>
            <a:r>
              <a:rPr lang="en-US" sz="3200" b="1" i="1" dirty="0" smtClean="0">
                <a:solidFill>
                  <a:srgbClr val="000000"/>
                </a:solidFill>
                <a:latin typeface="Cambria" pitchFamily="18" charset="0"/>
              </a:rPr>
              <a:t>Benchmark Cities</a:t>
            </a:r>
            <a:endParaRPr lang="en-US" sz="2400" b="1" i="1" dirty="0">
              <a:solidFill>
                <a:srgbClr val="000000"/>
              </a:solidFill>
              <a:latin typeface="Cambria" pitchFamily="18" charset="0"/>
            </a:endParaRPr>
          </a:p>
        </p:txBody>
      </p:sp>
    </p:spTree>
    <p:extLst>
      <p:ext uri="{BB962C8B-B14F-4D97-AF65-F5344CB8AC3E}">
        <p14:creationId xmlns:p14="http://schemas.microsoft.com/office/powerpoint/2010/main" val="1358790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9600"/>
            <a:ext cx="9144000" cy="6858000"/>
          </a:xfrm>
          <a:prstGeom prst="rect">
            <a:avLst/>
          </a:prstGeom>
        </p:spPr>
      </p:pic>
      <p:sp>
        <p:nvSpPr>
          <p:cNvPr id="12" name="Rectangle 11"/>
          <p:cNvSpPr/>
          <p:nvPr/>
        </p:nvSpPr>
        <p:spPr>
          <a:xfrm>
            <a:off x="0" y="1325903"/>
            <a:ext cx="9144000" cy="5394901"/>
          </a:xfrm>
          <a:prstGeom prst="rect">
            <a:avLst/>
          </a:prstGeom>
          <a:solidFill>
            <a:srgbClr val="F0E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228600" y="0"/>
            <a:ext cx="8915400" cy="685800"/>
          </a:xfrm>
        </p:spPr>
        <p:txBody>
          <a:bodyPr>
            <a:normAutofit/>
          </a:bodyPr>
          <a:lstStyle/>
          <a:p>
            <a:r>
              <a:rPr lang="en-US" sz="3200" dirty="0" smtClean="0">
                <a:solidFill>
                  <a:srgbClr val="164883"/>
                </a:solidFill>
              </a:rPr>
              <a:t>How do we compare with our neighbors?</a:t>
            </a:r>
            <a:endParaRPr lang="en-US" sz="3200" dirty="0">
              <a:solidFill>
                <a:srgbClr val="164883"/>
              </a:solidFill>
            </a:endParaRPr>
          </a:p>
        </p:txBody>
      </p:sp>
      <p:sp>
        <p:nvSpPr>
          <p:cNvPr id="3" name="Rectangle 2"/>
          <p:cNvSpPr/>
          <p:nvPr/>
        </p:nvSpPr>
        <p:spPr>
          <a:xfrm>
            <a:off x="304800" y="609600"/>
            <a:ext cx="8610600" cy="523220"/>
          </a:xfrm>
          <a:prstGeom prst="rect">
            <a:avLst/>
          </a:prstGeom>
        </p:spPr>
        <p:txBody>
          <a:bodyPr wrap="square">
            <a:spAutoFit/>
          </a:bodyPr>
          <a:lstStyle/>
          <a:p>
            <a:r>
              <a:rPr lang="en-US" sz="1400" dirty="0">
                <a:solidFill>
                  <a:srgbClr val="164883"/>
                </a:solidFill>
              </a:rPr>
              <a:t>Scottsdale is part of the Phoenix metropolitan area, and taxes and rates vary across the eight largest cities. Scottsdale’s taxes and rates are lower than all but two or three of the largest cities. </a:t>
            </a:r>
          </a:p>
        </p:txBody>
      </p:sp>
      <p:grpSp>
        <p:nvGrpSpPr>
          <p:cNvPr id="4" name="Group 3"/>
          <p:cNvGrpSpPr/>
          <p:nvPr/>
        </p:nvGrpSpPr>
        <p:grpSpPr>
          <a:xfrm>
            <a:off x="0" y="2440576"/>
            <a:ext cx="6374675" cy="3712031"/>
            <a:chOff x="0" y="2440576"/>
            <a:chExt cx="6374675" cy="3712031"/>
          </a:xfrm>
        </p:grpSpPr>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0" y="2440576"/>
              <a:ext cx="1907177" cy="3712031"/>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355771" y="2440577"/>
              <a:ext cx="1018904" cy="1830977"/>
            </a:xfrm>
            <a:prstGeom prst="rect">
              <a:avLst/>
            </a:prstGeom>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344821" y="4271554"/>
              <a:ext cx="992459" cy="966651"/>
            </a:xfrm>
            <a:prstGeom prst="rect">
              <a:avLst/>
            </a:prstGeom>
          </p:spPr>
        </p:pic>
        <p:pic>
          <p:nvPicPr>
            <p:cNvPr id="10" name="Picture 9"/>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460274" y="5238205"/>
              <a:ext cx="757964" cy="914402"/>
            </a:xfrm>
            <a:prstGeom prst="rect">
              <a:avLst/>
            </a:prstGeom>
          </p:spPr>
        </p:pic>
      </p:grpSp>
    </p:spTree>
    <p:extLst>
      <p:ext uri="{BB962C8B-B14F-4D97-AF65-F5344CB8AC3E}">
        <p14:creationId xmlns:p14="http://schemas.microsoft.com/office/powerpoint/2010/main" val="1816921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0E2D0"/>
        </a:soli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3657610" y="0"/>
            <a:ext cx="5486389" cy="685800"/>
          </a:xfrm>
        </p:spPr>
        <p:txBody>
          <a:bodyPr>
            <a:noAutofit/>
          </a:bodyPr>
          <a:lstStyle/>
          <a:p>
            <a:pPr lvl="1" algn="l" rtl="0">
              <a:spcBef>
                <a:spcPct val="0"/>
              </a:spcBef>
            </a:pPr>
            <a:r>
              <a:rPr lang="en-US" sz="2800" b="1" kern="1200" dirty="0" smtClean="0">
                <a:solidFill>
                  <a:srgbClr val="164883"/>
                </a:solidFill>
                <a:latin typeface="+mj-lt"/>
                <a:ea typeface="+mj-ea"/>
                <a:cs typeface="+mj-cs"/>
              </a:rPr>
              <a:t>Why measure? </a:t>
            </a:r>
            <a:endParaRPr lang="en-US" sz="2800" b="1" kern="1200" dirty="0">
              <a:solidFill>
                <a:srgbClr val="164883"/>
              </a:solidFill>
              <a:latin typeface="+mj-lt"/>
              <a:ea typeface="+mj-ea"/>
              <a:cs typeface="+mj-cs"/>
            </a:endParaRPr>
          </a:p>
        </p:txBody>
      </p:sp>
      <p:sp>
        <p:nvSpPr>
          <p:cNvPr id="5" name="Rectangle 4"/>
          <p:cNvSpPr/>
          <p:nvPr/>
        </p:nvSpPr>
        <p:spPr>
          <a:xfrm>
            <a:off x="3383293" y="6259139"/>
            <a:ext cx="5669218" cy="461665"/>
          </a:xfrm>
          <a:prstGeom prst="rect">
            <a:avLst/>
          </a:prstGeom>
        </p:spPr>
        <p:txBody>
          <a:bodyPr wrap="square">
            <a:spAutoFit/>
          </a:bodyPr>
          <a:lstStyle/>
          <a:p>
            <a:pPr marL="0" lvl="2" algn="ctr"/>
            <a:r>
              <a:rPr lang="en-US" sz="1200" dirty="0" smtClean="0">
                <a:solidFill>
                  <a:srgbClr val="164883"/>
                </a:solidFill>
              </a:rPr>
              <a:t>David Osborne </a:t>
            </a:r>
            <a:r>
              <a:rPr lang="en-US" sz="1200" dirty="0">
                <a:solidFill>
                  <a:srgbClr val="164883"/>
                </a:solidFill>
              </a:rPr>
              <a:t>and Ted Gaebler. 1992. </a:t>
            </a:r>
            <a:r>
              <a:rPr lang="en-US" sz="1200" i="1" dirty="0">
                <a:solidFill>
                  <a:srgbClr val="164883"/>
                </a:solidFill>
              </a:rPr>
              <a:t>Reinventing Government: How the Entrepreneurial Spirit Is Transforming the Public Sector</a:t>
            </a:r>
            <a:r>
              <a:rPr lang="en-US" sz="1200" dirty="0">
                <a:solidFill>
                  <a:srgbClr val="164883"/>
                </a:solidFill>
              </a:rPr>
              <a:t>. </a:t>
            </a:r>
            <a:endParaRPr lang="en-US" sz="1200" b="1" dirty="0">
              <a:solidFill>
                <a:srgbClr val="164883"/>
              </a:solidFill>
            </a:endParaRPr>
          </a:p>
        </p:txBody>
      </p:sp>
      <p:sp>
        <p:nvSpPr>
          <p:cNvPr id="6" name="Rectangle 5"/>
          <p:cNvSpPr/>
          <p:nvPr/>
        </p:nvSpPr>
        <p:spPr>
          <a:xfrm>
            <a:off x="3657610" y="1049478"/>
            <a:ext cx="5212022" cy="4939814"/>
          </a:xfrm>
          <a:prstGeom prst="rect">
            <a:avLst/>
          </a:prstGeom>
        </p:spPr>
        <p:txBody>
          <a:bodyPr wrap="square">
            <a:spAutoFit/>
          </a:bodyPr>
          <a:lstStyle/>
          <a:p>
            <a:pPr>
              <a:spcAft>
                <a:spcPts val="1800"/>
              </a:spcAft>
            </a:pPr>
            <a:r>
              <a:rPr lang="en-US" sz="2000" b="1" dirty="0" smtClean="0">
                <a:solidFill>
                  <a:srgbClr val="164883"/>
                </a:solidFill>
              </a:rPr>
              <a:t>If You Don't Measure Results,</a:t>
            </a:r>
            <a:br>
              <a:rPr lang="en-US" sz="2000" b="1" dirty="0" smtClean="0">
                <a:solidFill>
                  <a:srgbClr val="164883"/>
                </a:solidFill>
              </a:rPr>
            </a:br>
            <a:r>
              <a:rPr lang="en-US" sz="2000" b="1" dirty="0" smtClean="0">
                <a:solidFill>
                  <a:srgbClr val="164883"/>
                </a:solidFill>
              </a:rPr>
              <a:t>	You Can't Tell Success from Failure</a:t>
            </a:r>
            <a:endParaRPr lang="en-US" sz="2000" b="1" dirty="0">
              <a:solidFill>
                <a:srgbClr val="164883"/>
              </a:solidFill>
            </a:endParaRPr>
          </a:p>
          <a:p>
            <a:pPr>
              <a:spcAft>
                <a:spcPts val="1800"/>
              </a:spcAft>
            </a:pPr>
            <a:r>
              <a:rPr lang="en-US" sz="2000" b="1" dirty="0" smtClean="0">
                <a:solidFill>
                  <a:srgbClr val="164883"/>
                </a:solidFill>
              </a:rPr>
              <a:t>If You Can’t See Success,</a:t>
            </a:r>
            <a:br>
              <a:rPr lang="en-US" sz="2000" b="1" dirty="0" smtClean="0">
                <a:solidFill>
                  <a:srgbClr val="164883"/>
                </a:solidFill>
              </a:rPr>
            </a:br>
            <a:r>
              <a:rPr lang="en-US" sz="2000" b="1" dirty="0" smtClean="0">
                <a:solidFill>
                  <a:srgbClr val="164883"/>
                </a:solidFill>
              </a:rPr>
              <a:t>	You Can’t Reward It</a:t>
            </a:r>
            <a:endParaRPr lang="en-US" sz="2000" b="1" dirty="0">
              <a:solidFill>
                <a:srgbClr val="164883"/>
              </a:solidFill>
            </a:endParaRPr>
          </a:p>
          <a:p>
            <a:pPr>
              <a:spcAft>
                <a:spcPts val="1800"/>
              </a:spcAft>
            </a:pPr>
            <a:r>
              <a:rPr lang="en-US" sz="2000" b="1" dirty="0">
                <a:solidFill>
                  <a:srgbClr val="164883"/>
                </a:solidFill>
              </a:rPr>
              <a:t>If </a:t>
            </a:r>
            <a:r>
              <a:rPr lang="en-US" sz="2000" b="1" dirty="0" smtClean="0">
                <a:solidFill>
                  <a:srgbClr val="164883"/>
                </a:solidFill>
              </a:rPr>
              <a:t>You Can’t Reward Success,</a:t>
            </a:r>
            <a:br>
              <a:rPr lang="en-US" sz="2000" b="1" dirty="0" smtClean="0">
                <a:solidFill>
                  <a:srgbClr val="164883"/>
                </a:solidFill>
              </a:rPr>
            </a:br>
            <a:r>
              <a:rPr lang="en-US" sz="2000" b="1" dirty="0" smtClean="0">
                <a:solidFill>
                  <a:srgbClr val="164883"/>
                </a:solidFill>
              </a:rPr>
              <a:t>	You’re Probably Rewarding Failure</a:t>
            </a:r>
          </a:p>
          <a:p>
            <a:pPr>
              <a:spcAft>
                <a:spcPts val="1800"/>
              </a:spcAft>
            </a:pPr>
            <a:r>
              <a:rPr lang="en-US" sz="2000" b="1" dirty="0" smtClean="0">
                <a:solidFill>
                  <a:srgbClr val="164883"/>
                </a:solidFill>
              </a:rPr>
              <a:t>If You Can't See Success,</a:t>
            </a:r>
            <a:br>
              <a:rPr lang="en-US" sz="2000" b="1" dirty="0" smtClean="0">
                <a:solidFill>
                  <a:srgbClr val="164883"/>
                </a:solidFill>
              </a:rPr>
            </a:br>
            <a:r>
              <a:rPr lang="en-US" sz="2000" b="1" dirty="0" smtClean="0">
                <a:solidFill>
                  <a:srgbClr val="164883"/>
                </a:solidFill>
              </a:rPr>
              <a:t>	You Can't Learn From It</a:t>
            </a:r>
            <a:endParaRPr lang="en-US" sz="2000" b="1" dirty="0">
              <a:solidFill>
                <a:srgbClr val="164883"/>
              </a:solidFill>
            </a:endParaRPr>
          </a:p>
          <a:p>
            <a:pPr>
              <a:spcAft>
                <a:spcPts val="1800"/>
              </a:spcAft>
            </a:pPr>
            <a:r>
              <a:rPr lang="en-US" sz="2000" b="1" dirty="0">
                <a:solidFill>
                  <a:srgbClr val="164883"/>
                </a:solidFill>
              </a:rPr>
              <a:t>If </a:t>
            </a:r>
            <a:r>
              <a:rPr lang="en-US" sz="2000" b="1" dirty="0" smtClean="0">
                <a:solidFill>
                  <a:srgbClr val="164883"/>
                </a:solidFill>
              </a:rPr>
              <a:t>You Can't Recognize Failure,</a:t>
            </a:r>
            <a:br>
              <a:rPr lang="en-US" sz="2000" b="1" dirty="0" smtClean="0">
                <a:solidFill>
                  <a:srgbClr val="164883"/>
                </a:solidFill>
              </a:rPr>
            </a:br>
            <a:r>
              <a:rPr lang="en-US" sz="2000" b="1" dirty="0" smtClean="0">
                <a:solidFill>
                  <a:srgbClr val="164883"/>
                </a:solidFill>
              </a:rPr>
              <a:t>	You Can't Correct It</a:t>
            </a:r>
          </a:p>
          <a:p>
            <a:pPr>
              <a:spcAft>
                <a:spcPts val="1800"/>
              </a:spcAft>
            </a:pPr>
            <a:r>
              <a:rPr lang="en-US" sz="2000" b="1" dirty="0" smtClean="0">
                <a:solidFill>
                  <a:srgbClr val="164883"/>
                </a:solidFill>
              </a:rPr>
              <a:t>If You </a:t>
            </a:r>
            <a:r>
              <a:rPr lang="en-US" sz="2000" b="1" u="sng" dirty="0" smtClean="0">
                <a:solidFill>
                  <a:srgbClr val="164883"/>
                </a:solidFill>
              </a:rPr>
              <a:t>Can</a:t>
            </a:r>
            <a:r>
              <a:rPr lang="en-US" sz="2000" b="1" dirty="0" smtClean="0">
                <a:solidFill>
                  <a:srgbClr val="164883"/>
                </a:solidFill>
              </a:rPr>
              <a:t> Demonstrate Results,</a:t>
            </a:r>
            <a:br>
              <a:rPr lang="en-US" sz="2000" b="1" dirty="0" smtClean="0">
                <a:solidFill>
                  <a:srgbClr val="164883"/>
                </a:solidFill>
              </a:rPr>
            </a:br>
            <a:r>
              <a:rPr lang="en-US" sz="2000" b="1" dirty="0" smtClean="0">
                <a:solidFill>
                  <a:srgbClr val="164883"/>
                </a:solidFill>
              </a:rPr>
              <a:t>	You </a:t>
            </a:r>
            <a:r>
              <a:rPr lang="en-US" sz="2000" b="1" u="sng" dirty="0" smtClean="0">
                <a:solidFill>
                  <a:srgbClr val="164883"/>
                </a:solidFill>
              </a:rPr>
              <a:t>Can</a:t>
            </a:r>
            <a:r>
              <a:rPr lang="en-US" sz="2000" b="1" dirty="0" smtClean="0">
                <a:solidFill>
                  <a:srgbClr val="164883"/>
                </a:solidFill>
              </a:rPr>
              <a:t> Win </a:t>
            </a:r>
            <a:r>
              <a:rPr lang="en-US" sz="2000" b="1" dirty="0">
                <a:solidFill>
                  <a:srgbClr val="164883"/>
                </a:solidFill>
              </a:rPr>
              <a:t>P</a:t>
            </a:r>
            <a:r>
              <a:rPr lang="en-US" sz="2000" b="1" dirty="0" smtClean="0">
                <a:solidFill>
                  <a:srgbClr val="164883"/>
                </a:solidFill>
              </a:rPr>
              <a:t>ublic </a:t>
            </a:r>
            <a:r>
              <a:rPr lang="en-US" sz="2000" b="1" dirty="0">
                <a:solidFill>
                  <a:srgbClr val="164883"/>
                </a:solidFill>
              </a:rPr>
              <a:t>S</a:t>
            </a:r>
            <a:r>
              <a:rPr lang="en-US" sz="2000" b="1" dirty="0" smtClean="0">
                <a:solidFill>
                  <a:srgbClr val="164883"/>
                </a:solidFill>
              </a:rPr>
              <a:t>upport</a:t>
            </a:r>
            <a:endParaRPr lang="en-US" sz="2000" b="1" dirty="0">
              <a:solidFill>
                <a:srgbClr val="164883"/>
              </a:solidFill>
            </a:endParaRPr>
          </a:p>
        </p:txBody>
      </p:sp>
      <p:pic>
        <p:nvPicPr>
          <p:cNvPr id="4099"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4" y="-1943"/>
            <a:ext cx="32004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4133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0" y="0"/>
            <a:ext cx="9144000" cy="6858000"/>
          </a:xfrm>
          <a:prstGeom prst="rect">
            <a:avLst/>
          </a:prstGeom>
        </p:spPr>
      </p:pic>
      <p:sp>
        <p:nvSpPr>
          <p:cNvPr id="6" name="Title 1"/>
          <p:cNvSpPr>
            <a:spLocks noGrp="1"/>
          </p:cNvSpPr>
          <p:nvPr>
            <p:ph type="ctrTitle"/>
          </p:nvPr>
        </p:nvSpPr>
        <p:spPr>
          <a:xfrm>
            <a:off x="914400" y="2514600"/>
            <a:ext cx="5744498" cy="1828800"/>
          </a:xfrm>
        </p:spPr>
        <p:txBody>
          <a:bodyPr>
            <a:normAutofit/>
          </a:bodyPr>
          <a:lstStyle/>
          <a:p>
            <a:r>
              <a:rPr lang="en-US" sz="3600" dirty="0" smtClean="0">
                <a:solidFill>
                  <a:srgbClr val="164883"/>
                </a:solidFill>
                <a:latin typeface="Cambria" pitchFamily="18" charset="0"/>
              </a:rPr>
              <a:t>Questions, Comments,</a:t>
            </a:r>
            <a:br>
              <a:rPr lang="en-US" sz="3600" dirty="0" smtClean="0">
                <a:solidFill>
                  <a:srgbClr val="164883"/>
                </a:solidFill>
                <a:latin typeface="Cambria" pitchFamily="18" charset="0"/>
              </a:rPr>
            </a:br>
            <a:r>
              <a:rPr lang="en-US" sz="3600" dirty="0" smtClean="0">
                <a:solidFill>
                  <a:srgbClr val="164883"/>
                </a:solidFill>
                <a:latin typeface="Cambria" pitchFamily="18" charset="0"/>
              </a:rPr>
              <a:t>Observations?</a:t>
            </a:r>
            <a:endParaRPr lang="en-US" sz="3600" b="0" dirty="0">
              <a:solidFill>
                <a:srgbClr val="164883"/>
              </a:solidFill>
              <a:latin typeface="Cambria" pitchFamily="18" charset="0"/>
            </a:endParaRPr>
          </a:p>
        </p:txBody>
      </p:sp>
      <p:sp>
        <p:nvSpPr>
          <p:cNvPr id="7" name="Subtitle 2"/>
          <p:cNvSpPr>
            <a:spLocks noGrp="1"/>
          </p:cNvSpPr>
          <p:nvPr>
            <p:ph type="subTitle" idx="1"/>
          </p:nvPr>
        </p:nvSpPr>
        <p:spPr>
          <a:xfrm>
            <a:off x="914400" y="4343400"/>
            <a:ext cx="7315200" cy="1981200"/>
          </a:xfrm>
        </p:spPr>
        <p:txBody>
          <a:bodyPr>
            <a:normAutofit/>
          </a:bodyPr>
          <a:lstStyle/>
          <a:p>
            <a:pPr algn="l"/>
            <a:r>
              <a:rPr lang="en-US" sz="1800" dirty="0" smtClean="0">
                <a:solidFill>
                  <a:srgbClr val="164883"/>
                </a:solidFill>
                <a:latin typeface="Cambria" pitchFamily="18" charset="0"/>
              </a:rPr>
              <a:t>Brent Stockwell, Strategic Initiatives Director</a:t>
            </a:r>
          </a:p>
          <a:p>
            <a:pPr algn="l"/>
            <a:r>
              <a:rPr lang="en-US" sz="1800" dirty="0" smtClean="0">
                <a:solidFill>
                  <a:srgbClr val="164883"/>
                </a:solidFill>
                <a:latin typeface="Cambria" pitchFamily="18" charset="0"/>
              </a:rPr>
              <a:t>Scottsdale City Manager’s Office</a:t>
            </a:r>
          </a:p>
          <a:p>
            <a:pPr algn="l"/>
            <a:r>
              <a:rPr lang="en-US" sz="1800" dirty="0" smtClean="0">
                <a:solidFill>
                  <a:srgbClr val="164883"/>
                </a:solidFill>
                <a:latin typeface="Cambria" pitchFamily="18" charset="0"/>
              </a:rPr>
              <a:t>Bstockwell@ScottsdaleAZ.gov | 480-312-7288</a:t>
            </a:r>
          </a:p>
          <a:p>
            <a:pPr algn="l"/>
            <a:r>
              <a:rPr lang="en-US" sz="1800" dirty="0" smtClean="0">
                <a:solidFill>
                  <a:srgbClr val="164883"/>
                </a:solidFill>
                <a:latin typeface="Cambria" pitchFamily="18" charset="0"/>
              </a:rPr>
              <a:t>www.ScottsdaleAZ.gov/departments/citymanager/performance</a:t>
            </a:r>
            <a:endParaRPr lang="en-US" sz="1800" dirty="0">
              <a:solidFill>
                <a:srgbClr val="164883"/>
              </a:solidFill>
              <a:latin typeface="Cambria" pitchFamily="18" charset="0"/>
            </a:endParaRPr>
          </a:p>
          <a:p>
            <a:pPr algn="l"/>
            <a:endParaRPr lang="en-US" sz="1800" dirty="0" smtClean="0">
              <a:solidFill>
                <a:srgbClr val="164883"/>
              </a:solidFill>
              <a:latin typeface="Cambria" pitchFamily="18" charset="0"/>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20348" y="2514600"/>
            <a:ext cx="1797377" cy="1828800"/>
          </a:xfrm>
          <a:prstGeom prst="rect">
            <a:avLst/>
          </a:prstGeom>
        </p:spPr>
      </p:pic>
    </p:spTree>
    <p:extLst>
      <p:ext uri="{BB962C8B-B14F-4D97-AF65-F5344CB8AC3E}">
        <p14:creationId xmlns:p14="http://schemas.microsoft.com/office/powerpoint/2010/main" val="36301377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F0E2D0"/>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8940" y="0"/>
            <a:ext cx="5485010" cy="6858000"/>
          </a:xfrm>
          <a:prstGeom prst="rect">
            <a:avLst/>
          </a:prstGeom>
          <a:solidFill>
            <a:schemeClr val="bg1"/>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46" y="0"/>
            <a:ext cx="2453843" cy="1143000"/>
          </a:xfrm>
        </p:spPr>
        <p:txBody>
          <a:bodyPr>
            <a:normAutofit/>
          </a:bodyPr>
          <a:lstStyle/>
          <a:p>
            <a:r>
              <a:rPr lang="en-US" sz="2800" dirty="0" smtClean="0">
                <a:solidFill>
                  <a:srgbClr val="164883"/>
                </a:solidFill>
                <a:latin typeface="Cambria" pitchFamily="18" charset="0"/>
              </a:rPr>
              <a:t>Measuring what matters</a:t>
            </a:r>
            <a:endParaRPr lang="en-US" sz="2800" dirty="0">
              <a:solidFill>
                <a:srgbClr val="164883"/>
              </a:solidFill>
              <a:latin typeface="Cambria" pitchFamily="18" charset="0"/>
            </a:endParaRPr>
          </a:p>
        </p:txBody>
      </p:sp>
      <p:sp>
        <p:nvSpPr>
          <p:cNvPr id="3" name="Rectangle 2"/>
          <p:cNvSpPr/>
          <p:nvPr/>
        </p:nvSpPr>
        <p:spPr>
          <a:xfrm>
            <a:off x="4023367" y="5522263"/>
            <a:ext cx="3657559" cy="1015663"/>
          </a:xfrm>
          <a:prstGeom prst="rect">
            <a:avLst/>
          </a:prstGeom>
          <a:solidFill>
            <a:srgbClr val="F0E2D0"/>
          </a:solidFill>
        </p:spPr>
        <p:txBody>
          <a:bodyPr wrap="square">
            <a:spAutoFit/>
          </a:bodyPr>
          <a:lstStyle/>
          <a:p>
            <a:pPr marL="3175" indent="-3175" algn="ctr" fontAlgn="ctr">
              <a:spcAft>
                <a:spcPct val="0"/>
              </a:spcAft>
            </a:pPr>
            <a:r>
              <a:rPr lang="en-US" sz="2000" i="1" dirty="0">
                <a:solidFill>
                  <a:srgbClr val="164883"/>
                </a:solidFill>
                <a:latin typeface="Cambria" pitchFamily="18" charset="0"/>
              </a:rPr>
              <a:t>“…rigorously assemble evidence – quantitative or qualitative – </a:t>
            </a:r>
            <a:endParaRPr lang="en-US" sz="2000" i="1" dirty="0" smtClean="0">
              <a:solidFill>
                <a:srgbClr val="164883"/>
              </a:solidFill>
              <a:latin typeface="Cambria" pitchFamily="18" charset="0"/>
            </a:endParaRPr>
          </a:p>
          <a:p>
            <a:pPr marL="3175" indent="-3175" algn="ctr" fontAlgn="ctr">
              <a:spcAft>
                <a:spcPct val="0"/>
              </a:spcAft>
            </a:pPr>
            <a:r>
              <a:rPr lang="en-US" sz="2000" i="1" dirty="0" smtClean="0">
                <a:solidFill>
                  <a:srgbClr val="164883"/>
                </a:solidFill>
                <a:latin typeface="Cambria" pitchFamily="18" charset="0"/>
              </a:rPr>
              <a:t>to </a:t>
            </a:r>
            <a:r>
              <a:rPr lang="en-US" sz="2000" i="1" dirty="0">
                <a:solidFill>
                  <a:srgbClr val="164883"/>
                </a:solidFill>
                <a:latin typeface="Cambria" pitchFamily="18" charset="0"/>
              </a:rPr>
              <a:t>track your progress.”</a:t>
            </a:r>
          </a:p>
        </p:txBody>
      </p:sp>
      <p:sp>
        <p:nvSpPr>
          <p:cNvPr id="4" name="Rectangle 3"/>
          <p:cNvSpPr/>
          <p:nvPr/>
        </p:nvSpPr>
        <p:spPr>
          <a:xfrm>
            <a:off x="457245" y="1600220"/>
            <a:ext cx="2560333" cy="3816429"/>
          </a:xfrm>
          <a:prstGeom prst="rect">
            <a:avLst/>
          </a:prstGeom>
        </p:spPr>
        <p:txBody>
          <a:bodyPr wrap="square">
            <a:spAutoFit/>
          </a:bodyPr>
          <a:lstStyle/>
          <a:p>
            <a:r>
              <a:rPr lang="en-US" sz="2200" dirty="0">
                <a:solidFill>
                  <a:srgbClr val="164883"/>
                </a:solidFill>
                <a:latin typeface="Cambria" pitchFamily="18" charset="0"/>
              </a:rPr>
              <a:t>“What matters is not finding the perfect indicator, but settling upon a </a:t>
            </a:r>
            <a:r>
              <a:rPr lang="en-US" sz="2200" i="1" dirty="0">
                <a:solidFill>
                  <a:srgbClr val="164883"/>
                </a:solidFill>
                <a:latin typeface="Cambria" pitchFamily="18" charset="0"/>
              </a:rPr>
              <a:t>consistent and intelligent </a:t>
            </a:r>
            <a:r>
              <a:rPr lang="en-US" sz="2200" dirty="0">
                <a:solidFill>
                  <a:srgbClr val="164883"/>
                </a:solidFill>
                <a:latin typeface="Cambria" pitchFamily="18" charset="0"/>
              </a:rPr>
              <a:t>method of assessing your output results and then tracking your trajectory with rigor.”</a:t>
            </a:r>
          </a:p>
        </p:txBody>
      </p:sp>
      <p:sp>
        <p:nvSpPr>
          <p:cNvPr id="9" name="Rectangle 8"/>
          <p:cNvSpPr/>
          <p:nvPr/>
        </p:nvSpPr>
        <p:spPr>
          <a:xfrm>
            <a:off x="459980" y="6165912"/>
            <a:ext cx="2557598" cy="461665"/>
          </a:xfrm>
          <a:prstGeom prst="rect">
            <a:avLst/>
          </a:prstGeom>
        </p:spPr>
        <p:txBody>
          <a:bodyPr wrap="square">
            <a:spAutoFit/>
          </a:bodyPr>
          <a:lstStyle/>
          <a:p>
            <a:pPr marL="3175" indent="-3175" fontAlgn="ctr">
              <a:spcAft>
                <a:spcPct val="0"/>
              </a:spcAft>
            </a:pPr>
            <a:r>
              <a:rPr lang="en-US" sz="1200" b="1" dirty="0">
                <a:solidFill>
                  <a:srgbClr val="164883"/>
                </a:solidFill>
                <a:latin typeface="Cambria" pitchFamily="18" charset="0"/>
              </a:rPr>
              <a:t>Jim Collins. 2005. </a:t>
            </a:r>
            <a:r>
              <a:rPr lang="en-US" sz="1200" b="1" i="1" dirty="0">
                <a:solidFill>
                  <a:srgbClr val="164883"/>
                </a:solidFill>
                <a:latin typeface="Cambria" pitchFamily="18" charset="0"/>
              </a:rPr>
              <a:t>Good to Great and the Social Sectors.</a:t>
            </a:r>
            <a:endParaRPr lang="en-US" sz="1200" b="1" dirty="0">
              <a:solidFill>
                <a:srgbClr val="164883"/>
              </a:solidFill>
              <a:latin typeface="Cambria" pitchFamily="18" charset="0"/>
            </a:endParaRPr>
          </a:p>
        </p:txBody>
      </p:sp>
      <p:sp>
        <p:nvSpPr>
          <p:cNvPr id="8" name="Rectangle 7"/>
          <p:cNvSpPr/>
          <p:nvPr/>
        </p:nvSpPr>
        <p:spPr>
          <a:xfrm>
            <a:off x="5227317" y="304800"/>
            <a:ext cx="3550877" cy="1015663"/>
          </a:xfrm>
          <a:prstGeom prst="rect">
            <a:avLst/>
          </a:prstGeom>
          <a:solidFill>
            <a:srgbClr val="F0E2D0"/>
          </a:solidFill>
        </p:spPr>
        <p:txBody>
          <a:bodyPr wrap="square">
            <a:spAutoFit/>
          </a:bodyPr>
          <a:lstStyle/>
          <a:p>
            <a:pPr marL="3175" indent="-3175" fontAlgn="ctr">
              <a:spcAft>
                <a:spcPct val="0"/>
              </a:spcAft>
            </a:pPr>
            <a:r>
              <a:rPr lang="en-US" sz="2000" i="1" dirty="0">
                <a:solidFill>
                  <a:srgbClr val="164883"/>
                </a:solidFill>
                <a:latin typeface="Cambria" pitchFamily="18" charset="0"/>
              </a:rPr>
              <a:t>…</a:t>
            </a:r>
            <a:r>
              <a:rPr lang="en-US" sz="2000" i="1" dirty="0" smtClean="0">
                <a:solidFill>
                  <a:srgbClr val="164883"/>
                </a:solidFill>
                <a:latin typeface="Cambria" pitchFamily="18" charset="0"/>
              </a:rPr>
              <a:t>improve results by </a:t>
            </a:r>
          </a:p>
          <a:p>
            <a:pPr marL="3175" indent="-3175" fontAlgn="ctr">
              <a:spcAft>
                <a:spcPct val="0"/>
              </a:spcAft>
            </a:pPr>
            <a:r>
              <a:rPr lang="en-US" sz="2000" i="1" dirty="0" smtClean="0">
                <a:solidFill>
                  <a:srgbClr val="164883"/>
                </a:solidFill>
                <a:latin typeface="Cambria" pitchFamily="18" charset="0"/>
              </a:rPr>
              <a:t>integrating objective </a:t>
            </a:r>
            <a:r>
              <a:rPr lang="en-US" sz="2000" i="1" dirty="0">
                <a:solidFill>
                  <a:srgbClr val="164883"/>
                </a:solidFill>
                <a:latin typeface="Cambria" pitchFamily="18" charset="0"/>
              </a:rPr>
              <a:t>evidence </a:t>
            </a:r>
            <a:r>
              <a:rPr lang="en-US" sz="2000" i="1" dirty="0" smtClean="0">
                <a:solidFill>
                  <a:srgbClr val="164883"/>
                </a:solidFill>
                <a:latin typeface="Cambria" pitchFamily="18" charset="0"/>
              </a:rPr>
              <a:t>with </a:t>
            </a:r>
            <a:r>
              <a:rPr lang="en-US" sz="2000" i="1" dirty="0">
                <a:solidFill>
                  <a:srgbClr val="164883"/>
                </a:solidFill>
                <a:latin typeface="Cambria" pitchFamily="18" charset="0"/>
              </a:rPr>
              <a:t>decision-making processes</a:t>
            </a:r>
          </a:p>
        </p:txBody>
      </p:sp>
    </p:spTree>
    <p:extLst>
      <p:ext uri="{BB962C8B-B14F-4D97-AF65-F5344CB8AC3E}">
        <p14:creationId xmlns:p14="http://schemas.microsoft.com/office/powerpoint/2010/main" val="36908643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ubtitle 2"/>
          <p:cNvSpPr txBox="1">
            <a:spLocks/>
          </p:cNvSpPr>
          <p:nvPr/>
        </p:nvSpPr>
        <p:spPr>
          <a:xfrm>
            <a:off x="914440" y="2880366"/>
            <a:ext cx="8382000" cy="2590800"/>
          </a:xfrm>
          <a:prstGeom prst="rect">
            <a:avLst/>
          </a:prstGeom>
          <a:noFill/>
          <a:ln>
            <a:noFill/>
          </a:ln>
          <a:effectLst/>
          <a:scene3d>
            <a:camera prst="orthographicFront">
              <a:rot lat="0" lon="0" rev="0"/>
            </a:camera>
            <a:lightRig rig="threePt" dir="t">
              <a:rot lat="0" lon="0" rev="1200000"/>
            </a:lightRig>
          </a:scene3d>
          <a:sp3d>
            <a:bevelT/>
          </a:sp3d>
        </p:spPr>
        <p:txBody>
          <a:bodyPr vert="horz" lIns="91440" tIns="45720" rIns="91440" bIns="45720" numCol="2" rtlCol="0" anchor="ctr" anchorCtr="0">
            <a:noAutofit/>
          </a:bodyPr>
          <a:lstStyle>
            <a:lvl1pPr marL="0" indent="0" algn="l" defTabSz="914400" rtl="0" eaLnBrk="1" latinLnBrk="0" hangingPunct="1">
              <a:spcBef>
                <a:spcPct val="20000"/>
              </a:spcBef>
              <a:buFont typeface="Arial" pitchFamily="34" charset="0"/>
              <a:buNone/>
              <a:defRPr sz="2400" b="1" kern="1200" cap="none" spc="0" baseline="0">
                <a:ln>
                  <a:noFill/>
                </a:ln>
                <a:solidFill>
                  <a:schemeClr val="tx1"/>
                </a:solidFill>
                <a:effectLst/>
                <a:latin typeface="+mn-lt"/>
                <a:ea typeface="+mn-ea"/>
                <a:cs typeface="+mn-cs"/>
              </a:defRPr>
            </a:lvl1pPr>
            <a:lvl2pPr marL="457200" indent="0" algn="l" defTabSz="914400" rtl="0" eaLnBrk="1" latinLnBrk="0" hangingPunct="1">
              <a:spcBef>
                <a:spcPct val="20000"/>
              </a:spcBef>
              <a:buFont typeface="Arial" pitchFamily="34" charset="0"/>
              <a:buNone/>
              <a:defRPr sz="2000" b="1" kern="1200" cap="none" spc="0" baseline="0">
                <a:ln>
                  <a:noFill/>
                </a:ln>
                <a:solidFill>
                  <a:schemeClr val="tx1"/>
                </a:solidFill>
                <a:effectLst/>
                <a:latin typeface="+mn-lt"/>
                <a:ea typeface="+mn-ea"/>
                <a:cs typeface="+mn-cs"/>
              </a:defRPr>
            </a:lvl2pPr>
            <a:lvl3pPr marL="914400" indent="0" algn="l" defTabSz="914400" rtl="0" eaLnBrk="1" latinLnBrk="0" hangingPunct="1">
              <a:spcBef>
                <a:spcPct val="20000"/>
              </a:spcBef>
              <a:buFont typeface="Arial" pitchFamily="34" charset="0"/>
              <a:buNone/>
              <a:defRPr sz="1800" b="1" kern="1200" cap="none" spc="0" baseline="0">
                <a:ln>
                  <a:noFill/>
                </a:ln>
                <a:solidFill>
                  <a:schemeClr val="tx1"/>
                </a:solidFill>
                <a:effectLst/>
                <a:latin typeface="+mn-lt"/>
                <a:ea typeface="+mn-ea"/>
                <a:cs typeface="+mn-cs"/>
              </a:defRPr>
            </a:lvl3pPr>
            <a:lvl4pPr marL="1371600" indent="0" algn="l" defTabSz="914400" rtl="0" eaLnBrk="1" latinLnBrk="0" hangingPunct="1">
              <a:spcBef>
                <a:spcPct val="20000"/>
              </a:spcBef>
              <a:buFont typeface="Arial" pitchFamily="34" charset="0"/>
              <a:buNone/>
              <a:defRPr sz="1600" b="1" kern="1200" cap="none" spc="0" baseline="0">
                <a:ln>
                  <a:noFill/>
                </a:ln>
                <a:solidFill>
                  <a:schemeClr val="tx1"/>
                </a:solidFill>
                <a:effectLst/>
                <a:latin typeface="+mn-lt"/>
                <a:ea typeface="+mn-ea"/>
                <a:cs typeface="+mn-cs"/>
              </a:defRPr>
            </a:lvl4pPr>
            <a:lvl5pPr marL="1828800" indent="0" algn="l" defTabSz="914400" rtl="0" eaLnBrk="1" latinLnBrk="0" hangingPunct="1">
              <a:spcBef>
                <a:spcPct val="20000"/>
              </a:spcBef>
              <a:buFont typeface="Arial" pitchFamily="34" charset="0"/>
              <a:buNone/>
              <a:defRPr sz="1600" b="1" kern="1200" cap="none" spc="0" baseline="0">
                <a:ln>
                  <a:noFill/>
                </a:ln>
                <a:solidFill>
                  <a:schemeClr val="tx1"/>
                </a:solidFill>
                <a:effectLst/>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marL="285750" indent="-285750">
              <a:buFont typeface="+mj-lt"/>
              <a:buAutoNum type="arabicPeriod"/>
            </a:pPr>
            <a:r>
              <a:rPr lang="en-US" dirty="0">
                <a:solidFill>
                  <a:srgbClr val="164883"/>
                </a:solidFill>
                <a:latin typeface="Calibri" pitchFamily="34" charset="0"/>
              </a:rPr>
              <a:t>Visible </a:t>
            </a:r>
            <a:r>
              <a:rPr lang="en-US" dirty="0" smtClean="0">
                <a:solidFill>
                  <a:srgbClr val="164883"/>
                </a:solidFill>
                <a:latin typeface="Calibri" pitchFamily="34" charset="0"/>
              </a:rPr>
              <a:t>Leadership </a:t>
            </a:r>
            <a:endParaRPr lang="en-US" dirty="0">
              <a:solidFill>
                <a:srgbClr val="164883"/>
              </a:solidFill>
              <a:latin typeface="Calibri" pitchFamily="34" charset="0"/>
            </a:endParaRPr>
          </a:p>
          <a:p>
            <a:pPr marL="285750" indent="-285750">
              <a:buFont typeface="+mj-lt"/>
              <a:buAutoNum type="arabicPeriod"/>
            </a:pPr>
            <a:r>
              <a:rPr lang="en-US" dirty="0">
                <a:solidFill>
                  <a:srgbClr val="164883"/>
                </a:solidFill>
                <a:latin typeface="Calibri" pitchFamily="34" charset="0"/>
              </a:rPr>
              <a:t>Reasonable </a:t>
            </a:r>
            <a:r>
              <a:rPr lang="en-US" dirty="0" smtClean="0">
                <a:solidFill>
                  <a:srgbClr val="164883"/>
                </a:solidFill>
                <a:latin typeface="Calibri" pitchFamily="34" charset="0"/>
              </a:rPr>
              <a:t>Approach </a:t>
            </a:r>
            <a:endParaRPr lang="en-US" dirty="0">
              <a:solidFill>
                <a:srgbClr val="164883"/>
              </a:solidFill>
              <a:latin typeface="Calibri" pitchFamily="34" charset="0"/>
            </a:endParaRPr>
          </a:p>
          <a:p>
            <a:pPr marL="285750" indent="-285750">
              <a:buFont typeface="+mj-lt"/>
              <a:buAutoNum type="arabicPeriod"/>
            </a:pPr>
            <a:r>
              <a:rPr lang="en-US" dirty="0">
                <a:solidFill>
                  <a:srgbClr val="164883"/>
                </a:solidFill>
                <a:latin typeface="Calibri" pitchFamily="34" charset="0"/>
              </a:rPr>
              <a:t>Regular </a:t>
            </a:r>
            <a:r>
              <a:rPr lang="en-US" dirty="0" smtClean="0">
                <a:solidFill>
                  <a:srgbClr val="164883"/>
                </a:solidFill>
                <a:latin typeface="Calibri" pitchFamily="34" charset="0"/>
              </a:rPr>
              <a:t>Reporting </a:t>
            </a:r>
            <a:endParaRPr lang="en-US" dirty="0">
              <a:solidFill>
                <a:srgbClr val="164883"/>
              </a:solidFill>
              <a:latin typeface="Calibri" pitchFamily="34" charset="0"/>
            </a:endParaRPr>
          </a:p>
          <a:p>
            <a:pPr marL="285750" indent="-285750">
              <a:buFont typeface="+mj-lt"/>
              <a:buAutoNum type="arabicPeriod"/>
            </a:pPr>
            <a:r>
              <a:rPr lang="en-US" dirty="0">
                <a:solidFill>
                  <a:srgbClr val="164883"/>
                </a:solidFill>
                <a:latin typeface="Calibri" pitchFamily="34" charset="0"/>
              </a:rPr>
              <a:t>Regular </a:t>
            </a:r>
            <a:r>
              <a:rPr lang="en-US" dirty="0" smtClean="0">
                <a:solidFill>
                  <a:srgbClr val="164883"/>
                </a:solidFill>
                <a:latin typeface="Calibri" pitchFamily="34" charset="0"/>
              </a:rPr>
              <a:t>Review</a:t>
            </a:r>
            <a:r>
              <a:rPr lang="en-US" dirty="0">
                <a:solidFill>
                  <a:srgbClr val="164883"/>
                </a:solidFill>
                <a:latin typeface="Calibri" pitchFamily="34" charset="0"/>
              </a:rPr>
              <a:t>  </a:t>
            </a:r>
          </a:p>
          <a:p>
            <a:pPr marL="285750" indent="-285750">
              <a:buFont typeface="+mj-lt"/>
              <a:buAutoNum type="arabicPeriod"/>
            </a:pPr>
            <a:r>
              <a:rPr lang="en-US" dirty="0">
                <a:solidFill>
                  <a:srgbClr val="164883"/>
                </a:solidFill>
                <a:latin typeface="Calibri" pitchFamily="34" charset="0"/>
              </a:rPr>
              <a:t>Compare with </a:t>
            </a:r>
            <a:r>
              <a:rPr lang="en-US" dirty="0" smtClean="0">
                <a:solidFill>
                  <a:srgbClr val="164883"/>
                </a:solidFill>
                <a:latin typeface="Calibri" pitchFamily="34" charset="0"/>
              </a:rPr>
              <a:t>others</a:t>
            </a:r>
            <a:r>
              <a:rPr lang="en-US" dirty="0">
                <a:solidFill>
                  <a:srgbClr val="164883"/>
                </a:solidFill>
                <a:latin typeface="Calibri" pitchFamily="34" charset="0"/>
              </a:rPr>
              <a:t> </a:t>
            </a:r>
          </a:p>
          <a:p>
            <a:pPr marL="285750" indent="-285750">
              <a:buFont typeface="+mj-lt"/>
              <a:buAutoNum type="arabicPeriod"/>
            </a:pPr>
            <a:r>
              <a:rPr lang="en-US" dirty="0">
                <a:solidFill>
                  <a:srgbClr val="164883"/>
                </a:solidFill>
                <a:latin typeface="Calibri" pitchFamily="34" charset="0"/>
              </a:rPr>
              <a:t>Ask for </a:t>
            </a:r>
            <a:r>
              <a:rPr lang="en-US" dirty="0" smtClean="0">
                <a:solidFill>
                  <a:srgbClr val="164883"/>
                </a:solidFill>
                <a:latin typeface="Calibri" pitchFamily="34" charset="0"/>
              </a:rPr>
              <a:t>feedback </a:t>
            </a:r>
            <a:endParaRPr lang="en-US" dirty="0">
              <a:solidFill>
                <a:srgbClr val="164883"/>
              </a:solidFill>
              <a:latin typeface="Calibri" pitchFamily="34" charset="0"/>
            </a:endParaRPr>
          </a:p>
          <a:p>
            <a:pPr marL="285750" indent="-285750">
              <a:buFont typeface="+mj-lt"/>
              <a:buAutoNum type="arabicPeriod"/>
            </a:pPr>
            <a:r>
              <a:rPr lang="en-US" dirty="0">
                <a:solidFill>
                  <a:srgbClr val="164883"/>
                </a:solidFill>
                <a:latin typeface="Calibri" pitchFamily="34" charset="0"/>
              </a:rPr>
              <a:t>Drives Resource </a:t>
            </a:r>
            <a:r>
              <a:rPr lang="en-US" dirty="0" smtClean="0">
                <a:solidFill>
                  <a:srgbClr val="164883"/>
                </a:solidFill>
                <a:latin typeface="Calibri" pitchFamily="34" charset="0"/>
              </a:rPr>
              <a:t>Allocation/Rewards </a:t>
            </a:r>
            <a:endParaRPr lang="en-US" dirty="0">
              <a:solidFill>
                <a:srgbClr val="164883"/>
              </a:solidFill>
              <a:latin typeface="Calibri" pitchFamily="34" charset="0"/>
            </a:endParaRPr>
          </a:p>
          <a:p>
            <a:pPr marL="285750" indent="-285750">
              <a:buFont typeface="+mj-lt"/>
              <a:buAutoNum type="arabicPeriod"/>
            </a:pPr>
            <a:r>
              <a:rPr lang="en-US" dirty="0">
                <a:solidFill>
                  <a:srgbClr val="164883"/>
                </a:solidFill>
                <a:latin typeface="Calibri" pitchFamily="34" charset="0"/>
              </a:rPr>
              <a:t>Consistently </a:t>
            </a:r>
            <a:r>
              <a:rPr lang="en-US" dirty="0" smtClean="0">
                <a:solidFill>
                  <a:srgbClr val="164883"/>
                </a:solidFill>
                <a:latin typeface="Calibri" pitchFamily="34" charset="0"/>
              </a:rPr>
              <a:t>Utilized</a:t>
            </a:r>
            <a:endParaRPr lang="en-US" dirty="0">
              <a:solidFill>
                <a:srgbClr val="164883"/>
              </a:solidFill>
              <a:latin typeface="Calibri" pitchFamily="34" charset="0"/>
            </a:endParaRPr>
          </a:p>
          <a:p>
            <a:pPr marL="285750" indent="-285750">
              <a:buFont typeface="+mj-lt"/>
              <a:buAutoNum type="arabicPeriod"/>
            </a:pPr>
            <a:r>
              <a:rPr lang="en-US" dirty="0">
                <a:solidFill>
                  <a:srgbClr val="164883"/>
                </a:solidFill>
                <a:latin typeface="Calibri" pitchFamily="34" charset="0"/>
              </a:rPr>
              <a:t>Strategically </a:t>
            </a:r>
            <a:r>
              <a:rPr lang="en-US" dirty="0" smtClean="0">
                <a:solidFill>
                  <a:srgbClr val="164883"/>
                </a:solidFill>
                <a:latin typeface="Calibri" pitchFamily="34" charset="0"/>
              </a:rPr>
              <a:t>Aligned </a:t>
            </a:r>
            <a:endParaRPr lang="en-US" dirty="0">
              <a:solidFill>
                <a:srgbClr val="164883"/>
              </a:solidFill>
              <a:latin typeface="Calibri" pitchFamily="34" charset="0"/>
            </a:endParaRPr>
          </a:p>
        </p:txBody>
      </p:sp>
      <p:sp>
        <p:nvSpPr>
          <p:cNvPr id="9" name="Title 1"/>
          <p:cNvSpPr>
            <a:spLocks noGrp="1"/>
          </p:cNvSpPr>
          <p:nvPr>
            <p:ph type="ctrTitle"/>
          </p:nvPr>
        </p:nvSpPr>
        <p:spPr>
          <a:xfrm>
            <a:off x="914400" y="1965976"/>
            <a:ext cx="5744498" cy="731512"/>
          </a:xfrm>
        </p:spPr>
        <p:txBody>
          <a:bodyPr>
            <a:normAutofit/>
          </a:bodyPr>
          <a:lstStyle/>
          <a:p>
            <a:r>
              <a:rPr lang="en-US" sz="3600" dirty="0" smtClean="0">
                <a:solidFill>
                  <a:srgbClr val="164883"/>
                </a:solidFill>
                <a:latin typeface="Cambria" panose="02040503050406030204" pitchFamily="18" charset="0"/>
              </a:rPr>
              <a:t>Identified Best Practices</a:t>
            </a:r>
            <a:endParaRPr lang="en-US" sz="4000" b="0" dirty="0">
              <a:solidFill>
                <a:srgbClr val="164883"/>
              </a:solidFill>
              <a:latin typeface="Cambria" panose="02040503050406030204" pitchFamily="18" charset="0"/>
            </a:endParaRPr>
          </a:p>
        </p:txBody>
      </p:sp>
    </p:spTree>
    <p:extLst>
      <p:ext uri="{BB962C8B-B14F-4D97-AF65-F5344CB8AC3E}">
        <p14:creationId xmlns:p14="http://schemas.microsoft.com/office/powerpoint/2010/main" val="32155278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0E2D0"/>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8635"/>
            <a:ext cx="9144000" cy="6858001"/>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231805"/>
            <a:ext cx="9144001" cy="6858001"/>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 y="231805"/>
            <a:ext cx="9144001" cy="6858001"/>
          </a:xfrm>
          <a:prstGeom prst="rect">
            <a:avLst/>
          </a:prstGeom>
        </p:spPr>
      </p:pic>
      <p:sp>
        <p:nvSpPr>
          <p:cNvPr id="3" name="Content Placeholder 2"/>
          <p:cNvSpPr>
            <a:spLocks noGrp="1"/>
          </p:cNvSpPr>
          <p:nvPr>
            <p:ph idx="1"/>
          </p:nvPr>
        </p:nvSpPr>
        <p:spPr>
          <a:xfrm>
            <a:off x="365806" y="1362155"/>
            <a:ext cx="2285975" cy="1701089"/>
          </a:xfrm>
        </p:spPr>
        <p:txBody>
          <a:bodyPr>
            <a:noAutofit/>
          </a:bodyPr>
          <a:lstStyle/>
          <a:p>
            <a:pPr marL="0" indent="0">
              <a:spcBef>
                <a:spcPts val="0"/>
              </a:spcBef>
              <a:spcAft>
                <a:spcPts val="1800"/>
              </a:spcAft>
              <a:buNone/>
            </a:pPr>
            <a:r>
              <a:rPr lang="en-US" sz="2000" b="1" dirty="0" smtClean="0">
                <a:solidFill>
                  <a:srgbClr val="164883"/>
                </a:solidFill>
              </a:rPr>
              <a:t>Align </a:t>
            </a:r>
            <a:r>
              <a:rPr lang="en-US" sz="2000" b="1" dirty="0" smtClean="0">
                <a:solidFill>
                  <a:srgbClr val="164883"/>
                </a:solidFill>
              </a:rPr>
              <a:t>efforts to advance the mission and strategic goals</a:t>
            </a:r>
          </a:p>
        </p:txBody>
      </p:sp>
      <p:sp>
        <p:nvSpPr>
          <p:cNvPr id="12" name="Content Placeholder 2"/>
          <p:cNvSpPr txBox="1">
            <a:spLocks/>
          </p:cNvSpPr>
          <p:nvPr/>
        </p:nvSpPr>
        <p:spPr>
          <a:xfrm>
            <a:off x="7223731" y="1398407"/>
            <a:ext cx="2103097" cy="1573398"/>
          </a:xfrm>
          <a:prstGeom prst="rect">
            <a:avLst/>
          </a:prstGeom>
        </p:spPr>
        <p:txBody>
          <a:bodyPr vert="horz" lIns="91440" tIns="45720" rIns="91440" bIns="45720" rtlCol="0">
            <a:normAutofit lnSpcReduction="10000"/>
          </a:bodyPr>
          <a:lstStyle>
            <a:lvl1pPr marL="457200" indent="-4572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1pPr>
            <a:lvl2pPr marL="914400" indent="-4572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2pPr>
            <a:lvl3pPr marL="1257300" indent="-3429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714500" indent="-3429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4pPr>
            <a:lvl5pPr marL="2171700" indent="-3429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350" indent="-6350">
              <a:spcBef>
                <a:spcPts val="0"/>
              </a:spcBef>
              <a:spcAft>
                <a:spcPts val="1800"/>
              </a:spcAft>
              <a:buNone/>
            </a:pPr>
            <a:r>
              <a:rPr lang="en-US" sz="2000" b="1" dirty="0" smtClean="0">
                <a:solidFill>
                  <a:srgbClr val="164883"/>
                </a:solidFill>
              </a:rPr>
              <a:t>S</a:t>
            </a:r>
            <a:r>
              <a:rPr lang="en-US" sz="2000" b="1" dirty="0" smtClean="0">
                <a:solidFill>
                  <a:srgbClr val="164883"/>
                </a:solidFill>
              </a:rPr>
              <a:t>elect performance </a:t>
            </a:r>
            <a:r>
              <a:rPr lang="en-US" sz="2000" b="1" dirty="0" smtClean="0">
                <a:solidFill>
                  <a:srgbClr val="164883"/>
                </a:solidFill>
              </a:rPr>
              <a:t>measures to track desired results</a:t>
            </a:r>
          </a:p>
        </p:txBody>
      </p:sp>
      <p:sp>
        <p:nvSpPr>
          <p:cNvPr id="13" name="Content Placeholder 2"/>
          <p:cNvSpPr txBox="1">
            <a:spLocks/>
          </p:cNvSpPr>
          <p:nvPr/>
        </p:nvSpPr>
        <p:spPr>
          <a:xfrm>
            <a:off x="6766486" y="4526268"/>
            <a:ext cx="2377464" cy="1645902"/>
          </a:xfrm>
          <a:prstGeom prst="rect">
            <a:avLst/>
          </a:prstGeom>
        </p:spPr>
        <p:txBody>
          <a:bodyPr vert="horz" lIns="91440" tIns="45720" rIns="91440" bIns="45720" rtlCol="0">
            <a:noAutofit/>
          </a:bodyPr>
          <a:lstStyle>
            <a:lvl1pPr marL="457200" indent="-4572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1pPr>
            <a:lvl2pPr marL="914400" indent="-4572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2pPr>
            <a:lvl3pPr marL="1257300" indent="-3429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714500" indent="-3429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4pPr>
            <a:lvl5pPr marL="2171700" indent="-3429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1800"/>
              </a:spcAft>
              <a:buNone/>
            </a:pPr>
            <a:r>
              <a:rPr lang="en-US" sz="2000" b="1" dirty="0" smtClean="0">
                <a:solidFill>
                  <a:srgbClr val="164883"/>
                </a:solidFill>
              </a:rPr>
              <a:t>Identify </a:t>
            </a:r>
            <a:r>
              <a:rPr lang="en-US" sz="2000" b="1" dirty="0">
                <a:solidFill>
                  <a:srgbClr val="164883"/>
                </a:solidFill>
              </a:rPr>
              <a:t>standards and targets to evaluate success</a:t>
            </a:r>
          </a:p>
        </p:txBody>
      </p:sp>
      <p:sp>
        <p:nvSpPr>
          <p:cNvPr id="14" name="Content Placeholder 2"/>
          <p:cNvSpPr txBox="1">
            <a:spLocks/>
          </p:cNvSpPr>
          <p:nvPr/>
        </p:nvSpPr>
        <p:spPr>
          <a:xfrm>
            <a:off x="457245" y="4617707"/>
            <a:ext cx="3017487" cy="1645902"/>
          </a:xfrm>
          <a:prstGeom prst="rect">
            <a:avLst/>
          </a:prstGeom>
        </p:spPr>
        <p:txBody>
          <a:bodyPr vert="horz" lIns="91440" tIns="45720" rIns="91440" bIns="45720" rtlCol="0">
            <a:noAutofit/>
          </a:bodyPr>
          <a:lstStyle>
            <a:lvl1pPr marL="457200" indent="-4572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1pPr>
            <a:lvl2pPr marL="914400" indent="-4572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2pPr>
            <a:lvl3pPr marL="1257300" indent="-3429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714500" indent="-3429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4pPr>
            <a:lvl5pPr marL="2171700" indent="-3429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1800"/>
              </a:spcAft>
              <a:buNone/>
            </a:pPr>
            <a:r>
              <a:rPr lang="en-US" sz="2000" b="1" dirty="0">
                <a:solidFill>
                  <a:srgbClr val="164883"/>
                </a:solidFill>
              </a:rPr>
              <a:t>I</a:t>
            </a:r>
            <a:r>
              <a:rPr lang="en-US" sz="2000" b="1" dirty="0" smtClean="0">
                <a:solidFill>
                  <a:srgbClr val="164883"/>
                </a:solidFill>
              </a:rPr>
              <a:t>mprove                     performance                            by </a:t>
            </a:r>
            <a:r>
              <a:rPr lang="en-US" sz="2000" b="1" dirty="0">
                <a:solidFill>
                  <a:srgbClr val="164883"/>
                </a:solidFill>
              </a:rPr>
              <a:t>formulating </a:t>
            </a:r>
            <a:r>
              <a:rPr lang="en-US" sz="2000" b="1" dirty="0" smtClean="0">
                <a:solidFill>
                  <a:srgbClr val="164883"/>
                </a:solidFill>
              </a:rPr>
              <a:t>  strategic objectives</a:t>
            </a:r>
            <a:endParaRPr lang="en-US" sz="2000" b="1" dirty="0">
              <a:solidFill>
                <a:srgbClr val="164883"/>
              </a:solidFill>
            </a:endParaRPr>
          </a:p>
        </p:txBody>
      </p:sp>
      <p:sp>
        <p:nvSpPr>
          <p:cNvPr id="16" name="Text Box 4"/>
          <p:cNvSpPr txBox="1">
            <a:spLocks noChangeArrowheads="1"/>
          </p:cNvSpPr>
          <p:nvPr/>
        </p:nvSpPr>
        <p:spPr bwMode="auto">
          <a:xfrm>
            <a:off x="4906909" y="2507553"/>
            <a:ext cx="1862307" cy="12415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en-US" dirty="0" smtClean="0">
                <a:solidFill>
                  <a:srgbClr val="FFFFFF"/>
                </a:solidFill>
                <a:cs typeface="Arial" pitchFamily="34" charset="0"/>
              </a:rPr>
              <a:t>What must you do to achieve your desired results?</a:t>
            </a:r>
            <a:endParaRPr lang="en-US" sz="4000" dirty="0" smtClean="0">
              <a:solidFill>
                <a:srgbClr val="FFFFFF"/>
              </a:solidFill>
              <a:latin typeface="Arial" pitchFamily="34" charset="0"/>
              <a:cs typeface="Arial" pitchFamily="34" charset="0"/>
            </a:endParaRPr>
          </a:p>
        </p:txBody>
      </p:sp>
      <p:sp>
        <p:nvSpPr>
          <p:cNvPr id="17" name="Text Box 5"/>
          <p:cNvSpPr txBox="1">
            <a:spLocks noChangeArrowheads="1"/>
          </p:cNvSpPr>
          <p:nvPr/>
        </p:nvSpPr>
        <p:spPr bwMode="auto">
          <a:xfrm>
            <a:off x="4663439" y="4390714"/>
            <a:ext cx="1511192" cy="17766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en-US" dirty="0" smtClean="0">
                <a:solidFill>
                  <a:srgbClr val="FFFFFF"/>
                </a:solidFill>
                <a:cs typeface="Arial" pitchFamily="34" charset="0"/>
              </a:rPr>
              <a:t>How will you know if you are successful?</a:t>
            </a:r>
            <a:endParaRPr lang="en-US" sz="4000" dirty="0" smtClean="0">
              <a:solidFill>
                <a:srgbClr val="FFFFFF"/>
              </a:solidFill>
              <a:latin typeface="Arial" pitchFamily="34" charset="0"/>
              <a:cs typeface="Arial" pitchFamily="34" charset="0"/>
            </a:endParaRPr>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 y="228635"/>
            <a:ext cx="9144001" cy="6858001"/>
          </a:xfrm>
          <a:prstGeom prst="rect">
            <a:avLst/>
          </a:prstGeom>
        </p:spPr>
      </p:pic>
      <p:sp>
        <p:nvSpPr>
          <p:cNvPr id="15" name="Text Box 3"/>
          <p:cNvSpPr txBox="1">
            <a:spLocks noChangeArrowheads="1"/>
          </p:cNvSpPr>
          <p:nvPr/>
        </p:nvSpPr>
        <p:spPr bwMode="auto">
          <a:xfrm>
            <a:off x="2477166" y="2430983"/>
            <a:ext cx="1575798" cy="108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en-US" dirty="0" smtClean="0">
                <a:solidFill>
                  <a:srgbClr val="FFFFFF"/>
                </a:solidFill>
                <a:cs typeface="Arial" pitchFamily="34" charset="0"/>
              </a:rPr>
              <a:t>What are you </a:t>
            </a:r>
          </a:p>
          <a:p>
            <a:pPr algn="ctr" fontAlgn="base">
              <a:spcBef>
                <a:spcPct val="0"/>
              </a:spcBef>
              <a:spcAft>
                <a:spcPct val="0"/>
              </a:spcAft>
            </a:pPr>
            <a:r>
              <a:rPr lang="en-US" dirty="0" smtClean="0">
                <a:solidFill>
                  <a:srgbClr val="FFFFFF"/>
                </a:solidFill>
                <a:cs typeface="Arial" pitchFamily="34" charset="0"/>
              </a:rPr>
              <a:t>trying to achieve?</a:t>
            </a:r>
            <a:endParaRPr lang="en-US" sz="4000" dirty="0" smtClean="0">
              <a:solidFill>
                <a:srgbClr val="FFFFFF"/>
              </a:solidFill>
              <a:latin typeface="Arial" pitchFamily="34" charset="0"/>
              <a:cs typeface="Arial" pitchFamily="34" charset="0"/>
            </a:endParaRPr>
          </a:p>
        </p:txBody>
      </p:sp>
      <p:sp>
        <p:nvSpPr>
          <p:cNvPr id="18" name="Text Box 6"/>
          <p:cNvSpPr txBox="1">
            <a:spLocks noChangeArrowheads="1"/>
          </p:cNvSpPr>
          <p:nvPr/>
        </p:nvSpPr>
        <p:spPr bwMode="auto">
          <a:xfrm>
            <a:off x="3136648" y="4389149"/>
            <a:ext cx="1343913" cy="14708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en-US" dirty="0" smtClean="0">
                <a:solidFill>
                  <a:srgbClr val="FFFFFF"/>
                </a:solidFill>
                <a:cs typeface="Arial" pitchFamily="34" charset="0"/>
              </a:rPr>
              <a:t>What must you improve to achieve your desired results?</a:t>
            </a:r>
            <a:endParaRPr lang="en-US" sz="4000" dirty="0" smtClean="0">
              <a:solidFill>
                <a:srgbClr val="FFFFFF"/>
              </a:solidFill>
              <a:latin typeface="Arial" pitchFamily="34" charset="0"/>
              <a:cs typeface="Arial" pitchFamily="34" charset="0"/>
            </a:endParaRPr>
          </a:p>
        </p:txBody>
      </p:sp>
      <p:sp>
        <p:nvSpPr>
          <p:cNvPr id="19" name="Title 1"/>
          <p:cNvSpPr>
            <a:spLocks noGrp="1"/>
          </p:cNvSpPr>
          <p:nvPr>
            <p:ph type="title"/>
          </p:nvPr>
        </p:nvSpPr>
        <p:spPr>
          <a:xfrm>
            <a:off x="274367" y="275405"/>
            <a:ext cx="3534237" cy="410425"/>
          </a:xfrm>
        </p:spPr>
        <p:txBody>
          <a:bodyPr>
            <a:normAutofit fontScale="90000"/>
          </a:bodyPr>
          <a:lstStyle/>
          <a:p>
            <a:r>
              <a:rPr lang="en-US" dirty="0" smtClean="0">
                <a:solidFill>
                  <a:srgbClr val="164883"/>
                </a:solidFill>
              </a:rPr>
              <a:t>Performance Management Process</a:t>
            </a:r>
            <a:endParaRPr lang="en-US" dirty="0">
              <a:solidFill>
                <a:srgbClr val="164883"/>
              </a:solidFill>
            </a:endParaRPr>
          </a:p>
        </p:txBody>
      </p:sp>
    </p:spTree>
    <p:extLst>
      <p:ext uri="{BB962C8B-B14F-4D97-AF65-F5344CB8AC3E}">
        <p14:creationId xmlns:p14="http://schemas.microsoft.com/office/powerpoint/2010/main" val="1922454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5"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0E2D0"/>
        </a:solidFill>
        <a:effectLst/>
      </p:bgPr>
    </p:bg>
    <p:spTree>
      <p:nvGrpSpPr>
        <p:cNvPr id="1" name=""/>
        <p:cNvGrpSpPr/>
        <p:nvPr/>
      </p:nvGrpSpPr>
      <p:grpSpPr>
        <a:xfrm>
          <a:off x="0" y="0"/>
          <a:ext cx="0" cy="0"/>
          <a:chOff x="0" y="0"/>
          <a:chExt cx="0" cy="0"/>
        </a:xfrm>
      </p:grpSpPr>
      <p:sp>
        <p:nvSpPr>
          <p:cNvPr id="22" name="Rounded Rectangle 21"/>
          <p:cNvSpPr/>
          <p:nvPr/>
        </p:nvSpPr>
        <p:spPr>
          <a:xfrm>
            <a:off x="2743220" y="2454834"/>
            <a:ext cx="6217851" cy="836599"/>
          </a:xfrm>
          <a:prstGeom prst="round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6725"/>
            <a:r>
              <a:rPr lang="en-US" sz="2000" b="1" dirty="0" smtClean="0">
                <a:solidFill>
                  <a:srgbClr val="000000"/>
                </a:solidFill>
              </a:rPr>
              <a:t>What principles govern our actions and the way we do business?</a:t>
            </a:r>
            <a:endParaRPr lang="en-US" sz="2000" b="1" dirty="0">
              <a:solidFill>
                <a:srgbClr val="000000"/>
              </a:solidFill>
            </a:endParaRPr>
          </a:p>
        </p:txBody>
      </p:sp>
      <p:sp>
        <p:nvSpPr>
          <p:cNvPr id="20" name="Rounded Rectangle 19"/>
          <p:cNvSpPr/>
          <p:nvPr/>
        </p:nvSpPr>
        <p:spPr>
          <a:xfrm>
            <a:off x="2743220" y="1339551"/>
            <a:ext cx="6217851" cy="836599"/>
          </a:xfrm>
          <a:prstGeom prst="roundRect">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6725"/>
            <a:r>
              <a:rPr lang="en-US" sz="2000" b="1" dirty="0" smtClean="0">
                <a:solidFill>
                  <a:srgbClr val="000000"/>
                </a:solidFill>
              </a:rPr>
              <a:t>What are our main focus areas for the long- and short-term?</a:t>
            </a:r>
            <a:endParaRPr lang="en-US" sz="2000" b="1" dirty="0">
              <a:solidFill>
                <a:srgbClr val="000000"/>
              </a:solidFill>
            </a:endParaRPr>
          </a:p>
        </p:txBody>
      </p:sp>
      <p:sp>
        <p:nvSpPr>
          <p:cNvPr id="23" name="Rounded Rectangle 22"/>
          <p:cNvSpPr/>
          <p:nvPr/>
        </p:nvSpPr>
        <p:spPr>
          <a:xfrm>
            <a:off x="2743220" y="5728623"/>
            <a:ext cx="6217850" cy="836599"/>
          </a:xfrm>
          <a:prstGeom prst="roundRect">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6725"/>
            <a:r>
              <a:rPr lang="en-US" sz="2000" b="1" dirty="0" smtClean="0">
                <a:solidFill>
                  <a:srgbClr val="000000"/>
                </a:solidFill>
              </a:rPr>
              <a:t>How will we know if we are achieving </a:t>
            </a:r>
            <a:r>
              <a:rPr lang="en-US" sz="2000" b="1" dirty="0" smtClean="0">
                <a:solidFill>
                  <a:srgbClr val="000000"/>
                </a:solidFill>
              </a:rPr>
              <a:t>results?</a:t>
            </a:r>
            <a:endParaRPr lang="en-US" sz="2000" b="1" dirty="0">
              <a:solidFill>
                <a:srgbClr val="000000"/>
              </a:solidFill>
            </a:endParaRPr>
          </a:p>
        </p:txBody>
      </p:sp>
      <p:sp>
        <p:nvSpPr>
          <p:cNvPr id="24" name="Rounded Rectangle 23"/>
          <p:cNvSpPr/>
          <p:nvPr/>
        </p:nvSpPr>
        <p:spPr>
          <a:xfrm>
            <a:off x="2743219" y="4628615"/>
            <a:ext cx="6217851" cy="836599"/>
          </a:xfrm>
          <a:prstGeom prst="roundRect">
            <a:avLst/>
          </a:prstGeom>
          <a:solidFill>
            <a:schemeClr val="accent5">
              <a:lumMod val="40000"/>
              <a:lumOff val="6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6725"/>
            <a:r>
              <a:rPr lang="en-US" sz="2000" b="1" dirty="0" smtClean="0">
                <a:solidFill>
                  <a:srgbClr val="000000"/>
                </a:solidFill>
              </a:rPr>
              <a:t>What specific activities must be done to ensure we meet the objectives?</a:t>
            </a:r>
            <a:endParaRPr lang="en-US" sz="2000" b="1" dirty="0">
              <a:solidFill>
                <a:srgbClr val="000000"/>
              </a:solidFill>
            </a:endParaRPr>
          </a:p>
        </p:txBody>
      </p:sp>
      <p:sp>
        <p:nvSpPr>
          <p:cNvPr id="21" name="Rounded Rectangle 20"/>
          <p:cNvSpPr/>
          <p:nvPr/>
        </p:nvSpPr>
        <p:spPr>
          <a:xfrm>
            <a:off x="2743220" y="3535444"/>
            <a:ext cx="6217851" cy="836599"/>
          </a:xfrm>
          <a:prstGeom prst="roundRect">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6725"/>
            <a:r>
              <a:rPr lang="en-US" sz="2000" b="1" dirty="0">
                <a:solidFill>
                  <a:srgbClr val="000000"/>
                </a:solidFill>
              </a:rPr>
              <a:t>What </a:t>
            </a:r>
            <a:r>
              <a:rPr lang="en-US" sz="2000" b="1" dirty="0" smtClean="0">
                <a:solidFill>
                  <a:srgbClr val="000000"/>
                </a:solidFill>
              </a:rPr>
              <a:t>efforts </a:t>
            </a:r>
            <a:r>
              <a:rPr lang="en-US" sz="2000" b="1" dirty="0">
                <a:solidFill>
                  <a:srgbClr val="000000"/>
                </a:solidFill>
              </a:rPr>
              <a:t>are needed to get results?</a:t>
            </a:r>
          </a:p>
        </p:txBody>
      </p:sp>
      <p:sp>
        <p:nvSpPr>
          <p:cNvPr id="19" name="Rounded Rectangle 18"/>
          <p:cNvSpPr/>
          <p:nvPr/>
        </p:nvSpPr>
        <p:spPr>
          <a:xfrm>
            <a:off x="2743220" y="255931"/>
            <a:ext cx="6217851" cy="836599"/>
          </a:xfrm>
          <a:prstGeom prst="round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6725"/>
            <a:r>
              <a:rPr lang="en-US" sz="2000" b="1" dirty="0" smtClean="0">
                <a:solidFill>
                  <a:srgbClr val="000000"/>
                </a:solidFill>
              </a:rPr>
              <a:t>What is our purpose? </a:t>
            </a:r>
            <a:r>
              <a:rPr lang="en-US" sz="2000" b="1" dirty="0" smtClean="0">
                <a:solidFill>
                  <a:srgbClr val="000000"/>
                </a:solidFill>
              </a:rPr>
              <a:t>Why do we exist?</a:t>
            </a:r>
            <a:endParaRPr lang="en-US" sz="2000" b="1" dirty="0">
              <a:solidFill>
                <a:srgbClr val="000000"/>
              </a:solidFill>
            </a:endParaRPr>
          </a:p>
        </p:txBody>
      </p:sp>
      <p:sp>
        <p:nvSpPr>
          <p:cNvPr id="4" name="Rounded Rectangle 3"/>
          <p:cNvSpPr/>
          <p:nvPr/>
        </p:nvSpPr>
        <p:spPr>
          <a:xfrm>
            <a:off x="182928" y="178140"/>
            <a:ext cx="2834609" cy="964885"/>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200" b="1" dirty="0" smtClean="0">
                <a:solidFill>
                  <a:srgbClr val="FFFFFF"/>
                </a:solidFill>
              </a:rPr>
              <a:t>Mission</a:t>
            </a:r>
            <a:endParaRPr lang="en-US" sz="3200" b="1" dirty="0">
              <a:solidFill>
                <a:srgbClr val="FFFFFF"/>
              </a:solidFill>
            </a:endParaRPr>
          </a:p>
        </p:txBody>
      </p:sp>
      <p:sp>
        <p:nvSpPr>
          <p:cNvPr id="14" name="Rounded Rectangle 13"/>
          <p:cNvSpPr/>
          <p:nvPr/>
        </p:nvSpPr>
        <p:spPr>
          <a:xfrm>
            <a:off x="184370" y="1275408"/>
            <a:ext cx="2834609" cy="964885"/>
          </a:xfrm>
          <a:prstGeom prst="roundRect">
            <a:avLst/>
          </a:prstGeom>
          <a:solidFill>
            <a:schemeClr val="accent2"/>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sz="3200" b="1" dirty="0" smtClean="0">
                <a:solidFill>
                  <a:srgbClr val="FFFFFF"/>
                </a:solidFill>
              </a:rPr>
              <a:t>Goals</a:t>
            </a:r>
            <a:endParaRPr lang="en-US" sz="3200" b="1" dirty="0">
              <a:solidFill>
                <a:srgbClr val="FFFFFF"/>
              </a:solidFill>
            </a:endParaRPr>
          </a:p>
        </p:txBody>
      </p:sp>
      <p:sp>
        <p:nvSpPr>
          <p:cNvPr id="15" name="Rounded Rectangle 14"/>
          <p:cNvSpPr/>
          <p:nvPr/>
        </p:nvSpPr>
        <p:spPr>
          <a:xfrm>
            <a:off x="182927" y="2372676"/>
            <a:ext cx="2834609" cy="981668"/>
          </a:xfrm>
          <a:prstGeom prst="roundRect">
            <a:avLst/>
          </a:prstGeom>
          <a:solidFill>
            <a:schemeClr val="accent3"/>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sz="3200" b="1" dirty="0" smtClean="0">
                <a:solidFill>
                  <a:srgbClr val="FFFFFF"/>
                </a:solidFill>
              </a:rPr>
              <a:t>Values</a:t>
            </a:r>
            <a:endParaRPr lang="en-US" sz="3200" b="1" dirty="0">
              <a:solidFill>
                <a:srgbClr val="FFFFFF"/>
              </a:solidFill>
            </a:endParaRPr>
          </a:p>
        </p:txBody>
      </p:sp>
      <p:sp>
        <p:nvSpPr>
          <p:cNvPr id="16" name="Rounded Rectangle 15"/>
          <p:cNvSpPr/>
          <p:nvPr/>
        </p:nvSpPr>
        <p:spPr>
          <a:xfrm>
            <a:off x="184369" y="3469944"/>
            <a:ext cx="2834609" cy="966933"/>
          </a:xfrm>
          <a:prstGeom prst="roundRect">
            <a:avLst/>
          </a:prstGeom>
          <a:solidFill>
            <a:schemeClr val="accent4"/>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sz="3200" b="1" dirty="0" smtClean="0">
                <a:solidFill>
                  <a:srgbClr val="FFFFFF"/>
                </a:solidFill>
              </a:rPr>
              <a:t>Objectives</a:t>
            </a:r>
            <a:endParaRPr lang="en-US" sz="3200" b="1" dirty="0">
              <a:solidFill>
                <a:srgbClr val="FFFFFF"/>
              </a:solidFill>
            </a:endParaRPr>
          </a:p>
        </p:txBody>
      </p:sp>
      <p:sp>
        <p:nvSpPr>
          <p:cNvPr id="17" name="Rounded Rectangle 16"/>
          <p:cNvSpPr/>
          <p:nvPr/>
        </p:nvSpPr>
        <p:spPr>
          <a:xfrm>
            <a:off x="181484" y="4557661"/>
            <a:ext cx="2834609" cy="967157"/>
          </a:xfrm>
          <a:prstGeom prst="roundRect">
            <a:avLst/>
          </a:prstGeom>
          <a:solidFill>
            <a:schemeClr val="accent5"/>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sz="3200" b="1" dirty="0" smtClean="0">
                <a:solidFill>
                  <a:srgbClr val="FFFFFF"/>
                </a:solidFill>
              </a:rPr>
              <a:t>Initiatives</a:t>
            </a:r>
            <a:endParaRPr lang="en-US" sz="3200" b="1" dirty="0">
              <a:solidFill>
                <a:srgbClr val="FFFFFF"/>
              </a:solidFill>
            </a:endParaRPr>
          </a:p>
        </p:txBody>
      </p:sp>
      <p:sp>
        <p:nvSpPr>
          <p:cNvPr id="18" name="Rounded Rectangle 17"/>
          <p:cNvSpPr/>
          <p:nvPr/>
        </p:nvSpPr>
        <p:spPr>
          <a:xfrm>
            <a:off x="182926" y="5664480"/>
            <a:ext cx="2834609" cy="981574"/>
          </a:xfrm>
          <a:prstGeom prst="roundRect">
            <a:avLst/>
          </a:prstGeom>
          <a:solidFill>
            <a:schemeClr val="accent6"/>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sz="3200" b="1" dirty="0" smtClean="0">
                <a:solidFill>
                  <a:srgbClr val="FFFFFF"/>
                </a:solidFill>
              </a:rPr>
              <a:t>Measures</a:t>
            </a:r>
            <a:endParaRPr lang="en-US" sz="3200" b="1" dirty="0">
              <a:solidFill>
                <a:srgbClr val="FFFFFF"/>
              </a:solidFill>
            </a:endParaRPr>
          </a:p>
        </p:txBody>
      </p:sp>
    </p:spTree>
    <p:extLst>
      <p:ext uri="{BB962C8B-B14F-4D97-AF65-F5344CB8AC3E}">
        <p14:creationId xmlns:p14="http://schemas.microsoft.com/office/powerpoint/2010/main" val="3384811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0E2D0"/>
        </a:solidFill>
        <a:effectLst/>
      </p:bgPr>
    </p:bg>
    <p:spTree>
      <p:nvGrpSpPr>
        <p:cNvPr id="1" name=""/>
        <p:cNvGrpSpPr/>
        <p:nvPr/>
      </p:nvGrpSpPr>
      <p:grpSpPr>
        <a:xfrm>
          <a:off x="0" y="0"/>
          <a:ext cx="0" cy="0"/>
          <a:chOff x="0" y="0"/>
          <a:chExt cx="0" cy="0"/>
        </a:xfrm>
      </p:grpSpPr>
      <p:pic>
        <p:nvPicPr>
          <p:cNvPr id="3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657610" y="0"/>
            <a:ext cx="548634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Rounded Rectangle 25"/>
          <p:cNvSpPr/>
          <p:nvPr/>
        </p:nvSpPr>
        <p:spPr>
          <a:xfrm>
            <a:off x="939204" y="4720566"/>
            <a:ext cx="1828800" cy="914400"/>
          </a:xfrm>
          <a:prstGeom prst="roundRect">
            <a:avLst/>
          </a:prstGeom>
          <a:solidFill>
            <a:srgbClr val="164883"/>
          </a:solidFill>
          <a:ln w="28575">
            <a:solidFill>
              <a:srgbClr val="1648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b="1" dirty="0">
                <a:solidFill>
                  <a:srgbClr val="FFFFFF"/>
                </a:solidFill>
                <a:latin typeface="Helvetica" pitchFamily="34" charset="0"/>
                <a:cs typeface="Helvetica" pitchFamily="34" charset="0"/>
              </a:rPr>
              <a:t>TO CONDUCT  ACTIVITIES</a:t>
            </a:r>
          </a:p>
        </p:txBody>
      </p:sp>
      <p:sp>
        <p:nvSpPr>
          <p:cNvPr id="28" name="Rounded Rectangle 27"/>
          <p:cNvSpPr/>
          <p:nvPr/>
        </p:nvSpPr>
        <p:spPr>
          <a:xfrm>
            <a:off x="946780" y="3712829"/>
            <a:ext cx="1828800" cy="914400"/>
          </a:xfrm>
          <a:prstGeom prst="roundRect">
            <a:avLst/>
          </a:prstGeom>
          <a:solidFill>
            <a:srgbClr val="164883"/>
          </a:solidFill>
          <a:ln w="28575">
            <a:solidFill>
              <a:srgbClr val="1648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b="1" dirty="0">
                <a:solidFill>
                  <a:srgbClr val="FFFFFF"/>
                </a:solidFill>
                <a:latin typeface="Helvetica" pitchFamily="34" charset="0"/>
                <a:cs typeface="Helvetica" pitchFamily="34" charset="0"/>
              </a:rPr>
              <a:t>TO DELIVER SERVICES</a:t>
            </a:r>
          </a:p>
        </p:txBody>
      </p:sp>
      <p:sp>
        <p:nvSpPr>
          <p:cNvPr id="29" name="Rounded Rectangle 28"/>
          <p:cNvSpPr/>
          <p:nvPr/>
        </p:nvSpPr>
        <p:spPr>
          <a:xfrm>
            <a:off x="927695" y="2699382"/>
            <a:ext cx="1828800" cy="914400"/>
          </a:xfrm>
          <a:prstGeom prst="roundRect">
            <a:avLst/>
          </a:prstGeom>
          <a:solidFill>
            <a:srgbClr val="164883"/>
          </a:solidFill>
          <a:ln w="28575">
            <a:solidFill>
              <a:srgbClr val="1648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b="1" dirty="0">
                <a:solidFill>
                  <a:srgbClr val="FFFFFF"/>
                </a:solidFill>
                <a:latin typeface="Helvetica" pitchFamily="34" charset="0"/>
                <a:cs typeface="Helvetica" pitchFamily="34" charset="0"/>
              </a:rPr>
              <a:t>TO BENEFIT CUSTOMERS</a:t>
            </a:r>
          </a:p>
        </p:txBody>
      </p:sp>
      <p:sp>
        <p:nvSpPr>
          <p:cNvPr id="30" name="Rounded Rectangle 29"/>
          <p:cNvSpPr/>
          <p:nvPr/>
        </p:nvSpPr>
        <p:spPr>
          <a:xfrm>
            <a:off x="933490" y="1699291"/>
            <a:ext cx="1828800" cy="914400"/>
          </a:xfrm>
          <a:prstGeom prst="roundRect">
            <a:avLst/>
          </a:prstGeom>
          <a:solidFill>
            <a:srgbClr val="164883"/>
          </a:solidFill>
          <a:ln w="28575">
            <a:solidFill>
              <a:srgbClr val="1648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b="1" dirty="0">
                <a:solidFill>
                  <a:srgbClr val="FFFFFF"/>
                </a:solidFill>
                <a:latin typeface="Helvetica" pitchFamily="34" charset="0"/>
                <a:cs typeface="Helvetica" pitchFamily="34" charset="0"/>
              </a:rPr>
              <a:t>TO ACHIEVE RESULTS </a:t>
            </a:r>
          </a:p>
        </p:txBody>
      </p:sp>
      <p:sp>
        <p:nvSpPr>
          <p:cNvPr id="32" name="Rounded Rectangle 31"/>
          <p:cNvSpPr/>
          <p:nvPr/>
        </p:nvSpPr>
        <p:spPr>
          <a:xfrm>
            <a:off x="927695" y="674390"/>
            <a:ext cx="1828800" cy="914400"/>
          </a:xfrm>
          <a:prstGeom prst="roundRect">
            <a:avLst/>
          </a:prstGeom>
          <a:solidFill>
            <a:srgbClr val="164883"/>
          </a:solidFill>
          <a:ln w="28575">
            <a:solidFill>
              <a:srgbClr val="1648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b="1" dirty="0" smtClean="0">
                <a:solidFill>
                  <a:srgbClr val="FFFFFF"/>
                </a:solidFill>
                <a:latin typeface="Helvetica" pitchFamily="34" charset="0"/>
                <a:cs typeface="Helvetica" pitchFamily="34" charset="0"/>
              </a:rPr>
              <a:t>IN SUPPORT OF A GOAL</a:t>
            </a:r>
            <a:endParaRPr lang="en-US" b="1" dirty="0">
              <a:solidFill>
                <a:srgbClr val="FFFFFF"/>
              </a:solidFill>
              <a:latin typeface="Helvetica" pitchFamily="34" charset="0"/>
              <a:cs typeface="Helvetica" pitchFamily="34" charset="0"/>
            </a:endParaRPr>
          </a:p>
        </p:txBody>
      </p:sp>
      <p:sp>
        <p:nvSpPr>
          <p:cNvPr id="25" name="Rounded Rectangle 24"/>
          <p:cNvSpPr/>
          <p:nvPr/>
        </p:nvSpPr>
        <p:spPr>
          <a:xfrm>
            <a:off x="939204" y="5728301"/>
            <a:ext cx="1828780" cy="914400"/>
          </a:xfrm>
          <a:prstGeom prst="roundRect">
            <a:avLst/>
          </a:prstGeom>
          <a:solidFill>
            <a:srgbClr val="164883"/>
          </a:solidFill>
          <a:ln w="28575">
            <a:solidFill>
              <a:srgbClr val="1648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b="1" dirty="0" smtClean="0">
                <a:solidFill>
                  <a:srgbClr val="FFFFFF"/>
                </a:solidFill>
                <a:latin typeface="Helvetica" pitchFamily="34" charset="0"/>
                <a:cs typeface="Helvetica" pitchFamily="34" charset="0"/>
              </a:rPr>
              <a:t>WE USE RESOURCES</a:t>
            </a:r>
            <a:endParaRPr lang="en-US" b="1" dirty="0">
              <a:solidFill>
                <a:srgbClr val="FFFFFF"/>
              </a:solidFill>
              <a:latin typeface="Helvetica" pitchFamily="34" charset="0"/>
              <a:cs typeface="Helvetica" pitchFamily="34" charset="0"/>
            </a:endParaRPr>
          </a:p>
        </p:txBody>
      </p:sp>
      <p:sp>
        <p:nvSpPr>
          <p:cNvPr id="5" name="Title 4"/>
          <p:cNvSpPr>
            <a:spLocks noGrp="1"/>
          </p:cNvSpPr>
          <p:nvPr>
            <p:ph type="title"/>
          </p:nvPr>
        </p:nvSpPr>
        <p:spPr>
          <a:xfrm>
            <a:off x="91488" y="0"/>
            <a:ext cx="3474683" cy="685800"/>
          </a:xfrm>
        </p:spPr>
        <p:txBody>
          <a:bodyPr/>
          <a:lstStyle/>
          <a:p>
            <a:pPr algn="ctr"/>
            <a:r>
              <a:rPr lang="en-US" dirty="0" smtClean="0">
                <a:solidFill>
                  <a:srgbClr val="164883"/>
                </a:solidFill>
              </a:rPr>
              <a:t>Outcome Model</a:t>
            </a:r>
            <a:endParaRPr lang="en-US" dirty="0">
              <a:solidFill>
                <a:srgbClr val="164883"/>
              </a:solidFill>
            </a:endParaRPr>
          </a:p>
        </p:txBody>
      </p:sp>
      <p:sp>
        <p:nvSpPr>
          <p:cNvPr id="19" name="Curved Left Arrow 18"/>
          <p:cNvSpPr/>
          <p:nvPr/>
        </p:nvSpPr>
        <p:spPr>
          <a:xfrm rot="10800000">
            <a:off x="407692" y="5257779"/>
            <a:ext cx="457200" cy="822951"/>
          </a:xfrm>
          <a:prstGeom prst="curvedLeftArrow">
            <a:avLst/>
          </a:prstGeom>
          <a:solidFill>
            <a:srgbClr val="164883"/>
          </a:solidFill>
          <a:ln>
            <a:solidFill>
              <a:srgbClr val="1648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0" name="Curved Left Arrow 19"/>
          <p:cNvSpPr/>
          <p:nvPr/>
        </p:nvSpPr>
        <p:spPr>
          <a:xfrm rot="10800000" flipH="1">
            <a:off x="2834654" y="4251951"/>
            <a:ext cx="457200" cy="822951"/>
          </a:xfrm>
          <a:prstGeom prst="curvedLeftArrow">
            <a:avLst/>
          </a:prstGeom>
          <a:solidFill>
            <a:srgbClr val="164883"/>
          </a:solidFill>
          <a:ln>
            <a:solidFill>
              <a:srgbClr val="1648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1" name="Curved Left Arrow 20"/>
          <p:cNvSpPr/>
          <p:nvPr/>
        </p:nvSpPr>
        <p:spPr>
          <a:xfrm rot="10800000">
            <a:off x="384856" y="3280411"/>
            <a:ext cx="457200" cy="822951"/>
          </a:xfrm>
          <a:prstGeom prst="curvedLeftArrow">
            <a:avLst/>
          </a:prstGeom>
          <a:solidFill>
            <a:srgbClr val="164883"/>
          </a:solidFill>
          <a:ln>
            <a:solidFill>
              <a:srgbClr val="1648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2" name="Curved Left Arrow 21"/>
          <p:cNvSpPr/>
          <p:nvPr/>
        </p:nvSpPr>
        <p:spPr>
          <a:xfrm rot="10800000" flipH="1">
            <a:off x="2811818" y="2240293"/>
            <a:ext cx="457200" cy="822951"/>
          </a:xfrm>
          <a:prstGeom prst="curvedLeftArrow">
            <a:avLst/>
          </a:prstGeom>
          <a:solidFill>
            <a:srgbClr val="164883"/>
          </a:solidFill>
          <a:ln>
            <a:solidFill>
              <a:srgbClr val="1648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3" name="Curved Left Arrow 22"/>
          <p:cNvSpPr/>
          <p:nvPr/>
        </p:nvSpPr>
        <p:spPr>
          <a:xfrm rot="10800000">
            <a:off x="365806" y="1177315"/>
            <a:ext cx="457200" cy="822951"/>
          </a:xfrm>
          <a:prstGeom prst="curvedLeftArrow">
            <a:avLst/>
          </a:prstGeom>
          <a:solidFill>
            <a:srgbClr val="164883"/>
          </a:solidFill>
          <a:ln>
            <a:solidFill>
              <a:srgbClr val="1648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Tree>
    <p:extLst>
      <p:ext uri="{BB962C8B-B14F-4D97-AF65-F5344CB8AC3E}">
        <p14:creationId xmlns:p14="http://schemas.microsoft.com/office/powerpoint/2010/main" val="283588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animBg="1"/>
      <p:bldP spid="29" grpId="0" animBg="1"/>
      <p:bldP spid="30" grpId="0" animBg="1"/>
      <p:bldP spid="32" grpId="0" animBg="1"/>
      <p:bldP spid="25" grpId="0" animBg="1"/>
      <p:bldP spid="5" grpId="0"/>
      <p:bldP spid="19" grpId="0" animBg="1"/>
      <p:bldP spid="20" grpId="0" animBg="1"/>
      <p:bldP spid="21" grpId="0" animBg="1"/>
      <p:bldP spid="22"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F0E2D0"/>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267200" y="-2"/>
            <a:ext cx="48768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a:xfrm>
            <a:off x="304850" y="0"/>
            <a:ext cx="4876750" cy="685800"/>
          </a:xfrm>
        </p:spPr>
        <p:txBody>
          <a:bodyPr>
            <a:normAutofit/>
          </a:bodyPr>
          <a:lstStyle/>
          <a:p>
            <a:r>
              <a:rPr lang="en-US" dirty="0" smtClean="0">
                <a:solidFill>
                  <a:srgbClr val="164883"/>
                </a:solidFill>
              </a:rPr>
              <a:t>Example</a:t>
            </a:r>
            <a:endParaRPr lang="en-US" dirty="0">
              <a:solidFill>
                <a:srgbClr val="164883"/>
              </a:solidFill>
            </a:endParaRPr>
          </a:p>
        </p:txBody>
      </p:sp>
      <p:sp>
        <p:nvSpPr>
          <p:cNvPr id="16" name="Rounded Rectangle 15"/>
          <p:cNvSpPr/>
          <p:nvPr/>
        </p:nvSpPr>
        <p:spPr>
          <a:xfrm>
            <a:off x="762000" y="674397"/>
            <a:ext cx="2743201" cy="914393"/>
          </a:xfrm>
          <a:prstGeom prst="roundRect">
            <a:avLst/>
          </a:prstGeom>
          <a:solidFill>
            <a:srgbClr val="164883"/>
          </a:solidFill>
          <a:ln w="28575">
            <a:solidFill>
              <a:srgbClr val="1648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600" b="1" cap="all" dirty="0">
                <a:solidFill>
                  <a:srgbClr val="FFFFFF"/>
                </a:solidFill>
                <a:latin typeface="Helvetica" pitchFamily="34" charset="0"/>
                <a:cs typeface="Helvetica" pitchFamily="34" charset="0"/>
              </a:rPr>
              <a:t>To </a:t>
            </a:r>
            <a:r>
              <a:rPr lang="en-US" sz="1600" b="1" cap="all" dirty="0" smtClean="0">
                <a:solidFill>
                  <a:srgbClr val="FFFFFF"/>
                </a:solidFill>
                <a:latin typeface="Helvetica" pitchFamily="34" charset="0"/>
                <a:cs typeface="Helvetica" pitchFamily="34" charset="0"/>
              </a:rPr>
              <a:t>“</a:t>
            </a:r>
            <a:r>
              <a:rPr lang="en-US" sz="1600" b="1" cap="all" dirty="0">
                <a:solidFill>
                  <a:srgbClr val="FFFFFF"/>
                </a:solidFill>
                <a:latin typeface="Helvetica" pitchFamily="34" charset="0"/>
                <a:cs typeface="Helvetica" pitchFamily="34" charset="0"/>
              </a:rPr>
              <a:t>Advance Transportation”</a:t>
            </a:r>
          </a:p>
        </p:txBody>
      </p:sp>
      <p:sp>
        <p:nvSpPr>
          <p:cNvPr id="17" name="Rounded Rectangle 16"/>
          <p:cNvSpPr/>
          <p:nvPr/>
        </p:nvSpPr>
        <p:spPr>
          <a:xfrm>
            <a:off x="762000" y="1691659"/>
            <a:ext cx="2743201" cy="914393"/>
          </a:xfrm>
          <a:prstGeom prst="roundRect">
            <a:avLst/>
          </a:prstGeom>
          <a:solidFill>
            <a:srgbClr val="164883"/>
          </a:solidFill>
          <a:ln w="28575">
            <a:solidFill>
              <a:srgbClr val="1648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600" b="1" cap="all" dirty="0">
                <a:solidFill>
                  <a:srgbClr val="FFFFFF"/>
                </a:solidFill>
                <a:latin typeface="Helvetica" pitchFamily="34" charset="0"/>
                <a:cs typeface="Helvetica" pitchFamily="34" charset="0"/>
              </a:rPr>
              <a:t>To avoid </a:t>
            </a:r>
            <a:r>
              <a:rPr lang="en-US" sz="1600" b="1" cap="all" dirty="0" smtClean="0">
                <a:solidFill>
                  <a:srgbClr val="FFFFFF"/>
                </a:solidFill>
                <a:latin typeface="Helvetica" pitchFamily="34" charset="0"/>
                <a:cs typeface="Helvetica" pitchFamily="34" charset="0"/>
              </a:rPr>
              <a:t>collisions</a:t>
            </a:r>
            <a:endParaRPr lang="en-US" sz="1600" b="1" cap="all" dirty="0">
              <a:solidFill>
                <a:srgbClr val="FFFFFF"/>
              </a:solidFill>
              <a:latin typeface="Helvetica" pitchFamily="34" charset="0"/>
              <a:cs typeface="Helvetica" pitchFamily="34" charset="0"/>
            </a:endParaRPr>
          </a:p>
        </p:txBody>
      </p:sp>
      <p:sp>
        <p:nvSpPr>
          <p:cNvPr id="18" name="Rounded Rectangle 17"/>
          <p:cNvSpPr/>
          <p:nvPr/>
        </p:nvSpPr>
        <p:spPr>
          <a:xfrm>
            <a:off x="762000" y="2697485"/>
            <a:ext cx="2743201" cy="914393"/>
          </a:xfrm>
          <a:prstGeom prst="roundRect">
            <a:avLst/>
          </a:prstGeom>
          <a:solidFill>
            <a:srgbClr val="164883"/>
          </a:solidFill>
          <a:ln w="28575">
            <a:solidFill>
              <a:srgbClr val="1648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400" b="1" cap="all" dirty="0">
                <a:solidFill>
                  <a:srgbClr val="FFFFFF"/>
                </a:solidFill>
                <a:latin typeface="Helvetica" pitchFamily="34" charset="0"/>
                <a:cs typeface="Helvetica" pitchFamily="34" charset="0"/>
              </a:rPr>
              <a:t>To discourage </a:t>
            </a:r>
            <a:r>
              <a:rPr lang="en-US" sz="1400" b="1" cap="all" dirty="0" smtClean="0">
                <a:solidFill>
                  <a:srgbClr val="FFFFFF"/>
                </a:solidFill>
                <a:latin typeface="Helvetica" pitchFamily="34" charset="0"/>
                <a:cs typeface="Helvetica" pitchFamily="34" charset="0"/>
              </a:rPr>
              <a:t>unreasonable speeds on local streets</a:t>
            </a:r>
            <a:endParaRPr lang="en-US" sz="1400" b="1" cap="all" dirty="0">
              <a:solidFill>
                <a:srgbClr val="FFFFFF"/>
              </a:solidFill>
              <a:latin typeface="Helvetica" pitchFamily="34" charset="0"/>
              <a:cs typeface="Helvetica" pitchFamily="34" charset="0"/>
            </a:endParaRPr>
          </a:p>
        </p:txBody>
      </p:sp>
      <p:sp>
        <p:nvSpPr>
          <p:cNvPr id="24" name="Rounded Rectangle 23"/>
          <p:cNvSpPr/>
          <p:nvPr/>
        </p:nvSpPr>
        <p:spPr>
          <a:xfrm>
            <a:off x="762000" y="3703317"/>
            <a:ext cx="2743202" cy="914393"/>
          </a:xfrm>
          <a:prstGeom prst="roundRect">
            <a:avLst/>
          </a:prstGeom>
          <a:solidFill>
            <a:srgbClr val="164883"/>
          </a:solidFill>
          <a:ln w="28575">
            <a:solidFill>
              <a:srgbClr val="1648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600" b="1" cap="all" dirty="0" smtClean="0">
                <a:solidFill>
                  <a:srgbClr val="FFFFFF"/>
                </a:solidFill>
                <a:latin typeface="Helvetica" pitchFamily="34" charset="0"/>
                <a:cs typeface="Helvetica" pitchFamily="34" charset="0"/>
              </a:rPr>
              <a:t>By Issuing traffic citations</a:t>
            </a:r>
            <a:endParaRPr lang="en-US" sz="1600" b="1" cap="all" dirty="0">
              <a:solidFill>
                <a:srgbClr val="FFFFFF"/>
              </a:solidFill>
              <a:latin typeface="Helvetica" pitchFamily="34" charset="0"/>
              <a:cs typeface="Helvetica" pitchFamily="34" charset="0"/>
            </a:endParaRPr>
          </a:p>
        </p:txBody>
      </p:sp>
      <p:sp>
        <p:nvSpPr>
          <p:cNvPr id="27" name="Rounded Rectangle 26"/>
          <p:cNvSpPr/>
          <p:nvPr/>
        </p:nvSpPr>
        <p:spPr>
          <a:xfrm>
            <a:off x="761999" y="4709143"/>
            <a:ext cx="2743203" cy="914393"/>
          </a:xfrm>
          <a:prstGeom prst="roundRect">
            <a:avLst/>
          </a:prstGeom>
          <a:solidFill>
            <a:srgbClr val="164883"/>
          </a:solidFill>
          <a:ln w="28575">
            <a:solidFill>
              <a:srgbClr val="1648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600" b="1" cap="all" dirty="0">
                <a:solidFill>
                  <a:srgbClr val="FFFFFF"/>
                </a:solidFill>
                <a:latin typeface="Helvetica" pitchFamily="34" charset="0"/>
                <a:cs typeface="Helvetica" pitchFamily="34" charset="0"/>
              </a:rPr>
              <a:t>To enforce speed limits on </a:t>
            </a:r>
            <a:r>
              <a:rPr lang="en-US" sz="1600" b="1" cap="all" dirty="0" smtClean="0">
                <a:solidFill>
                  <a:srgbClr val="FFFFFF"/>
                </a:solidFill>
                <a:latin typeface="Helvetica" pitchFamily="34" charset="0"/>
                <a:cs typeface="Helvetica" pitchFamily="34" charset="0"/>
              </a:rPr>
              <a:t>streets</a:t>
            </a:r>
            <a:endParaRPr lang="en-US" sz="1600" b="1" cap="all" dirty="0">
              <a:solidFill>
                <a:srgbClr val="FFFFFF"/>
              </a:solidFill>
              <a:latin typeface="Helvetica" pitchFamily="34" charset="0"/>
              <a:cs typeface="Helvetica" pitchFamily="34" charset="0"/>
            </a:endParaRPr>
          </a:p>
        </p:txBody>
      </p:sp>
      <p:sp>
        <p:nvSpPr>
          <p:cNvPr id="31" name="Rounded Rectangle 30"/>
          <p:cNvSpPr/>
          <p:nvPr/>
        </p:nvSpPr>
        <p:spPr>
          <a:xfrm>
            <a:off x="761999" y="5714972"/>
            <a:ext cx="2743202" cy="914393"/>
          </a:xfrm>
          <a:prstGeom prst="roundRect">
            <a:avLst/>
          </a:prstGeom>
          <a:solidFill>
            <a:srgbClr val="164883"/>
          </a:solidFill>
          <a:ln w="28575">
            <a:solidFill>
              <a:srgbClr val="1648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400" b="1" cap="all" dirty="0">
                <a:solidFill>
                  <a:srgbClr val="FFFFFF"/>
                </a:solidFill>
                <a:latin typeface="Helvetica" pitchFamily="34" charset="0"/>
                <a:cs typeface="Helvetica" pitchFamily="34" charset="0"/>
              </a:rPr>
              <a:t>Officers are hired and </a:t>
            </a:r>
            <a:r>
              <a:rPr lang="en-US" sz="1400" b="1" cap="all" dirty="0" smtClean="0">
                <a:solidFill>
                  <a:srgbClr val="FFFFFF"/>
                </a:solidFill>
                <a:latin typeface="Helvetica" pitchFamily="34" charset="0"/>
                <a:cs typeface="Helvetica" pitchFamily="34" charset="0"/>
              </a:rPr>
              <a:t>given training</a:t>
            </a:r>
            <a:r>
              <a:rPr lang="en-US" sz="1400" b="1" cap="all" dirty="0">
                <a:solidFill>
                  <a:srgbClr val="FFFFFF"/>
                </a:solidFill>
                <a:latin typeface="Helvetica" pitchFamily="34" charset="0"/>
                <a:cs typeface="Helvetica" pitchFamily="34" charset="0"/>
              </a:rPr>
              <a:t>, vehicles, and </a:t>
            </a:r>
            <a:r>
              <a:rPr lang="en-US" sz="1400" b="1" cap="all" dirty="0" smtClean="0">
                <a:solidFill>
                  <a:srgbClr val="FFFFFF"/>
                </a:solidFill>
                <a:latin typeface="Helvetica" pitchFamily="34" charset="0"/>
                <a:cs typeface="Helvetica" pitchFamily="34" charset="0"/>
              </a:rPr>
              <a:t>technology</a:t>
            </a:r>
            <a:endParaRPr lang="en-US" sz="1400" b="1" cap="all" dirty="0">
              <a:solidFill>
                <a:srgbClr val="FFFFFF"/>
              </a:solidFill>
              <a:latin typeface="Helvetica" pitchFamily="34" charset="0"/>
              <a:cs typeface="Helvetica" pitchFamily="34" charset="0"/>
            </a:endParaRPr>
          </a:p>
        </p:txBody>
      </p:sp>
      <p:sp>
        <p:nvSpPr>
          <p:cNvPr id="33" name="Curved Left Arrow 32"/>
          <p:cNvSpPr/>
          <p:nvPr/>
        </p:nvSpPr>
        <p:spPr>
          <a:xfrm rot="10800000">
            <a:off x="228600" y="1051586"/>
            <a:ext cx="457200" cy="822951"/>
          </a:xfrm>
          <a:prstGeom prst="curvedLeftArrow">
            <a:avLst/>
          </a:prstGeom>
          <a:solidFill>
            <a:srgbClr val="164883"/>
          </a:solidFill>
          <a:ln>
            <a:solidFill>
              <a:srgbClr val="1648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34" name="Curved Left Arrow 33"/>
          <p:cNvSpPr/>
          <p:nvPr/>
        </p:nvSpPr>
        <p:spPr>
          <a:xfrm rot="10800000">
            <a:off x="228600" y="3202306"/>
            <a:ext cx="457200" cy="822951"/>
          </a:xfrm>
          <a:prstGeom prst="curvedLeftArrow">
            <a:avLst/>
          </a:prstGeom>
          <a:solidFill>
            <a:srgbClr val="164883"/>
          </a:solidFill>
          <a:ln>
            <a:solidFill>
              <a:srgbClr val="1648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35" name="Curved Left Arrow 34"/>
          <p:cNvSpPr/>
          <p:nvPr/>
        </p:nvSpPr>
        <p:spPr>
          <a:xfrm rot="10800000">
            <a:off x="228600" y="5223490"/>
            <a:ext cx="457200" cy="822951"/>
          </a:xfrm>
          <a:prstGeom prst="curvedLeftArrow">
            <a:avLst/>
          </a:prstGeom>
          <a:solidFill>
            <a:srgbClr val="164883"/>
          </a:solidFill>
          <a:ln>
            <a:solidFill>
              <a:srgbClr val="1648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36" name="Curved Left Arrow 35"/>
          <p:cNvSpPr/>
          <p:nvPr/>
        </p:nvSpPr>
        <p:spPr>
          <a:xfrm rot="10800000" flipH="1">
            <a:off x="3581401" y="4168149"/>
            <a:ext cx="457200" cy="822951"/>
          </a:xfrm>
          <a:prstGeom prst="curvedLeftArrow">
            <a:avLst/>
          </a:prstGeom>
          <a:solidFill>
            <a:srgbClr val="164883"/>
          </a:solidFill>
          <a:ln>
            <a:solidFill>
              <a:srgbClr val="1648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37" name="Curved Left Arrow 36"/>
          <p:cNvSpPr/>
          <p:nvPr/>
        </p:nvSpPr>
        <p:spPr>
          <a:xfrm rot="10800000" flipH="1">
            <a:off x="3581400" y="2156491"/>
            <a:ext cx="457200" cy="822951"/>
          </a:xfrm>
          <a:prstGeom prst="curvedLeftArrow">
            <a:avLst/>
          </a:prstGeom>
          <a:solidFill>
            <a:srgbClr val="164883"/>
          </a:solidFill>
          <a:ln>
            <a:solidFill>
              <a:srgbClr val="1648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Tree>
    <p:extLst>
      <p:ext uri="{BB962C8B-B14F-4D97-AF65-F5344CB8AC3E}">
        <p14:creationId xmlns:p14="http://schemas.microsoft.com/office/powerpoint/2010/main" val="657858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24" grpId="0" animBg="1"/>
      <p:bldP spid="27" grpId="0" animBg="1"/>
      <p:bldP spid="31" grpId="0" animBg="1"/>
      <p:bldP spid="33" grpId="0" animBg="1"/>
      <p:bldP spid="34" grpId="0" animBg="1"/>
      <p:bldP spid="35" grpId="0" animBg="1"/>
      <p:bldP spid="36" grpId="0" animBg="1"/>
      <p:bldP spid="3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0E2D0"/>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20082" y="1725948"/>
            <a:ext cx="3935714" cy="2623809"/>
          </a:xfrm>
          <a:prstGeom prst="rect">
            <a:avLst/>
          </a:prstGeom>
        </p:spPr>
      </p:pic>
      <p:sp>
        <p:nvSpPr>
          <p:cNvPr id="26" name="Rounded Rectangle 25"/>
          <p:cNvSpPr/>
          <p:nvPr/>
        </p:nvSpPr>
        <p:spPr>
          <a:xfrm>
            <a:off x="6393204" y="4196699"/>
            <a:ext cx="1828800" cy="914400"/>
          </a:xfrm>
          <a:prstGeom prst="roundRect">
            <a:avLst/>
          </a:prstGeom>
          <a:solidFill>
            <a:srgbClr val="164883"/>
          </a:solidFill>
          <a:ln w="28575">
            <a:solidFill>
              <a:srgbClr val="1648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b="1" dirty="0">
                <a:solidFill>
                  <a:srgbClr val="FFFFFF"/>
                </a:solidFill>
                <a:latin typeface="Helvetica" pitchFamily="34" charset="0"/>
                <a:cs typeface="Helvetica" pitchFamily="34" charset="0"/>
              </a:rPr>
              <a:t>TO CONDUCT  ACTIVITIES</a:t>
            </a:r>
          </a:p>
        </p:txBody>
      </p:sp>
      <p:sp>
        <p:nvSpPr>
          <p:cNvPr id="28" name="Rounded Rectangle 27"/>
          <p:cNvSpPr/>
          <p:nvPr/>
        </p:nvSpPr>
        <p:spPr>
          <a:xfrm>
            <a:off x="6400780" y="3188962"/>
            <a:ext cx="1828800" cy="914400"/>
          </a:xfrm>
          <a:prstGeom prst="roundRect">
            <a:avLst/>
          </a:prstGeom>
          <a:solidFill>
            <a:srgbClr val="164883"/>
          </a:solidFill>
          <a:ln w="28575">
            <a:solidFill>
              <a:srgbClr val="1648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b="1" dirty="0">
                <a:solidFill>
                  <a:srgbClr val="FFFFFF"/>
                </a:solidFill>
                <a:latin typeface="Helvetica" pitchFamily="34" charset="0"/>
                <a:cs typeface="Helvetica" pitchFamily="34" charset="0"/>
              </a:rPr>
              <a:t>TO DELIVER SERVICES</a:t>
            </a:r>
          </a:p>
        </p:txBody>
      </p:sp>
      <p:sp>
        <p:nvSpPr>
          <p:cNvPr id="29" name="Rounded Rectangle 28"/>
          <p:cNvSpPr/>
          <p:nvPr/>
        </p:nvSpPr>
        <p:spPr>
          <a:xfrm>
            <a:off x="6381695" y="2175515"/>
            <a:ext cx="1828800" cy="914400"/>
          </a:xfrm>
          <a:prstGeom prst="roundRect">
            <a:avLst/>
          </a:prstGeom>
          <a:solidFill>
            <a:srgbClr val="164883"/>
          </a:solidFill>
          <a:ln w="28575">
            <a:solidFill>
              <a:srgbClr val="1648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b="1" dirty="0">
                <a:solidFill>
                  <a:srgbClr val="FFFFFF"/>
                </a:solidFill>
                <a:latin typeface="Helvetica" pitchFamily="34" charset="0"/>
                <a:cs typeface="Helvetica" pitchFamily="34" charset="0"/>
              </a:rPr>
              <a:t>TO BENEFIT CUSTOMERS</a:t>
            </a:r>
          </a:p>
        </p:txBody>
      </p:sp>
      <p:sp>
        <p:nvSpPr>
          <p:cNvPr id="30" name="Rounded Rectangle 29"/>
          <p:cNvSpPr/>
          <p:nvPr/>
        </p:nvSpPr>
        <p:spPr>
          <a:xfrm>
            <a:off x="6387490" y="1175424"/>
            <a:ext cx="1828800" cy="914400"/>
          </a:xfrm>
          <a:prstGeom prst="roundRect">
            <a:avLst/>
          </a:prstGeom>
          <a:solidFill>
            <a:srgbClr val="164883"/>
          </a:solidFill>
          <a:ln w="28575">
            <a:solidFill>
              <a:srgbClr val="1648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b="1" dirty="0">
                <a:solidFill>
                  <a:srgbClr val="FFFFFF"/>
                </a:solidFill>
                <a:latin typeface="Helvetica" pitchFamily="34" charset="0"/>
                <a:cs typeface="Helvetica" pitchFamily="34" charset="0"/>
              </a:rPr>
              <a:t>TO ACHIEVE RESULTS </a:t>
            </a:r>
          </a:p>
        </p:txBody>
      </p:sp>
      <p:sp>
        <p:nvSpPr>
          <p:cNvPr id="32" name="Rounded Rectangle 31"/>
          <p:cNvSpPr/>
          <p:nvPr/>
        </p:nvSpPr>
        <p:spPr>
          <a:xfrm>
            <a:off x="6381695" y="150523"/>
            <a:ext cx="1828800" cy="914400"/>
          </a:xfrm>
          <a:prstGeom prst="roundRect">
            <a:avLst/>
          </a:prstGeom>
          <a:solidFill>
            <a:srgbClr val="164883"/>
          </a:solidFill>
          <a:ln w="28575">
            <a:solidFill>
              <a:srgbClr val="1648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b="1" dirty="0" smtClean="0">
                <a:solidFill>
                  <a:srgbClr val="FFFFFF"/>
                </a:solidFill>
                <a:latin typeface="Helvetica" pitchFamily="34" charset="0"/>
                <a:cs typeface="Helvetica" pitchFamily="34" charset="0"/>
              </a:rPr>
              <a:t>IN SUPPORT OF A GOAL</a:t>
            </a:r>
            <a:endParaRPr lang="en-US" b="1" dirty="0">
              <a:solidFill>
                <a:srgbClr val="FFFFFF"/>
              </a:solidFill>
              <a:latin typeface="Helvetica" pitchFamily="34" charset="0"/>
              <a:cs typeface="Helvetica" pitchFamily="34" charset="0"/>
            </a:endParaRPr>
          </a:p>
        </p:txBody>
      </p:sp>
      <p:sp>
        <p:nvSpPr>
          <p:cNvPr id="25" name="Rounded Rectangle 24"/>
          <p:cNvSpPr/>
          <p:nvPr/>
        </p:nvSpPr>
        <p:spPr>
          <a:xfrm>
            <a:off x="6393204" y="5204434"/>
            <a:ext cx="1828780" cy="914400"/>
          </a:xfrm>
          <a:prstGeom prst="roundRect">
            <a:avLst/>
          </a:prstGeom>
          <a:solidFill>
            <a:srgbClr val="164883"/>
          </a:solidFill>
          <a:ln w="28575">
            <a:solidFill>
              <a:srgbClr val="1648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b="1" dirty="0" smtClean="0">
                <a:solidFill>
                  <a:srgbClr val="FFFFFF"/>
                </a:solidFill>
                <a:latin typeface="Helvetica" pitchFamily="34" charset="0"/>
                <a:cs typeface="Helvetica" pitchFamily="34" charset="0"/>
              </a:rPr>
              <a:t>TO PROVIDE RESOURCES</a:t>
            </a:r>
            <a:endParaRPr lang="en-US" b="1" dirty="0">
              <a:solidFill>
                <a:srgbClr val="FFFFFF"/>
              </a:solidFill>
              <a:latin typeface="Helvetica" pitchFamily="34" charset="0"/>
              <a:cs typeface="Helvetica" pitchFamily="34" charset="0"/>
            </a:endParaRPr>
          </a:p>
        </p:txBody>
      </p:sp>
      <p:sp>
        <p:nvSpPr>
          <p:cNvPr id="20" name="Curved Left Arrow 19"/>
          <p:cNvSpPr/>
          <p:nvPr/>
        </p:nvSpPr>
        <p:spPr>
          <a:xfrm rot="10800000" flipH="1">
            <a:off x="8288654" y="4800584"/>
            <a:ext cx="457200" cy="822951"/>
          </a:xfrm>
          <a:prstGeom prst="curvedLeftArrow">
            <a:avLst/>
          </a:prstGeom>
          <a:solidFill>
            <a:srgbClr val="164883"/>
          </a:solidFill>
          <a:ln>
            <a:solidFill>
              <a:srgbClr val="1648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1" name="Curved Left Arrow 20"/>
          <p:cNvSpPr/>
          <p:nvPr/>
        </p:nvSpPr>
        <p:spPr>
          <a:xfrm rot="10800000">
            <a:off x="5838856" y="3829044"/>
            <a:ext cx="457200" cy="822951"/>
          </a:xfrm>
          <a:prstGeom prst="curvedLeftArrow">
            <a:avLst/>
          </a:prstGeom>
          <a:solidFill>
            <a:srgbClr val="164883"/>
          </a:solidFill>
          <a:ln>
            <a:solidFill>
              <a:srgbClr val="1648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2" name="Curved Left Arrow 21"/>
          <p:cNvSpPr/>
          <p:nvPr/>
        </p:nvSpPr>
        <p:spPr>
          <a:xfrm rot="10800000" flipH="1">
            <a:off x="8293114" y="2788926"/>
            <a:ext cx="457200" cy="822951"/>
          </a:xfrm>
          <a:prstGeom prst="curvedLeftArrow">
            <a:avLst/>
          </a:prstGeom>
          <a:solidFill>
            <a:srgbClr val="164883"/>
          </a:solidFill>
          <a:ln>
            <a:solidFill>
              <a:srgbClr val="1648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3" name="Curved Left Arrow 22"/>
          <p:cNvSpPr/>
          <p:nvPr/>
        </p:nvSpPr>
        <p:spPr>
          <a:xfrm rot="10800000">
            <a:off x="5819806" y="1725948"/>
            <a:ext cx="457200" cy="822951"/>
          </a:xfrm>
          <a:prstGeom prst="curvedLeftArrow">
            <a:avLst/>
          </a:prstGeom>
          <a:solidFill>
            <a:srgbClr val="164883"/>
          </a:solidFill>
          <a:ln>
            <a:solidFill>
              <a:srgbClr val="1648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6" name="Rounded Rectangle 15"/>
          <p:cNvSpPr/>
          <p:nvPr/>
        </p:nvSpPr>
        <p:spPr>
          <a:xfrm>
            <a:off x="2464051" y="5204434"/>
            <a:ext cx="1828800" cy="914400"/>
          </a:xfrm>
          <a:prstGeom prst="roundRect">
            <a:avLst/>
          </a:prstGeom>
          <a:solidFill>
            <a:srgbClr val="164883"/>
          </a:solidFill>
          <a:ln w="28575">
            <a:solidFill>
              <a:srgbClr val="1648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b="1" dirty="0">
                <a:solidFill>
                  <a:srgbClr val="FFFFFF"/>
                </a:solidFill>
                <a:latin typeface="Helvetica" pitchFamily="34" charset="0"/>
                <a:cs typeface="Helvetica" pitchFamily="34" charset="0"/>
              </a:rPr>
              <a:t>TO CONDUCT  ACTIVITIES</a:t>
            </a:r>
          </a:p>
        </p:txBody>
      </p:sp>
      <p:sp>
        <p:nvSpPr>
          <p:cNvPr id="17" name="Rounded Rectangle 16"/>
          <p:cNvSpPr/>
          <p:nvPr/>
        </p:nvSpPr>
        <p:spPr>
          <a:xfrm>
            <a:off x="4434821" y="5204434"/>
            <a:ext cx="1828800" cy="914400"/>
          </a:xfrm>
          <a:prstGeom prst="roundRect">
            <a:avLst/>
          </a:prstGeom>
          <a:solidFill>
            <a:srgbClr val="164883"/>
          </a:solidFill>
          <a:ln w="28575">
            <a:solidFill>
              <a:srgbClr val="1648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b="1" dirty="0">
                <a:solidFill>
                  <a:srgbClr val="FFFFFF"/>
                </a:solidFill>
                <a:latin typeface="Helvetica" pitchFamily="34" charset="0"/>
                <a:cs typeface="Helvetica" pitchFamily="34" charset="0"/>
              </a:rPr>
              <a:t>TO DELIVER SERVICES</a:t>
            </a:r>
          </a:p>
        </p:txBody>
      </p:sp>
      <p:sp>
        <p:nvSpPr>
          <p:cNvPr id="31" name="Rounded Rectangle 30"/>
          <p:cNvSpPr/>
          <p:nvPr/>
        </p:nvSpPr>
        <p:spPr>
          <a:xfrm>
            <a:off x="568601" y="5204434"/>
            <a:ext cx="1828780" cy="914400"/>
          </a:xfrm>
          <a:prstGeom prst="roundRect">
            <a:avLst/>
          </a:prstGeom>
          <a:solidFill>
            <a:srgbClr val="164883"/>
          </a:solidFill>
          <a:ln w="28575">
            <a:solidFill>
              <a:srgbClr val="1648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b="1" dirty="0" smtClean="0">
                <a:solidFill>
                  <a:srgbClr val="FFFFFF"/>
                </a:solidFill>
                <a:latin typeface="Helvetica" pitchFamily="34" charset="0"/>
                <a:cs typeface="Helvetica" pitchFamily="34" charset="0"/>
              </a:rPr>
              <a:t>WE USE RESOURCES</a:t>
            </a:r>
            <a:endParaRPr lang="en-US" b="1" dirty="0">
              <a:solidFill>
                <a:srgbClr val="FFFFFF"/>
              </a:solidFill>
              <a:latin typeface="Helvetica" pitchFamily="34" charset="0"/>
              <a:cs typeface="Helvetica" pitchFamily="34" charset="0"/>
            </a:endParaRPr>
          </a:p>
        </p:txBody>
      </p:sp>
      <p:sp>
        <p:nvSpPr>
          <p:cNvPr id="33" name="Curved Left Arrow 32"/>
          <p:cNvSpPr/>
          <p:nvPr/>
        </p:nvSpPr>
        <p:spPr>
          <a:xfrm rot="16200000">
            <a:off x="4064251" y="4460711"/>
            <a:ext cx="457200" cy="822951"/>
          </a:xfrm>
          <a:prstGeom prst="curvedLeftArrow">
            <a:avLst/>
          </a:prstGeom>
          <a:solidFill>
            <a:srgbClr val="164883"/>
          </a:solidFill>
          <a:ln>
            <a:solidFill>
              <a:srgbClr val="1648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34" name="Curved Left Arrow 33"/>
          <p:cNvSpPr/>
          <p:nvPr/>
        </p:nvSpPr>
        <p:spPr>
          <a:xfrm rot="16200000" flipH="1">
            <a:off x="6035021" y="6016591"/>
            <a:ext cx="457200" cy="822951"/>
          </a:xfrm>
          <a:prstGeom prst="curvedLeftArrow">
            <a:avLst/>
          </a:prstGeom>
          <a:solidFill>
            <a:srgbClr val="164883"/>
          </a:solidFill>
          <a:ln>
            <a:solidFill>
              <a:srgbClr val="1648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38" name="Curved Left Arrow 37"/>
          <p:cNvSpPr/>
          <p:nvPr/>
        </p:nvSpPr>
        <p:spPr>
          <a:xfrm rot="16200000" flipH="1">
            <a:off x="2212614" y="6031239"/>
            <a:ext cx="457200" cy="822951"/>
          </a:xfrm>
          <a:prstGeom prst="curvedLeftArrow">
            <a:avLst/>
          </a:prstGeom>
          <a:solidFill>
            <a:srgbClr val="164883"/>
          </a:solidFill>
          <a:ln>
            <a:solidFill>
              <a:srgbClr val="1648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40" name="Curved Left Arrow 39"/>
          <p:cNvSpPr/>
          <p:nvPr/>
        </p:nvSpPr>
        <p:spPr>
          <a:xfrm rot="10800000" flipH="1">
            <a:off x="8318048" y="763948"/>
            <a:ext cx="457200" cy="822951"/>
          </a:xfrm>
          <a:prstGeom prst="curvedLeftArrow">
            <a:avLst/>
          </a:prstGeom>
          <a:solidFill>
            <a:srgbClr val="164883"/>
          </a:solidFill>
          <a:ln>
            <a:solidFill>
              <a:srgbClr val="1648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41" name="Title 4"/>
          <p:cNvSpPr txBox="1">
            <a:spLocks/>
          </p:cNvSpPr>
          <p:nvPr/>
        </p:nvSpPr>
        <p:spPr>
          <a:xfrm rot="16200000">
            <a:off x="3664434" y="2612873"/>
            <a:ext cx="3474683" cy="90074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1" kern="1200">
                <a:solidFill>
                  <a:schemeClr val="bg1"/>
                </a:solidFill>
                <a:latin typeface="+mj-lt"/>
                <a:ea typeface="+mj-ea"/>
                <a:cs typeface="+mj-cs"/>
              </a:defRPr>
            </a:lvl1pPr>
          </a:lstStyle>
          <a:p>
            <a:pPr algn="ctr"/>
            <a:r>
              <a:rPr lang="en-US" dirty="0" smtClean="0">
                <a:solidFill>
                  <a:srgbClr val="164883"/>
                </a:solidFill>
              </a:rPr>
              <a:t>Public Services</a:t>
            </a:r>
            <a:endParaRPr lang="en-US" dirty="0">
              <a:solidFill>
                <a:srgbClr val="164883"/>
              </a:solidFill>
            </a:endParaRPr>
          </a:p>
        </p:txBody>
      </p:sp>
      <p:sp>
        <p:nvSpPr>
          <p:cNvPr id="42" name="Title 4"/>
          <p:cNvSpPr txBox="1">
            <a:spLocks/>
          </p:cNvSpPr>
          <p:nvPr/>
        </p:nvSpPr>
        <p:spPr>
          <a:xfrm>
            <a:off x="91488" y="-1"/>
            <a:ext cx="3474683" cy="1325903"/>
          </a:xfrm>
          <a:prstGeom prst="rect">
            <a:avLst/>
          </a:prstGeom>
        </p:spPr>
        <p:txBody>
          <a:bodyPr vert="horz" lIns="91440" tIns="45720" rIns="91440" bIns="45720" rtlCol="0" anchor="ctr">
            <a:normAutofit lnSpcReduction="10000"/>
          </a:bodyPr>
          <a:lstStyle>
            <a:lvl1pPr algn="l" defTabSz="914400" rtl="0" eaLnBrk="1" latinLnBrk="0" hangingPunct="1">
              <a:spcBef>
                <a:spcPct val="0"/>
              </a:spcBef>
              <a:buNone/>
              <a:defRPr sz="2800" b="1" kern="1200">
                <a:solidFill>
                  <a:schemeClr val="bg1"/>
                </a:solidFill>
                <a:latin typeface="+mj-lt"/>
                <a:ea typeface="+mj-ea"/>
                <a:cs typeface="+mj-cs"/>
              </a:defRPr>
            </a:lvl1pPr>
          </a:lstStyle>
          <a:p>
            <a:pPr algn="ctr"/>
            <a:r>
              <a:rPr lang="en-US" dirty="0" smtClean="0">
                <a:solidFill>
                  <a:srgbClr val="164883"/>
                </a:solidFill>
              </a:rPr>
              <a:t>Strategy Model (Modified for Internal Services)</a:t>
            </a:r>
            <a:endParaRPr lang="en-US" dirty="0">
              <a:solidFill>
                <a:srgbClr val="164883"/>
              </a:solidFill>
            </a:endParaRPr>
          </a:p>
        </p:txBody>
      </p:sp>
      <p:sp>
        <p:nvSpPr>
          <p:cNvPr id="6" name="Title 5"/>
          <p:cNvSpPr>
            <a:spLocks noGrp="1"/>
          </p:cNvSpPr>
          <p:nvPr>
            <p:ph type="title"/>
          </p:nvPr>
        </p:nvSpPr>
        <p:spPr>
          <a:xfrm>
            <a:off x="568601" y="4634061"/>
            <a:ext cx="3165199" cy="457200"/>
          </a:xfrm>
        </p:spPr>
        <p:txBody>
          <a:bodyPr>
            <a:normAutofit fontScale="90000"/>
          </a:bodyPr>
          <a:lstStyle/>
          <a:p>
            <a:r>
              <a:rPr lang="en-US" sz="2800" dirty="0" smtClean="0">
                <a:solidFill>
                  <a:srgbClr val="164883"/>
                </a:solidFill>
              </a:rPr>
              <a:t>Internal Services</a:t>
            </a:r>
            <a:endParaRPr lang="en-US" sz="2800" dirty="0">
              <a:solidFill>
                <a:srgbClr val="164883"/>
              </a:solidFill>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082" y="1725948"/>
            <a:ext cx="3935714" cy="2623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411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074"/>
                                        </p:tgtEl>
                                        <p:attrNameLst>
                                          <p:attrName>style.visibility</p:attrName>
                                        </p:attrNameLst>
                                      </p:cBhvr>
                                      <p:to>
                                        <p:strVal val="visible"/>
                                      </p:to>
                                    </p:set>
                                  </p:childTnLst>
                                  <p:subTnLst>
                                    <p:set>
                                      <p:cBhvr override="childStyle">
                                        <p:cTn dur="1" fill="hold" display="0" masterRel="nextClick" afterEffect="1"/>
                                        <p:tgtEl>
                                          <p:spTgt spid="3074"/>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animBg="1"/>
      <p:bldP spid="29" grpId="0" animBg="1"/>
      <p:bldP spid="30" grpId="0" animBg="1"/>
      <p:bldP spid="32" grpId="0" animBg="1"/>
      <p:bldP spid="25" grpId="0" animBg="1"/>
      <p:bldP spid="20" grpId="0" animBg="1"/>
      <p:bldP spid="21" grpId="0" animBg="1"/>
      <p:bldP spid="22" grpId="0" animBg="1"/>
      <p:bldP spid="23" grpId="0" animBg="1"/>
      <p:bldP spid="16" grpId="0" animBg="1"/>
      <p:bldP spid="17" grpId="0" animBg="1"/>
      <p:bldP spid="31" grpId="0" animBg="1"/>
      <p:bldP spid="33" grpId="0" animBg="1"/>
      <p:bldP spid="34" grpId="0" animBg="1"/>
      <p:bldP spid="38" grpId="0" animBg="1"/>
      <p:bldP spid="40" grpId="0" animBg="1"/>
      <p:bldP spid="41" grpId="0"/>
      <p:bldP spid="42"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0E2D0"/>
        </a:solidFill>
        <a:effectLst/>
      </p:bgPr>
    </p:bg>
    <p:spTree>
      <p:nvGrpSpPr>
        <p:cNvPr id="1" name=""/>
        <p:cNvGrpSpPr/>
        <p:nvPr/>
      </p:nvGrpSpPr>
      <p:grpSpPr>
        <a:xfrm>
          <a:off x="0" y="0"/>
          <a:ext cx="0" cy="0"/>
          <a:chOff x="0" y="0"/>
          <a:chExt cx="0" cy="0"/>
        </a:xfrm>
      </p:grpSpPr>
      <p:sp>
        <p:nvSpPr>
          <p:cNvPr id="5" name="Rounded Rectangle 4"/>
          <p:cNvSpPr/>
          <p:nvPr/>
        </p:nvSpPr>
        <p:spPr>
          <a:xfrm>
            <a:off x="823001" y="777269"/>
            <a:ext cx="2560292" cy="1280146"/>
          </a:xfrm>
          <a:prstGeom prst="roundRect">
            <a:avLst/>
          </a:prstGeom>
          <a:solidFill>
            <a:schemeClr val="accent2"/>
          </a:solidFill>
          <a:ln>
            <a:solidFill>
              <a:srgbClr val="1648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Input</a:t>
            </a:r>
          </a:p>
          <a:p>
            <a:pPr algn="ctr"/>
            <a:r>
              <a:rPr lang="en-US" sz="1400" dirty="0" smtClean="0">
                <a:solidFill>
                  <a:schemeClr val="tx1"/>
                </a:solidFill>
              </a:rPr>
              <a:t>Amount of resources used (or available) to provide services</a:t>
            </a:r>
            <a:endParaRPr lang="en-US" sz="1400" dirty="0">
              <a:solidFill>
                <a:schemeClr val="tx1"/>
              </a:solidFill>
            </a:endParaRPr>
          </a:p>
        </p:txBody>
      </p:sp>
      <p:sp>
        <p:nvSpPr>
          <p:cNvPr id="6" name="Rounded Rectangle 5"/>
          <p:cNvSpPr/>
          <p:nvPr/>
        </p:nvSpPr>
        <p:spPr>
          <a:xfrm>
            <a:off x="3566171" y="777269"/>
            <a:ext cx="2560292" cy="1280146"/>
          </a:xfrm>
          <a:prstGeom prst="roundRect">
            <a:avLst/>
          </a:prstGeom>
          <a:solidFill>
            <a:schemeClr val="accent1"/>
          </a:solidFill>
          <a:ln>
            <a:solidFill>
              <a:srgbClr val="1648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Output</a:t>
            </a:r>
          </a:p>
          <a:p>
            <a:pPr algn="ctr"/>
            <a:r>
              <a:rPr lang="en-US" sz="1400" dirty="0" smtClean="0">
                <a:solidFill>
                  <a:schemeClr val="tx1"/>
                </a:solidFill>
              </a:rPr>
              <a:t>Amount of work produced or services delivered</a:t>
            </a:r>
            <a:endParaRPr lang="en-US" sz="1400" dirty="0">
              <a:solidFill>
                <a:schemeClr val="tx1"/>
              </a:solidFill>
            </a:endParaRPr>
          </a:p>
        </p:txBody>
      </p:sp>
      <p:sp>
        <p:nvSpPr>
          <p:cNvPr id="8" name="Rounded Rectangle 7"/>
          <p:cNvSpPr/>
          <p:nvPr/>
        </p:nvSpPr>
        <p:spPr>
          <a:xfrm>
            <a:off x="6309341" y="777269"/>
            <a:ext cx="2560292" cy="1280146"/>
          </a:xfrm>
          <a:prstGeom prst="roundRect">
            <a:avLst/>
          </a:prstGeom>
          <a:solidFill>
            <a:schemeClr val="accent4"/>
          </a:solidFill>
          <a:ln>
            <a:solidFill>
              <a:srgbClr val="1648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Outcome</a:t>
            </a:r>
          </a:p>
          <a:p>
            <a:pPr algn="ctr"/>
            <a:r>
              <a:rPr lang="en-US" sz="1400" dirty="0" smtClean="0">
                <a:solidFill>
                  <a:schemeClr val="tx1"/>
                </a:solidFill>
              </a:rPr>
              <a:t>The desired end result that demonstrates the impact of the services delivered</a:t>
            </a:r>
            <a:endParaRPr lang="en-US" sz="1400" dirty="0">
              <a:solidFill>
                <a:schemeClr val="tx1"/>
              </a:solidFill>
            </a:endParaRPr>
          </a:p>
        </p:txBody>
      </p:sp>
      <p:sp>
        <p:nvSpPr>
          <p:cNvPr id="9" name="Rounded Rectangle 8"/>
          <p:cNvSpPr/>
          <p:nvPr/>
        </p:nvSpPr>
        <p:spPr>
          <a:xfrm>
            <a:off x="2194586" y="2331732"/>
            <a:ext cx="2560292" cy="1280146"/>
          </a:xfrm>
          <a:prstGeom prst="roundRect">
            <a:avLst/>
          </a:prstGeom>
          <a:solidFill>
            <a:schemeClr val="accent3"/>
          </a:solidFill>
          <a:ln>
            <a:solidFill>
              <a:srgbClr val="1648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Efficiency</a:t>
            </a:r>
          </a:p>
          <a:p>
            <a:pPr algn="ctr"/>
            <a:r>
              <a:rPr lang="en-US" sz="1400" dirty="0" smtClean="0">
                <a:solidFill>
                  <a:schemeClr val="tx1"/>
                </a:solidFill>
              </a:rPr>
              <a:t>Amount of work done per amount of resources used</a:t>
            </a:r>
            <a:endParaRPr lang="en-US" sz="1400" dirty="0">
              <a:solidFill>
                <a:schemeClr val="tx1"/>
              </a:solidFill>
            </a:endParaRPr>
          </a:p>
        </p:txBody>
      </p:sp>
      <p:sp>
        <p:nvSpPr>
          <p:cNvPr id="10" name="Rounded Rectangle 9"/>
          <p:cNvSpPr/>
          <p:nvPr/>
        </p:nvSpPr>
        <p:spPr>
          <a:xfrm>
            <a:off x="3566171" y="3886195"/>
            <a:ext cx="2560292" cy="1280146"/>
          </a:xfrm>
          <a:prstGeom prst="roundRect">
            <a:avLst/>
          </a:prstGeom>
          <a:solidFill>
            <a:schemeClr val="accent3"/>
          </a:solidFill>
          <a:ln>
            <a:solidFill>
              <a:srgbClr val="1648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Productivity</a:t>
            </a:r>
          </a:p>
          <a:p>
            <a:pPr algn="ctr"/>
            <a:r>
              <a:rPr lang="en-US" sz="1400" dirty="0" smtClean="0">
                <a:solidFill>
                  <a:schemeClr val="tx1"/>
                </a:solidFill>
              </a:rPr>
              <a:t>Amount of quality work done per amount of resources used</a:t>
            </a:r>
            <a:endParaRPr lang="en-US" sz="1400" dirty="0">
              <a:solidFill>
                <a:schemeClr val="tx1"/>
              </a:solidFill>
            </a:endParaRPr>
          </a:p>
        </p:txBody>
      </p:sp>
      <p:sp>
        <p:nvSpPr>
          <p:cNvPr id="11" name="Rounded Rectangle 10"/>
          <p:cNvSpPr/>
          <p:nvPr/>
        </p:nvSpPr>
        <p:spPr>
          <a:xfrm>
            <a:off x="4937756" y="2331732"/>
            <a:ext cx="2560292" cy="1280146"/>
          </a:xfrm>
          <a:prstGeom prst="roundRect">
            <a:avLst/>
          </a:prstGeom>
          <a:solidFill>
            <a:schemeClr val="accent6"/>
          </a:solidFill>
          <a:ln>
            <a:solidFill>
              <a:srgbClr val="1648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Effectiveness</a:t>
            </a:r>
          </a:p>
          <a:p>
            <a:pPr algn="ctr"/>
            <a:r>
              <a:rPr lang="en-US" sz="1400" dirty="0" smtClean="0">
                <a:solidFill>
                  <a:schemeClr val="tx1"/>
                </a:solidFill>
              </a:rPr>
              <a:t>Amount of achieved results, or the level of quality relative to the amount of work done</a:t>
            </a:r>
            <a:endParaRPr lang="en-US" sz="1400" dirty="0">
              <a:solidFill>
                <a:schemeClr val="tx1"/>
              </a:solidFill>
            </a:endParaRPr>
          </a:p>
        </p:txBody>
      </p:sp>
      <p:sp>
        <p:nvSpPr>
          <p:cNvPr id="12" name="Rounded Rectangle 11"/>
          <p:cNvSpPr/>
          <p:nvPr/>
        </p:nvSpPr>
        <p:spPr>
          <a:xfrm>
            <a:off x="3566171" y="5440658"/>
            <a:ext cx="2560292" cy="1280146"/>
          </a:xfrm>
          <a:prstGeom prst="roundRect">
            <a:avLst/>
          </a:prstGeom>
          <a:solidFill>
            <a:schemeClr val="accent6"/>
          </a:solidFill>
          <a:ln>
            <a:solidFill>
              <a:srgbClr val="1648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Cost-Effectiveness</a:t>
            </a:r>
          </a:p>
          <a:p>
            <a:pPr algn="ctr"/>
            <a:r>
              <a:rPr lang="en-US" sz="1400" dirty="0" smtClean="0">
                <a:solidFill>
                  <a:schemeClr val="tx1"/>
                </a:solidFill>
              </a:rPr>
              <a:t>Amount of outcome achieved per amount of resources used</a:t>
            </a:r>
            <a:endParaRPr lang="en-US" sz="1400" dirty="0">
              <a:solidFill>
                <a:schemeClr val="tx1"/>
              </a:solidFill>
            </a:endParaRPr>
          </a:p>
        </p:txBody>
      </p:sp>
      <p:sp>
        <p:nvSpPr>
          <p:cNvPr id="13" name="Title 1"/>
          <p:cNvSpPr txBox="1">
            <a:spLocks/>
          </p:cNvSpPr>
          <p:nvPr/>
        </p:nvSpPr>
        <p:spPr>
          <a:xfrm>
            <a:off x="182928" y="0"/>
            <a:ext cx="8229560" cy="68583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tx1"/>
                </a:solidFill>
                <a:latin typeface="+mj-lt"/>
                <a:ea typeface="+mj-ea"/>
                <a:cs typeface="+mj-cs"/>
              </a:defRPr>
            </a:lvl1pPr>
          </a:lstStyle>
          <a:p>
            <a:pPr marL="4763" lvl="1"/>
            <a:r>
              <a:rPr lang="en-US" sz="2800" b="1" dirty="0" smtClean="0">
                <a:solidFill>
                  <a:srgbClr val="164883"/>
                </a:solidFill>
                <a:latin typeface="Cambria" pitchFamily="18" charset="0"/>
              </a:rPr>
              <a:t>Types of performance measures</a:t>
            </a:r>
            <a:endParaRPr lang="en-US" sz="2800" b="1" dirty="0">
              <a:solidFill>
                <a:srgbClr val="164883"/>
              </a:solidFill>
              <a:latin typeface="Cambria" pitchFamily="18" charset="0"/>
            </a:endParaRPr>
          </a:p>
        </p:txBody>
      </p:sp>
      <p:cxnSp>
        <p:nvCxnSpPr>
          <p:cNvPr id="15" name="Straight Connector 14"/>
          <p:cNvCxnSpPr>
            <a:stCxn id="5" idx="2"/>
            <a:endCxn id="9" idx="0"/>
          </p:cNvCxnSpPr>
          <p:nvPr/>
        </p:nvCxnSpPr>
        <p:spPr>
          <a:xfrm>
            <a:off x="2103147" y="2057415"/>
            <a:ext cx="1371585" cy="274317"/>
          </a:xfrm>
          <a:prstGeom prst="line">
            <a:avLst/>
          </a:prstGeom>
          <a:ln w="19050">
            <a:solidFill>
              <a:srgbClr val="164883"/>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9" idx="0"/>
            <a:endCxn id="6" idx="2"/>
          </p:cNvCxnSpPr>
          <p:nvPr/>
        </p:nvCxnSpPr>
        <p:spPr>
          <a:xfrm flipV="1">
            <a:off x="3474732" y="2057415"/>
            <a:ext cx="1371585" cy="274317"/>
          </a:xfrm>
          <a:prstGeom prst="line">
            <a:avLst/>
          </a:prstGeom>
          <a:ln w="19050">
            <a:solidFill>
              <a:srgbClr val="16488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6" idx="2"/>
            <a:endCxn id="11" idx="0"/>
          </p:cNvCxnSpPr>
          <p:nvPr/>
        </p:nvCxnSpPr>
        <p:spPr>
          <a:xfrm>
            <a:off x="4846317" y="2057415"/>
            <a:ext cx="1371585" cy="274317"/>
          </a:xfrm>
          <a:prstGeom prst="line">
            <a:avLst/>
          </a:prstGeom>
          <a:ln w="19050">
            <a:solidFill>
              <a:srgbClr val="164883"/>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1" idx="0"/>
            <a:endCxn id="8" idx="2"/>
          </p:cNvCxnSpPr>
          <p:nvPr/>
        </p:nvCxnSpPr>
        <p:spPr>
          <a:xfrm flipV="1">
            <a:off x="6217902" y="2057415"/>
            <a:ext cx="1371585" cy="274317"/>
          </a:xfrm>
          <a:prstGeom prst="line">
            <a:avLst/>
          </a:prstGeom>
          <a:ln w="19050">
            <a:solidFill>
              <a:srgbClr val="164883"/>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9" idx="2"/>
            <a:endCxn id="10" idx="0"/>
          </p:cNvCxnSpPr>
          <p:nvPr/>
        </p:nvCxnSpPr>
        <p:spPr>
          <a:xfrm>
            <a:off x="3474732" y="3611878"/>
            <a:ext cx="1371585" cy="274317"/>
          </a:xfrm>
          <a:prstGeom prst="line">
            <a:avLst/>
          </a:prstGeom>
          <a:ln w="19050">
            <a:solidFill>
              <a:srgbClr val="164883"/>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0" idx="0"/>
            <a:endCxn id="11" idx="2"/>
          </p:cNvCxnSpPr>
          <p:nvPr/>
        </p:nvCxnSpPr>
        <p:spPr>
          <a:xfrm flipV="1">
            <a:off x="4846317" y="3611878"/>
            <a:ext cx="1371585" cy="274317"/>
          </a:xfrm>
          <a:prstGeom prst="line">
            <a:avLst/>
          </a:prstGeom>
          <a:ln w="19050">
            <a:solidFill>
              <a:srgbClr val="164883"/>
            </a:solidFill>
          </a:ln>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8" idx="2"/>
            <a:endCxn id="12" idx="3"/>
          </p:cNvCxnSpPr>
          <p:nvPr/>
        </p:nvCxnSpPr>
        <p:spPr>
          <a:xfrm rot="5400000">
            <a:off x="4846317" y="3337561"/>
            <a:ext cx="4023316" cy="1463024"/>
          </a:xfrm>
          <a:prstGeom prst="bentConnector2">
            <a:avLst/>
          </a:prstGeom>
          <a:ln w="19050">
            <a:solidFill>
              <a:srgbClr val="164883"/>
            </a:solidFill>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12" idx="1"/>
            <a:endCxn id="5" idx="2"/>
          </p:cNvCxnSpPr>
          <p:nvPr/>
        </p:nvCxnSpPr>
        <p:spPr>
          <a:xfrm rot="10800000">
            <a:off x="2103147" y="2057415"/>
            <a:ext cx="1463024" cy="4023316"/>
          </a:xfrm>
          <a:prstGeom prst="bentConnector2">
            <a:avLst/>
          </a:prstGeom>
          <a:ln w="19050">
            <a:solidFill>
              <a:srgbClr val="164883"/>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5" idx="3"/>
            <a:endCxn id="6" idx="1"/>
          </p:cNvCxnSpPr>
          <p:nvPr/>
        </p:nvCxnSpPr>
        <p:spPr>
          <a:xfrm>
            <a:off x="3383293" y="1417342"/>
            <a:ext cx="182878" cy="0"/>
          </a:xfrm>
          <a:prstGeom prst="line">
            <a:avLst/>
          </a:prstGeom>
          <a:ln w="19050">
            <a:solidFill>
              <a:srgbClr val="164883"/>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6" idx="3"/>
            <a:endCxn id="8" idx="1"/>
          </p:cNvCxnSpPr>
          <p:nvPr/>
        </p:nvCxnSpPr>
        <p:spPr>
          <a:xfrm>
            <a:off x="6126463" y="1417342"/>
            <a:ext cx="182878" cy="0"/>
          </a:xfrm>
          <a:prstGeom prst="line">
            <a:avLst/>
          </a:prstGeom>
          <a:ln w="19050">
            <a:solidFill>
              <a:srgbClr val="164883"/>
            </a:solidFill>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289696" y="2393328"/>
            <a:ext cx="1493472" cy="2079936"/>
          </a:xfrm>
          <a:prstGeom prst="roundRect">
            <a:avLst/>
          </a:prstGeom>
          <a:solidFill>
            <a:schemeClr val="accent5"/>
          </a:solidFill>
          <a:ln>
            <a:solidFill>
              <a:srgbClr val="1648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00"/>
                </a:solidFill>
              </a:rPr>
              <a:t>Indicators</a:t>
            </a:r>
          </a:p>
          <a:p>
            <a:pPr algn="ctr"/>
            <a:r>
              <a:rPr lang="en-US" sz="1400" dirty="0" smtClean="0">
                <a:solidFill>
                  <a:srgbClr val="000000"/>
                </a:solidFill>
              </a:rPr>
              <a:t>Describe the environment in which the service is provided</a:t>
            </a:r>
            <a:endParaRPr lang="en-US" sz="1400" dirty="0">
              <a:solidFill>
                <a:srgbClr val="000000"/>
              </a:solidFill>
            </a:endParaRPr>
          </a:p>
        </p:txBody>
      </p:sp>
      <p:sp>
        <p:nvSpPr>
          <p:cNvPr id="24" name="Rounded Rectangle 23"/>
          <p:cNvSpPr/>
          <p:nvPr/>
        </p:nvSpPr>
        <p:spPr>
          <a:xfrm>
            <a:off x="289696" y="4625664"/>
            <a:ext cx="1493472" cy="2079936"/>
          </a:xfrm>
          <a:prstGeom prst="roundRect">
            <a:avLst/>
          </a:prstGeom>
          <a:solidFill>
            <a:schemeClr val="accent5"/>
          </a:solidFill>
          <a:ln>
            <a:solidFill>
              <a:srgbClr val="1648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0000"/>
                </a:solidFill>
              </a:rPr>
              <a:t>Conditions</a:t>
            </a:r>
          </a:p>
          <a:p>
            <a:pPr algn="ctr"/>
            <a:r>
              <a:rPr lang="en-US" sz="1400" dirty="0" smtClean="0">
                <a:solidFill>
                  <a:srgbClr val="000000"/>
                </a:solidFill>
              </a:rPr>
              <a:t>External requirements or demands that impact service delivery</a:t>
            </a:r>
            <a:endParaRPr lang="en-US" sz="1400" dirty="0">
              <a:solidFill>
                <a:srgbClr val="000000"/>
              </a:solidFill>
            </a:endParaRPr>
          </a:p>
        </p:txBody>
      </p:sp>
    </p:spTree>
    <p:extLst>
      <p:ext uri="{BB962C8B-B14F-4D97-AF65-F5344CB8AC3E}">
        <p14:creationId xmlns:p14="http://schemas.microsoft.com/office/powerpoint/2010/main" val="1798058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1" grpId="0" animBg="1"/>
      <p:bldP spid="12" grpId="0" animBg="1"/>
      <p:bldP spid="22" grpId="0" animBg="1"/>
      <p:bldP spid="24" grpId="0" animBg="1"/>
    </p:bldLst>
  </p:timing>
</p:sld>
</file>

<file path=ppt/theme/theme1.xml><?xml version="1.0" encoding="utf-8"?>
<a:theme xmlns:a="http://schemas.openxmlformats.org/drawingml/2006/main" name="Office Theme">
  <a:themeElements>
    <a:clrScheme name="Scottsdale_Strategic">
      <a:dk1>
        <a:srgbClr val="000000"/>
      </a:dk1>
      <a:lt1>
        <a:srgbClr val="FFFFFF"/>
      </a:lt1>
      <a:dk2>
        <a:srgbClr val="26354A"/>
      </a:dk2>
      <a:lt2>
        <a:srgbClr val="BFCCDF"/>
      </a:lt2>
      <a:accent1>
        <a:srgbClr val="F7941E"/>
      </a:accent1>
      <a:accent2>
        <a:srgbClr val="39B54A"/>
      </a:accent2>
      <a:accent3>
        <a:srgbClr val="728EB7"/>
      </a:accent3>
      <a:accent4>
        <a:srgbClr val="A97C50"/>
      </a:accent4>
      <a:accent5>
        <a:srgbClr val="B18BBB"/>
      </a:accent5>
      <a:accent6>
        <a:srgbClr val="EF4136"/>
      </a:accent6>
      <a:hlink>
        <a:srgbClr val="FFFFFF"/>
      </a:hlink>
      <a:folHlink>
        <a:srgbClr val="A5A5A5"/>
      </a:folHlink>
    </a:clrScheme>
    <a:fontScheme name="Scottsdale 2">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5_Office Theme">
  <a:themeElements>
    <a:clrScheme name="Scottsdale_Strategic">
      <a:dk1>
        <a:srgbClr val="000000"/>
      </a:dk1>
      <a:lt1>
        <a:srgbClr val="FFFFFF"/>
      </a:lt1>
      <a:dk2>
        <a:srgbClr val="26354A"/>
      </a:dk2>
      <a:lt2>
        <a:srgbClr val="BFCCDF"/>
      </a:lt2>
      <a:accent1>
        <a:srgbClr val="F7941E"/>
      </a:accent1>
      <a:accent2>
        <a:srgbClr val="39B54A"/>
      </a:accent2>
      <a:accent3>
        <a:srgbClr val="728EB7"/>
      </a:accent3>
      <a:accent4>
        <a:srgbClr val="A97C50"/>
      </a:accent4>
      <a:accent5>
        <a:srgbClr val="B18BBB"/>
      </a:accent5>
      <a:accent6>
        <a:srgbClr val="EF4136"/>
      </a:accent6>
      <a:hlink>
        <a:srgbClr val="FFFFFF"/>
      </a:hlink>
      <a:folHlink>
        <a:srgbClr val="A5A5A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Scottsdale_Strategic">
      <a:dk1>
        <a:srgbClr val="FFFFFF"/>
      </a:dk1>
      <a:lt1>
        <a:srgbClr val="FFFFFF"/>
      </a:lt1>
      <a:dk2>
        <a:srgbClr val="26354A"/>
      </a:dk2>
      <a:lt2>
        <a:srgbClr val="728EB7"/>
      </a:lt2>
      <a:accent1>
        <a:srgbClr val="F7941E"/>
      </a:accent1>
      <a:accent2>
        <a:srgbClr val="39B54A"/>
      </a:accent2>
      <a:accent3>
        <a:srgbClr val="728EB7"/>
      </a:accent3>
      <a:accent4>
        <a:srgbClr val="A97C50"/>
      </a:accent4>
      <a:accent5>
        <a:srgbClr val="B18BBB"/>
      </a:accent5>
      <a:accent6>
        <a:srgbClr val="EF4136"/>
      </a:accent6>
      <a:hlink>
        <a:srgbClr val="FFFFFF"/>
      </a:hlink>
      <a:folHlink>
        <a:srgbClr val="A5A5A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Scottsdale_Strategic">
      <a:dk1>
        <a:srgbClr val="000000"/>
      </a:dk1>
      <a:lt1>
        <a:srgbClr val="FFFFFF"/>
      </a:lt1>
      <a:dk2>
        <a:srgbClr val="26354A"/>
      </a:dk2>
      <a:lt2>
        <a:srgbClr val="BFCCDF"/>
      </a:lt2>
      <a:accent1>
        <a:srgbClr val="F7941E"/>
      </a:accent1>
      <a:accent2>
        <a:srgbClr val="39B54A"/>
      </a:accent2>
      <a:accent3>
        <a:srgbClr val="728EB7"/>
      </a:accent3>
      <a:accent4>
        <a:srgbClr val="A97C50"/>
      </a:accent4>
      <a:accent5>
        <a:srgbClr val="B18BBB"/>
      </a:accent5>
      <a:accent6>
        <a:srgbClr val="EF4136"/>
      </a:accent6>
      <a:hlink>
        <a:srgbClr val="FFFFFF"/>
      </a:hlink>
      <a:folHlink>
        <a:srgbClr val="A5A5A5"/>
      </a:folHlink>
    </a:clrScheme>
    <a:fontScheme name="Scottsdale 2">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Scottsdale_Strategic">
      <a:dk1>
        <a:srgbClr val="000000"/>
      </a:dk1>
      <a:lt1>
        <a:srgbClr val="FFFFFF"/>
      </a:lt1>
      <a:dk2>
        <a:srgbClr val="26354A"/>
      </a:dk2>
      <a:lt2>
        <a:srgbClr val="BFCCDF"/>
      </a:lt2>
      <a:accent1>
        <a:srgbClr val="F7941E"/>
      </a:accent1>
      <a:accent2>
        <a:srgbClr val="39B54A"/>
      </a:accent2>
      <a:accent3>
        <a:srgbClr val="728EB7"/>
      </a:accent3>
      <a:accent4>
        <a:srgbClr val="A97C50"/>
      </a:accent4>
      <a:accent5>
        <a:srgbClr val="B18BBB"/>
      </a:accent5>
      <a:accent6>
        <a:srgbClr val="EF4136"/>
      </a:accent6>
      <a:hlink>
        <a:srgbClr val="FFFFFF"/>
      </a:hlink>
      <a:folHlink>
        <a:srgbClr val="A5A5A5"/>
      </a:folHlink>
    </a:clrScheme>
    <a:fontScheme name="Scottsdale 2">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Scottsdale_Strategic">
      <a:dk1>
        <a:srgbClr val="FFFFFF"/>
      </a:dk1>
      <a:lt1>
        <a:srgbClr val="FFFFFF"/>
      </a:lt1>
      <a:dk2>
        <a:srgbClr val="26354A"/>
      </a:dk2>
      <a:lt2>
        <a:srgbClr val="728EB7"/>
      </a:lt2>
      <a:accent1>
        <a:srgbClr val="F7941E"/>
      </a:accent1>
      <a:accent2>
        <a:srgbClr val="39B54A"/>
      </a:accent2>
      <a:accent3>
        <a:srgbClr val="728EB7"/>
      </a:accent3>
      <a:accent4>
        <a:srgbClr val="A97C50"/>
      </a:accent4>
      <a:accent5>
        <a:srgbClr val="B18BBB"/>
      </a:accent5>
      <a:accent6>
        <a:srgbClr val="EF4136"/>
      </a:accent6>
      <a:hlink>
        <a:srgbClr val="FFFFFF"/>
      </a:hlink>
      <a:folHlink>
        <a:srgbClr val="A5A5A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Scottsdale_Strategic">
      <a:dk1>
        <a:srgbClr val="FFFFFF"/>
      </a:dk1>
      <a:lt1>
        <a:srgbClr val="FFFFFF"/>
      </a:lt1>
      <a:dk2>
        <a:srgbClr val="26354A"/>
      </a:dk2>
      <a:lt2>
        <a:srgbClr val="728EB7"/>
      </a:lt2>
      <a:accent1>
        <a:srgbClr val="F7941E"/>
      </a:accent1>
      <a:accent2>
        <a:srgbClr val="39B54A"/>
      </a:accent2>
      <a:accent3>
        <a:srgbClr val="728EB7"/>
      </a:accent3>
      <a:accent4>
        <a:srgbClr val="A97C50"/>
      </a:accent4>
      <a:accent5>
        <a:srgbClr val="B18BBB"/>
      </a:accent5>
      <a:accent6>
        <a:srgbClr val="EF4136"/>
      </a:accent6>
      <a:hlink>
        <a:srgbClr val="FFFFFF"/>
      </a:hlink>
      <a:folHlink>
        <a:srgbClr val="A5A5A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874</Words>
  <Application>Microsoft Office PowerPoint</Application>
  <PresentationFormat>On-screen Show (4:3)</PresentationFormat>
  <Paragraphs>178</Paragraphs>
  <Slides>18</Slides>
  <Notes>18</Notes>
  <HiddenSlides>0</HiddenSlides>
  <MMClips>0</MMClips>
  <ScaleCrop>false</ScaleCrop>
  <HeadingPairs>
    <vt:vector size="4" baseType="variant">
      <vt:variant>
        <vt:lpstr>Theme</vt:lpstr>
      </vt:variant>
      <vt:variant>
        <vt:i4>7</vt:i4>
      </vt:variant>
      <vt:variant>
        <vt:lpstr>Slide Titles</vt:lpstr>
      </vt:variant>
      <vt:variant>
        <vt:i4>18</vt:i4>
      </vt:variant>
    </vt:vector>
  </HeadingPairs>
  <TitlesOfParts>
    <vt:vector size="25" baseType="lpstr">
      <vt:lpstr>Office Theme</vt:lpstr>
      <vt:lpstr>25_Office Theme</vt:lpstr>
      <vt:lpstr>1_Office Theme</vt:lpstr>
      <vt:lpstr>3_Office Theme</vt:lpstr>
      <vt:lpstr>4_Office Theme</vt:lpstr>
      <vt:lpstr>6_Office Theme</vt:lpstr>
      <vt:lpstr>5_Office Theme</vt:lpstr>
      <vt:lpstr>Managing and measuring organizational performance</vt:lpstr>
      <vt:lpstr>Measuring what matters</vt:lpstr>
      <vt:lpstr>Identified Best Practices</vt:lpstr>
      <vt:lpstr>Performance Management Process</vt:lpstr>
      <vt:lpstr>PowerPoint Presentation</vt:lpstr>
      <vt:lpstr>Outcome Model</vt:lpstr>
      <vt:lpstr>Example</vt:lpstr>
      <vt:lpstr>Internal Services</vt:lpstr>
      <vt:lpstr>PowerPoint Presentation</vt:lpstr>
      <vt:lpstr>PowerPoint Presentation</vt:lpstr>
      <vt:lpstr>PowerPoint Presentation</vt:lpstr>
      <vt:lpstr>PowerPoint Presentation</vt:lpstr>
      <vt:lpstr>Don’t settle for easy measures</vt:lpstr>
      <vt:lpstr>PowerPoint Presentation</vt:lpstr>
      <vt:lpstr>PowerPoint Presentation</vt:lpstr>
      <vt:lpstr>How do we compare with our neighbors?</vt:lpstr>
      <vt:lpstr>Why measure? </vt:lpstr>
      <vt:lpstr>Questions, Comments, Observations?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2013-10-25T23:39:36Z</dcterms:created>
  <dcterms:modified xsi:type="dcterms:W3CDTF">2013-10-25T23:39:53Z</dcterms:modified>
</cp:coreProperties>
</file>