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6" r:id="rId2"/>
    <p:sldId id="270" r:id="rId3"/>
    <p:sldId id="328" r:id="rId4"/>
    <p:sldId id="333" r:id="rId5"/>
    <p:sldId id="335" r:id="rId6"/>
    <p:sldId id="336" r:id="rId7"/>
    <p:sldId id="306" r:id="rId8"/>
    <p:sldId id="267" r:id="rId9"/>
    <p:sldId id="307" r:id="rId10"/>
    <p:sldId id="308" r:id="rId11"/>
    <p:sldId id="309" r:id="rId12"/>
    <p:sldId id="310" r:id="rId13"/>
    <p:sldId id="291" r:id="rId14"/>
    <p:sldId id="288" r:id="rId15"/>
    <p:sldId id="290" r:id="rId16"/>
    <p:sldId id="326" r:id="rId17"/>
    <p:sldId id="327" r:id="rId18"/>
    <p:sldId id="302" r:id="rId19"/>
    <p:sldId id="301" r:id="rId20"/>
    <p:sldId id="298" r:id="rId21"/>
    <p:sldId id="304" r:id="rId22"/>
    <p:sldId id="324" r:id="rId23"/>
    <p:sldId id="334" r:id="rId24"/>
    <p:sldId id="331" r:id="rId25"/>
    <p:sldId id="300" r:id="rId26"/>
    <p:sldId id="277" r:id="rId27"/>
    <p:sldId id="282" r:id="rId28"/>
    <p:sldId id="278" r:id="rId29"/>
    <p:sldId id="311" r:id="rId30"/>
    <p:sldId id="312" r:id="rId31"/>
    <p:sldId id="332" r:id="rId32"/>
    <p:sldId id="329" r:id="rId33"/>
    <p:sldId id="271" r:id="rId34"/>
  </p:sldIdLst>
  <p:sldSz cx="9144000" cy="6858000" type="screen4x3"/>
  <p:notesSz cx="7010400" cy="92233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1pPr>
    <a:lvl2pPr marL="321457" algn="ctr" rtl="0" fontAlgn="base">
      <a:spcBef>
        <a:spcPct val="0"/>
      </a:spcBef>
      <a:spcAft>
        <a:spcPct val="0"/>
      </a:spcAft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2pPr>
    <a:lvl3pPr marL="642915" algn="ctr" rtl="0" fontAlgn="base">
      <a:spcBef>
        <a:spcPct val="0"/>
      </a:spcBef>
      <a:spcAft>
        <a:spcPct val="0"/>
      </a:spcAft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3pPr>
    <a:lvl4pPr marL="964372" algn="ctr" rtl="0" fontAlgn="base">
      <a:spcBef>
        <a:spcPct val="0"/>
      </a:spcBef>
      <a:spcAft>
        <a:spcPct val="0"/>
      </a:spcAft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4pPr>
    <a:lvl5pPr marL="1285829" algn="ctr" rtl="0" fontAlgn="base">
      <a:spcBef>
        <a:spcPct val="0"/>
      </a:spcBef>
      <a:spcAft>
        <a:spcPct val="0"/>
      </a:spcAft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5pPr>
    <a:lvl6pPr marL="1607287" algn="l" defTabSz="642915" rtl="0" eaLnBrk="1" latinLnBrk="0" hangingPunct="1"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6pPr>
    <a:lvl7pPr marL="1928744" algn="l" defTabSz="642915" rtl="0" eaLnBrk="1" latinLnBrk="0" hangingPunct="1"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7pPr>
    <a:lvl8pPr marL="2250201" algn="l" defTabSz="642915" rtl="0" eaLnBrk="1" latinLnBrk="0" hangingPunct="1"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8pPr>
    <a:lvl9pPr marL="2571659" algn="l" defTabSz="642915" rtl="0" eaLnBrk="1" latinLnBrk="0" hangingPunct="1">
      <a:defRPr sz="2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773AD"/>
    <a:srgbClr val="DFEAF5"/>
    <a:srgbClr val="D0E0F0"/>
    <a:srgbClr val="99BC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79908" autoAdjust="0"/>
  </p:normalViewPr>
  <p:slideViewPr>
    <p:cSldViewPr>
      <p:cViewPr>
        <p:scale>
          <a:sx n="70" d="100"/>
          <a:sy n="70" d="100"/>
        </p:scale>
        <p:origin x="-2730" y="-528"/>
      </p:cViewPr>
      <p:guideLst>
        <p:guide orient="horz" pos="432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FY 2005/06</c:v>
                </c:pt>
                <c:pt idx="1">
                  <c:v>FY 2006/07</c:v>
                </c:pt>
                <c:pt idx="2">
                  <c:v>FY 2007/08</c:v>
                </c:pt>
                <c:pt idx="3">
                  <c:v>FY 2008/09</c:v>
                </c:pt>
                <c:pt idx="4">
                  <c:v>FY 2009/10</c:v>
                </c:pt>
                <c:pt idx="5">
                  <c:v>FY 2010/11</c:v>
                </c:pt>
                <c:pt idx="6">
                  <c:v>FY 2011/12</c:v>
                </c:pt>
                <c:pt idx="7">
                  <c:v>FY 2012/13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85216"/>
        <c:axId val="36186752"/>
      </c:barChart>
      <c:catAx>
        <c:axId val="3618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86752"/>
        <c:crosses val="autoZero"/>
        <c:auto val="1"/>
        <c:lblAlgn val="ctr"/>
        <c:lblOffset val="100"/>
        <c:noMultiLvlLbl val="0"/>
      </c:catAx>
      <c:valAx>
        <c:axId val="3618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18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3">
                  <c:v>2009</c:v>
                </c:pt>
                <c:pt idx="6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36214656"/>
        <c:axId val="36216192"/>
      </c:barChart>
      <c:catAx>
        <c:axId val="3621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216192"/>
        <c:crosses val="autoZero"/>
        <c:auto val="1"/>
        <c:lblAlgn val="ctr"/>
        <c:lblOffset val="100"/>
        <c:noMultiLvlLbl val="0"/>
      </c:catAx>
      <c:valAx>
        <c:axId val="36216192"/>
        <c:scaling>
          <c:orientation val="minMax"/>
          <c:max val="5"/>
        </c:scaling>
        <c:delete val="1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36214656"/>
        <c:crosses val="autoZero"/>
        <c:crossBetween val="between"/>
        <c:majorUnit val="1.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824253462900099E-2"/>
          <c:y val="2.3690570288158401E-2"/>
          <c:w val="0.93551244555025004"/>
          <c:h val="0.83902307986149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Other Turnover</c:v>
                </c:pt>
              </c:strCache>
            </c:strRef>
          </c:tx>
          <c:spPr>
            <a:solidFill>
              <a:srgbClr val="032E5B"/>
            </a:solidFill>
            <a:ln>
              <a:solidFill>
                <a:srgbClr val="00337F"/>
              </a:solidFill>
            </a:ln>
          </c:spPr>
          <c:invertIfNegative val="0"/>
          <c:cat>
            <c:strRef>
              <c:f>Sheet1!$B$2:$T$2</c:f>
              <c:strCache>
                <c:ptCount val="19"/>
                <c:pt idx="1">
                  <c:v>95/96</c:v>
                </c:pt>
                <c:pt idx="6">
                  <c:v>00/01</c:v>
                </c:pt>
                <c:pt idx="8">
                  <c:v>02/03</c:v>
                </c:pt>
                <c:pt idx="11">
                  <c:v>05/06</c:v>
                </c:pt>
                <c:pt idx="15">
                  <c:v>09/10</c:v>
                </c:pt>
                <c:pt idx="18">
                  <c:v>12/13 YTD </c:v>
                </c:pt>
              </c:strCache>
            </c:strRef>
          </c:cat>
          <c:val>
            <c:numRef>
              <c:f>Sheet1!$B$4:$T$4</c:f>
              <c:numCache>
                <c:formatCode>0.0%</c:formatCode>
                <c:ptCount val="19"/>
                <c:pt idx="0">
                  <c:v>5.5E-2</c:v>
                </c:pt>
                <c:pt idx="1">
                  <c:v>0.04</c:v>
                </c:pt>
                <c:pt idx="2">
                  <c:v>4.5999999999999999E-2</c:v>
                </c:pt>
                <c:pt idx="3">
                  <c:v>6.9000000000000006E-2</c:v>
                </c:pt>
                <c:pt idx="4">
                  <c:v>7.0999999999999994E-2</c:v>
                </c:pt>
                <c:pt idx="5">
                  <c:v>8.5000000000000006E-2</c:v>
                </c:pt>
                <c:pt idx="6">
                  <c:v>9.2999999999999999E-2</c:v>
                </c:pt>
                <c:pt idx="7">
                  <c:v>6.3E-2</c:v>
                </c:pt>
                <c:pt idx="8">
                  <c:v>6.8000000000000005E-2</c:v>
                </c:pt>
                <c:pt idx="9">
                  <c:v>7.3999999999999996E-2</c:v>
                </c:pt>
                <c:pt idx="10">
                  <c:v>0.09</c:v>
                </c:pt>
                <c:pt idx="11">
                  <c:v>0.113</c:v>
                </c:pt>
                <c:pt idx="12">
                  <c:v>0.09</c:v>
                </c:pt>
                <c:pt idx="13">
                  <c:v>9.0999999999999998E-2</c:v>
                </c:pt>
                <c:pt idx="14">
                  <c:v>0.06</c:v>
                </c:pt>
                <c:pt idx="15">
                  <c:v>4.8000000000000001E-2</c:v>
                </c:pt>
                <c:pt idx="16">
                  <c:v>4.7E-2</c:v>
                </c:pt>
                <c:pt idx="17">
                  <c:v>6.8000000000000005E-2</c:v>
                </c:pt>
                <c:pt idx="18">
                  <c:v>7.3999999999999996E-2</c:v>
                </c:pt>
              </c:numCache>
            </c:numRef>
          </c:val>
        </c:ser>
        <c:ser>
          <c:idx val="2"/>
          <c:order val="1"/>
          <c:tx>
            <c:strRef>
              <c:f>Sheet1!$A$6</c:f>
              <c:strCache>
                <c:ptCount val="1"/>
                <c:pt idx="0">
                  <c:v>Retirements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00337F"/>
              </a:solidFill>
            </a:ln>
          </c:spPr>
          <c:invertIfNegative val="0"/>
          <c:cat>
            <c:strRef>
              <c:f>Sheet1!$B$2:$T$2</c:f>
              <c:strCache>
                <c:ptCount val="19"/>
                <c:pt idx="1">
                  <c:v>95/96</c:v>
                </c:pt>
                <c:pt idx="6">
                  <c:v>00/01</c:v>
                </c:pt>
                <c:pt idx="8">
                  <c:v>02/03</c:v>
                </c:pt>
                <c:pt idx="11">
                  <c:v>05/06</c:v>
                </c:pt>
                <c:pt idx="15">
                  <c:v>09/10</c:v>
                </c:pt>
                <c:pt idx="18">
                  <c:v>12/13 YTD </c:v>
                </c:pt>
              </c:strCache>
            </c:strRef>
          </c:cat>
          <c:val>
            <c:numRef>
              <c:f>Sheet1!$B$6:$T$6</c:f>
              <c:numCache>
                <c:formatCode>0.0%</c:formatCode>
                <c:ptCount val="19"/>
                <c:pt idx="0">
                  <c:v>1.0999999999999999E-2</c:v>
                </c:pt>
                <c:pt idx="1">
                  <c:v>4.0000000000000001E-3</c:v>
                </c:pt>
                <c:pt idx="2">
                  <c:v>1.0999999999999999E-2</c:v>
                </c:pt>
                <c:pt idx="3">
                  <c:v>8.0000000000000002E-3</c:v>
                </c:pt>
                <c:pt idx="4">
                  <c:v>1.2E-2</c:v>
                </c:pt>
                <c:pt idx="5">
                  <c:v>1.2E-2</c:v>
                </c:pt>
                <c:pt idx="6">
                  <c:v>1.7000000000000001E-2</c:v>
                </c:pt>
                <c:pt idx="7">
                  <c:v>1.7000000000000001E-2</c:v>
                </c:pt>
                <c:pt idx="8">
                  <c:v>1.6E-2</c:v>
                </c:pt>
                <c:pt idx="9">
                  <c:v>1.4999999999999999E-2</c:v>
                </c:pt>
                <c:pt idx="10">
                  <c:v>2.3E-2</c:v>
                </c:pt>
                <c:pt idx="11">
                  <c:v>0.02</c:v>
                </c:pt>
                <c:pt idx="12">
                  <c:v>1.4E-2</c:v>
                </c:pt>
                <c:pt idx="13">
                  <c:v>2.1999999999999999E-2</c:v>
                </c:pt>
                <c:pt idx="14">
                  <c:v>8.9999999999999993E-3</c:v>
                </c:pt>
                <c:pt idx="15">
                  <c:v>4.3999999999999997E-2</c:v>
                </c:pt>
                <c:pt idx="16">
                  <c:v>2.4E-2</c:v>
                </c:pt>
                <c:pt idx="17">
                  <c:v>2.1000000000000001E-2</c:v>
                </c:pt>
                <c:pt idx="18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35134080"/>
        <c:axId val="35139968"/>
      </c:barChart>
      <c:lineChart>
        <c:grouping val="standard"/>
        <c:varyColors val="0"/>
        <c:ser>
          <c:idx val="4"/>
          <c:order val="2"/>
          <c:tx>
            <c:strRef>
              <c:f>Sheet1!$A$12</c:f>
              <c:strCache>
                <c:ptCount val="1"/>
                <c:pt idx="0">
                  <c:v>Maricopa County Unemployment Rate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809113241232798E-2"/>
                  <c:y val="6.4583851901141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9.5014234356927997E-3"/>
                  <c:y val="1.28953353317977E-2"/>
                </c:manualLayout>
              </c:layout>
              <c:spPr/>
              <c:txPr>
                <a:bodyPr/>
                <a:lstStyle/>
                <a:p>
                  <a:pPr>
                    <a:defRPr lang="en-US" sz="1200" dirty="0">
                      <a:solidFill>
                        <a:srgbClr val="26354A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Sheet1!$B$2:$T$2</c:f>
              <c:strCache>
                <c:ptCount val="19"/>
                <c:pt idx="1">
                  <c:v>95/96</c:v>
                </c:pt>
                <c:pt idx="6">
                  <c:v>00/01</c:v>
                </c:pt>
                <c:pt idx="8">
                  <c:v>02/03</c:v>
                </c:pt>
                <c:pt idx="11">
                  <c:v>05/06</c:v>
                </c:pt>
                <c:pt idx="15">
                  <c:v>09/10</c:v>
                </c:pt>
                <c:pt idx="18">
                  <c:v>12/13 YTD </c:v>
                </c:pt>
              </c:strCache>
            </c:strRef>
          </c:cat>
          <c:val>
            <c:numRef>
              <c:f>Sheet1!$B$12:$T$12</c:f>
              <c:numCache>
                <c:formatCode>0.0%</c:formatCode>
                <c:ptCount val="19"/>
                <c:pt idx="0">
                  <c:v>4.4999999999999998E-2</c:v>
                </c:pt>
                <c:pt idx="1">
                  <c:v>3.5999999999999997E-2</c:v>
                </c:pt>
                <c:pt idx="2">
                  <c:v>3.6999999999999998E-2</c:v>
                </c:pt>
                <c:pt idx="3">
                  <c:v>2.9000000000000001E-2</c:v>
                </c:pt>
                <c:pt idx="4">
                  <c:v>2.8000000000000001E-2</c:v>
                </c:pt>
                <c:pt idx="5">
                  <c:v>0.03</c:v>
                </c:pt>
                <c:pt idx="6">
                  <c:v>3.3000000000000002E-2</c:v>
                </c:pt>
                <c:pt idx="7">
                  <c:v>4.1000000000000002E-2</c:v>
                </c:pt>
                <c:pt idx="8">
                  <c:v>5.6000000000000001E-2</c:v>
                </c:pt>
                <c:pt idx="9">
                  <c:v>5.1999999999999998E-2</c:v>
                </c:pt>
                <c:pt idx="10">
                  <c:v>4.3999999999999997E-2</c:v>
                </c:pt>
                <c:pt idx="11">
                  <c:v>0.04</c:v>
                </c:pt>
                <c:pt idx="12">
                  <c:v>3.5000000000000003E-2</c:v>
                </c:pt>
                <c:pt idx="13">
                  <c:v>3.1E-2</c:v>
                </c:pt>
                <c:pt idx="14">
                  <c:v>5.1999999999999998E-2</c:v>
                </c:pt>
                <c:pt idx="15">
                  <c:v>0.09</c:v>
                </c:pt>
                <c:pt idx="16">
                  <c:v>9.6000000000000002E-2</c:v>
                </c:pt>
                <c:pt idx="17">
                  <c:v>8.4000000000000005E-2</c:v>
                </c:pt>
                <c:pt idx="18">
                  <c:v>7.0999999999999994E-2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34080"/>
        <c:axId val="35139968"/>
      </c:lineChart>
      <c:catAx>
        <c:axId val="35134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35139968"/>
        <c:crosses val="autoZero"/>
        <c:auto val="1"/>
        <c:lblAlgn val="ctr"/>
        <c:lblOffset val="100"/>
        <c:noMultiLvlLbl val="1"/>
      </c:catAx>
      <c:valAx>
        <c:axId val="35139968"/>
        <c:scaling>
          <c:orientation val="minMax"/>
          <c:max val="0.14000000000000001"/>
          <c:min val="0"/>
        </c:scaling>
        <c:delete val="0"/>
        <c:axPos val="l"/>
        <c:numFmt formatCode="0.0%" sourceLinked="1"/>
        <c:majorTickMark val="none"/>
        <c:minorTickMark val="none"/>
        <c:tickLblPos val="none"/>
        <c:spPr>
          <a:ln>
            <a:noFill/>
          </a:ln>
        </c:spPr>
        <c:crossAx val="3513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25409795473696E-3"/>
          <c:y val="3.8463263578096797E-2"/>
          <c:w val="0.62134291586193202"/>
          <c:h val="0.868198001070997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Fund FTEs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Pt>
            <c:idx val="8"/>
            <c:bubble3D val="0"/>
          </c:dPt>
          <c:dLbls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Sheet1!$A$16:$A$25</c:f>
              <c:strCache>
                <c:ptCount val="10"/>
                <c:pt idx="0">
                  <c:v>2004/05</c:v>
                </c:pt>
                <c:pt idx="4">
                  <c:v>2008/09</c:v>
                </c:pt>
                <c:pt idx="9">
                  <c:v>2013/14</c:v>
                </c:pt>
              </c:strCache>
            </c:strRef>
          </c:cat>
          <c:val>
            <c:numRef>
              <c:f>Sheet1!$B$16:$B$25</c:f>
              <c:numCache>
                <c:formatCode>0%</c:formatCode>
                <c:ptCount val="10"/>
                <c:pt idx="0">
                  <c:v>0</c:v>
                </c:pt>
                <c:pt idx="1">
                  <c:v>7.2727272727272696E-2</c:v>
                </c:pt>
                <c:pt idx="2">
                  <c:v>7.2727272727272696E-2</c:v>
                </c:pt>
                <c:pt idx="3">
                  <c:v>0.12727272727272701</c:v>
                </c:pt>
                <c:pt idx="4">
                  <c:v>0.12727272727272701</c:v>
                </c:pt>
                <c:pt idx="5">
                  <c:v>-1.8181818181818198E-2</c:v>
                </c:pt>
                <c:pt idx="6">
                  <c:v>0</c:v>
                </c:pt>
                <c:pt idx="7">
                  <c:v>0</c:v>
                </c:pt>
                <c:pt idx="8">
                  <c:v>-1.8181818181818198E-2</c:v>
                </c:pt>
                <c:pt idx="9">
                  <c:v>-1.8181818181818198E-2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Sq. Foot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Sheet1!$A$16:$A$25</c:f>
              <c:strCache>
                <c:ptCount val="10"/>
                <c:pt idx="0">
                  <c:v>2004/05</c:v>
                </c:pt>
                <c:pt idx="4">
                  <c:v>2008/09</c:v>
                </c:pt>
                <c:pt idx="9">
                  <c:v>2013/14</c:v>
                </c:pt>
              </c:strCache>
            </c:strRef>
          </c:cat>
          <c:val>
            <c:numRef>
              <c:f>Sheet1!$C$16:$C$25</c:f>
              <c:numCache>
                <c:formatCode>0%</c:formatCode>
                <c:ptCount val="10"/>
                <c:pt idx="0">
                  <c:v>0</c:v>
                </c:pt>
                <c:pt idx="1">
                  <c:v>1.7874314833479701E-2</c:v>
                </c:pt>
                <c:pt idx="2">
                  <c:v>2.0605838519932099E-2</c:v>
                </c:pt>
                <c:pt idx="3">
                  <c:v>3.6278515409413202E-2</c:v>
                </c:pt>
                <c:pt idx="4">
                  <c:v>9.30229347236739E-2</c:v>
                </c:pt>
                <c:pt idx="5">
                  <c:v>0.116727858519014</c:v>
                </c:pt>
                <c:pt idx="6">
                  <c:v>0.120459448254605</c:v>
                </c:pt>
                <c:pt idx="7">
                  <c:v>0.12431604624633801</c:v>
                </c:pt>
                <c:pt idx="8">
                  <c:v>0.18028989228019901</c:v>
                </c:pt>
                <c:pt idx="9">
                  <c:v>0.23999532804965101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01216"/>
        <c:axId val="36611200"/>
      </c:lineChart>
      <c:catAx>
        <c:axId val="36601216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>
                <a:solidFill>
                  <a:srgbClr val="000000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36611200"/>
        <c:crosses val="autoZero"/>
        <c:auto val="1"/>
        <c:lblAlgn val="ctr"/>
        <c:lblOffset val="100"/>
        <c:noMultiLvlLbl val="0"/>
      </c:catAx>
      <c:valAx>
        <c:axId val="366112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36601216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169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249AA15-73EC-45AE-B0EA-887798E78F44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BF2B93B-99CC-4C0A-8FBD-84352D8E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3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0559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2"/>
            <a:ext cx="3038145" cy="460559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793D3E23-AC7E-4C9C-9639-A6DC153D6DC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37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7" y="4381411"/>
            <a:ext cx="5607711" cy="4149603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1294"/>
            <a:ext cx="3038145" cy="460559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761294"/>
            <a:ext cx="3038145" cy="460559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8100E6B-D7FF-4886-BAD7-1B483D7C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1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45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2915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372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582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28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6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83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8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8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83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4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4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09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33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33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5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4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33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36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3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93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9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01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01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01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6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2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0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0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0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6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0E6B-D7FF-4886-BAD7-1B483D7CF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211616" cy="5464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199"/>
            <a:ext cx="7265194" cy="4572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493626"/>
            <a:ext cx="2133600" cy="365125"/>
          </a:xfrm>
          <a:prstGeom prst="rect">
            <a:avLst/>
          </a:prstGeom>
        </p:spPr>
        <p:txBody>
          <a:bodyPr/>
          <a:lstStyle/>
          <a:p>
            <a:fld id="{9BF1074F-113E-4400-BB97-240B3A8419B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36639B"/>
              </a:clrFrom>
              <a:clrTo>
                <a:srgbClr val="3663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74" y="5715000"/>
            <a:ext cx="89965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85801" y="1371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7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493626"/>
            <a:ext cx="2133600" cy="365125"/>
          </a:xfrm>
          <a:prstGeom prst="rect">
            <a:avLst/>
          </a:prstGeom>
        </p:spPr>
        <p:txBody>
          <a:bodyPr/>
          <a:lstStyle/>
          <a:p>
            <a:fld id="{9BF1074F-113E-4400-BB97-240B3A8419B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36639B"/>
              </a:clrFrom>
              <a:clrTo>
                <a:srgbClr val="3663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74" y="5715000"/>
            <a:ext cx="89965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85801" y="1371600"/>
            <a:ext cx="77724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750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bg>
      <p:bgPr>
        <a:solidFill>
          <a:srgbClr val="377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67750" cy="4857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3626"/>
            <a:ext cx="2133600" cy="365125"/>
          </a:xfrm>
          <a:prstGeom prst="rect">
            <a:avLst/>
          </a:prstGeom>
        </p:spPr>
        <p:txBody>
          <a:bodyPr/>
          <a:lstStyle/>
          <a:p>
            <a:fld id="{D9FFA017-1EBD-4468-8760-E824D666CC7E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279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4" y="642937"/>
            <a:ext cx="7351194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339453"/>
            <a:ext cx="7465219" cy="5313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Bold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2" r:id="rId3"/>
    <p:sldLayoutId id="2147483673" r:id="rId4"/>
    <p:sldLayoutId id="2147483683" r:id="rId5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53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53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53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53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53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53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53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53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  <a:sym typeface="Helvetica Neue Bold Condensed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32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32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32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32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ceptualedge.com/examples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ceptualedge.com/examples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delman.com/speak_up/blo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delman.com/speak_up/blo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6-qbf5lsFH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elman.com/speak_up/blo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77323"/>
            <a:ext cx="9170894" cy="6080678"/>
          </a:xfrm>
        </p:spPr>
      </p:pic>
      <p:sp>
        <p:nvSpPr>
          <p:cNvPr id="8" name="TextBox 7"/>
          <p:cNvSpPr txBox="1"/>
          <p:nvPr/>
        </p:nvSpPr>
        <p:spPr>
          <a:xfrm>
            <a:off x="7086600" y="6472391"/>
            <a:ext cx="2057400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Moneyball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(2011)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0000"/>
          </a:solidFill>
        </p:spPr>
        <p:txBody>
          <a:bodyPr anchor="ctr"/>
          <a:lstStyle/>
          <a:p>
            <a:pPr marL="231775"/>
            <a:r>
              <a:rPr lang="en-US" sz="2800" dirty="0" smtClean="0">
                <a:solidFill>
                  <a:schemeClr val="bg1"/>
                </a:solidFill>
              </a:rPr>
              <a:t>How </a:t>
            </a:r>
            <a:r>
              <a:rPr lang="en-US" sz="28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to</a:t>
            </a:r>
            <a:r>
              <a:rPr lang="en-US" sz="2800" dirty="0" smtClean="0">
                <a:solidFill>
                  <a:schemeClr val="bg1"/>
                </a:solidFill>
              </a:rPr>
              <a:t> make data less daunting and more meaningful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8778" y="5615354"/>
            <a:ext cx="4088422" cy="1143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45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915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372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829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ctr"/>
            <a:r>
              <a:rPr lang="en-US" sz="1400" kern="0" dirty="0" smtClean="0">
                <a:solidFill>
                  <a:schemeClr val="bg1"/>
                </a:solidFill>
              </a:rPr>
              <a:t>Brent Stockwell | Strategic Initiatives Director</a:t>
            </a:r>
          </a:p>
          <a:p>
            <a:pPr algn="ctr"/>
            <a:r>
              <a:rPr lang="en-US" sz="1400" kern="0" dirty="0" smtClean="0">
                <a:solidFill>
                  <a:schemeClr val="bg1"/>
                </a:solidFill>
              </a:rPr>
              <a:t>Scottsdale, Ariz., City Manager’s Office</a:t>
            </a:r>
          </a:p>
          <a:p>
            <a:pPr algn="ctr"/>
            <a:r>
              <a:rPr lang="en-US" sz="1400" kern="0" dirty="0" smtClean="0">
                <a:solidFill>
                  <a:schemeClr val="bg1"/>
                </a:solidFill>
              </a:rPr>
              <a:t>480-312-7288 | Bstockwell@ScottsdaleAZ.gov</a:t>
            </a:r>
          </a:p>
          <a:p>
            <a:pPr algn="ctr"/>
            <a:r>
              <a:rPr lang="en-US" sz="1100" kern="0" dirty="0" smtClean="0">
                <a:solidFill>
                  <a:schemeClr val="bg1"/>
                </a:solidFill>
              </a:rPr>
              <a:t>www.ScottsdaleAZ.gov/departments/citymanager/performance</a:t>
            </a:r>
            <a:endParaRPr lang="en-US" sz="11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6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029" y="2383971"/>
            <a:ext cx="6455228" cy="32657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800" y="1143000"/>
            <a:ext cx="8382000" cy="6286499"/>
            <a:chOff x="-4724400" y="971550"/>
            <a:chExt cx="8382000" cy="6286499"/>
          </a:xfrm>
        </p:grpSpPr>
        <p:sp>
          <p:nvSpPr>
            <p:cNvPr id="3" name="Rectangle 2"/>
            <p:cNvSpPr/>
            <p:nvPr/>
          </p:nvSpPr>
          <p:spPr bwMode="auto">
            <a:xfrm>
              <a:off x="-3810000" y="1828800"/>
              <a:ext cx="7315200" cy="4572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4A7594"/>
                </a:solidFill>
                <a:effectLst/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724400" y="971550"/>
              <a:ext cx="8382000" cy="62864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BFBFBF"/>
                </a:solidFill>
              </a:rPr>
              <a:t>“effective information visualization 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is) premised </a:t>
            </a:r>
            <a:r>
              <a:rPr lang="en-US" sz="2400" dirty="0" smtClean="0">
                <a:solidFill>
                  <a:srgbClr val="BFBFBF"/>
                </a:solidFill>
              </a:rPr>
              <a:t>on:</a:t>
            </a:r>
            <a:endParaRPr lang="en-US" sz="2400" dirty="0">
              <a:solidFill>
                <a:srgbClr val="BFBFB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1430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transparency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(visual honesty and responsibility in sourcing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55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BFBFBF"/>
                </a:solidFill>
              </a:rPr>
              <a:t>“effective information visualization 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is) premised on</a:t>
            </a:r>
            <a:r>
              <a:rPr lang="en-US" sz="2400" dirty="0" smtClean="0">
                <a:solidFill>
                  <a:srgbClr val="BFBFBF"/>
                </a:solidFill>
              </a:rPr>
              <a:t>:</a:t>
            </a:r>
            <a:endParaRPr lang="en-US" sz="2400" dirty="0">
              <a:solidFill>
                <a:srgbClr val="BFBFB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132344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creativity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(design that is memorable and understandable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3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BFBFBF"/>
                </a:solidFill>
              </a:rPr>
              <a:t>“effective information visualization 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is) premised on</a:t>
            </a:r>
            <a:r>
              <a:rPr lang="en-US" sz="2400" dirty="0" smtClean="0">
                <a:solidFill>
                  <a:srgbClr val="BFBFBF"/>
                </a:solidFill>
              </a:rPr>
              <a:t>:</a:t>
            </a:r>
            <a:endParaRPr lang="en-US" sz="2400" dirty="0">
              <a:solidFill>
                <a:srgbClr val="BFBFB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179493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sociability 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(easily shared and improved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371600"/>
            <a:ext cx="4038600" cy="564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575" y="1295400"/>
            <a:ext cx="428625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95" y="3048000"/>
            <a:ext cx="399090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3514725" cy="838200"/>
          </a:xfrm>
        </p:spPr>
        <p:txBody>
          <a:bodyPr anchor="ctr"/>
          <a:lstStyle/>
          <a:p>
            <a:r>
              <a:rPr lang="en-US" sz="3600" dirty="0" smtClean="0">
                <a:solidFill>
                  <a:srgbClr val="000000"/>
                </a:solidFill>
              </a:rPr>
              <a:t>Edward R. </a:t>
            </a:r>
            <a:r>
              <a:rPr lang="en-US" sz="3600" dirty="0" err="1" smtClean="0">
                <a:solidFill>
                  <a:srgbClr val="000000"/>
                </a:solidFill>
              </a:rPr>
              <a:t>Tufte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699" y="0"/>
            <a:ext cx="471267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5867400"/>
            <a:ext cx="7968762" cy="40011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The Visual Display of Quantitative Information, Edward R.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Tufte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 2001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905000"/>
            <a:ext cx="3048000" cy="385215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333500" y="6405562"/>
            <a:ext cx="1104900" cy="26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45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915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372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829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1200" kern="0" dirty="0" smtClean="0">
                <a:solidFill>
                  <a:srgbClr val="000000"/>
                </a:solidFill>
              </a:rPr>
              <a:t>@</a:t>
            </a:r>
            <a:r>
              <a:rPr lang="en-US" sz="1200" kern="0" dirty="0" err="1" smtClean="0">
                <a:solidFill>
                  <a:srgbClr val="000000"/>
                </a:solidFill>
              </a:rPr>
              <a:t>EdwardTufte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685800"/>
          </a:xfrm>
        </p:spPr>
        <p:txBody>
          <a:bodyPr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Remove </a:t>
            </a:r>
            <a:r>
              <a:rPr lang="en-US" sz="4000" dirty="0" err="1" smtClean="0">
                <a:solidFill>
                  <a:schemeClr val="tx1"/>
                </a:solidFill>
              </a:rPr>
              <a:t>Chartjunk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96958642"/>
              </p:ext>
            </p:extLst>
          </p:nvPr>
        </p:nvGraphicFramePr>
        <p:xfrm>
          <a:off x="919766" y="1600200"/>
          <a:ext cx="7995634" cy="459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0" y="614065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+mn-lt"/>
              </a:rPr>
              <a:t>“interior decoration of graphics generates a lot of ink that does not tell the viewer anything new.”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469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685800"/>
          </a:xfrm>
        </p:spPr>
        <p:txBody>
          <a:bodyPr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Increase Data-Ink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43115097"/>
              </p:ext>
            </p:extLst>
          </p:nvPr>
        </p:nvGraphicFramePr>
        <p:xfrm>
          <a:off x="955183" y="1981200"/>
          <a:ext cx="7995634" cy="459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953000" y="399871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kern="0" dirty="0">
                <a:solidFill>
                  <a:schemeClr val="bg1"/>
                </a:solidFill>
                <a:latin typeface="+mn-lt"/>
              </a:rPr>
              <a:t>“data graphics should draw the viewer’s attention to the sense and substance of the data, not to something else.”</a:t>
            </a:r>
          </a:p>
        </p:txBody>
      </p:sp>
    </p:spTree>
    <p:extLst>
      <p:ext uri="{BB962C8B-B14F-4D97-AF65-F5344CB8AC3E}">
        <p14:creationId xmlns:p14="http://schemas.microsoft.com/office/powerpoint/2010/main" val="15391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685800"/>
          </a:xfrm>
        </p:spPr>
        <p:txBody>
          <a:bodyPr anchor="ctr"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Spark</a:t>
            </a:r>
            <a:r>
              <a:rPr lang="en-US" sz="4000" dirty="0" err="1">
                <a:solidFill>
                  <a:schemeClr val="tx1"/>
                </a:solidFill>
              </a:rPr>
              <a:t>l</a:t>
            </a:r>
            <a:r>
              <a:rPr lang="en-US" sz="4000" dirty="0" err="1" smtClean="0">
                <a:solidFill>
                  <a:schemeClr val="tx1"/>
                </a:solidFill>
              </a:rPr>
              <a:t>ines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1904999"/>
            <a:ext cx="4953000" cy="4592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476071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kern="0" dirty="0">
                <a:solidFill>
                  <a:schemeClr val="bg1"/>
                </a:solidFill>
                <a:latin typeface="+mn-lt"/>
              </a:rPr>
              <a:t>“Small, high-resolution graphics usually embedded in a full context of words, numbers, images. </a:t>
            </a:r>
            <a:r>
              <a:rPr lang="en-US" sz="1800" kern="0" dirty="0" err="1">
                <a:solidFill>
                  <a:schemeClr val="bg1"/>
                </a:solidFill>
                <a:latin typeface="+mn-lt"/>
              </a:rPr>
              <a:t>Sparklines</a:t>
            </a:r>
            <a:r>
              <a:rPr lang="en-US" sz="1800" kern="0" dirty="0">
                <a:solidFill>
                  <a:schemeClr val="bg1"/>
                </a:solidFill>
                <a:latin typeface="+mn-lt"/>
              </a:rPr>
              <a:t> are </a:t>
            </a:r>
            <a:r>
              <a:rPr lang="en-US" sz="1800" i="1" kern="0" dirty="0" err="1">
                <a:solidFill>
                  <a:schemeClr val="bg1"/>
                </a:solidFill>
                <a:latin typeface="+mn-lt"/>
              </a:rPr>
              <a:t>datawords</a:t>
            </a:r>
            <a:r>
              <a:rPr lang="en-US" sz="1800" i="1" kern="0" dirty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1800" kern="0" dirty="0">
                <a:solidFill>
                  <a:schemeClr val="bg1"/>
                </a:solidFill>
                <a:latin typeface="+mn-lt"/>
              </a:rPr>
              <a:t> data-intense, design-simple, word-sized graphics.”</a:t>
            </a:r>
          </a:p>
        </p:txBody>
      </p:sp>
    </p:spTree>
    <p:extLst>
      <p:ext uri="{BB962C8B-B14F-4D97-AF65-F5344CB8AC3E}">
        <p14:creationId xmlns:p14="http://schemas.microsoft.com/office/powerpoint/2010/main" val="393106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838200"/>
          </a:xfrm>
        </p:spPr>
        <p:txBody>
          <a:bodyPr anchor="ctr"/>
          <a:lstStyle/>
          <a:p>
            <a:r>
              <a:rPr lang="en-US" sz="2800" dirty="0" smtClean="0">
                <a:solidFill>
                  <a:srgbClr val="FFFFFF"/>
                </a:solidFill>
              </a:rPr>
              <a:t>Accessible Complexity: The Friendly Data Graphic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412468"/>
            <a:ext cx="7816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The Visual Display of Quantitative Information, Edward R. </a:t>
            </a:r>
            <a:r>
              <a:rPr lang="en-US" sz="1800" dirty="0" err="1" smtClean="0">
                <a:solidFill>
                  <a:srgbClr val="FFFFFF"/>
                </a:solidFill>
                <a:latin typeface="+mj-lt"/>
              </a:rPr>
              <a:t>Tufte</a:t>
            </a:r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,  2001, p. 183</a:t>
            </a:r>
            <a:endParaRPr lang="en-US" sz="180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35409"/>
              </p:ext>
            </p:extLst>
          </p:nvPr>
        </p:nvGraphicFramePr>
        <p:xfrm>
          <a:off x="838200" y="1066800"/>
          <a:ext cx="6096000" cy="506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rgbClr val="FFFFFF"/>
                          </a:solidFill>
                          <a:latin typeface="+mj-lt"/>
                        </a:rPr>
                        <a:t>Characteristics of</a:t>
                      </a:r>
                      <a:r>
                        <a:rPr lang="en-US" sz="1800" baseline="0" smtClean="0">
                          <a:solidFill>
                            <a:srgbClr val="FFFFFF"/>
                          </a:solidFill>
                          <a:latin typeface="+mj-lt"/>
                        </a:rPr>
                        <a:t> friendly graphics</a:t>
                      </a:r>
                      <a:endParaRPr lang="en-US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</a:rPr>
                        <a:t>words are spelled out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</a:rPr>
                        <a:t>words run from left to right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</a:rPr>
                        <a:t>little</a:t>
                      </a:r>
                      <a:r>
                        <a:rPr lang="en-US" sz="1800" baseline="0" smtClean="0">
                          <a:solidFill>
                            <a:srgbClr val="FFFFFF"/>
                          </a:solidFill>
                        </a:rPr>
                        <a:t> messages help explain data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</a:rPr>
                        <a:t>avoid elaborately encoded shadings, crosshatching and colors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</a:rPr>
                        <a:t>labels are placed on the graphic</a:t>
                      </a:r>
                      <a:r>
                        <a:rPr lang="en-US" sz="1800" baseline="0" smtClean="0">
                          <a:solidFill>
                            <a:srgbClr val="FFFFFF"/>
                          </a:solidFill>
                        </a:rPr>
                        <a:t> itself; no legend is required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</a:rPr>
                        <a:t>graphic attracts viewer, provokes curiosity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</a:rPr>
                        <a:t>colors, if used, are chosen so that color-deficient and color-blind (5 to 10 percent of viewers)</a:t>
                      </a:r>
                      <a:r>
                        <a:rPr lang="en-US" sz="1800" baseline="0" smtClean="0">
                          <a:solidFill>
                            <a:srgbClr val="FFFFFF"/>
                          </a:solidFill>
                        </a:rPr>
                        <a:t> can make sense of the graphic (blue can be distinguished from other colors by most color-deficient people)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</a:rPr>
                        <a:t>Type is clear, precise,</a:t>
                      </a:r>
                      <a:r>
                        <a:rPr lang="en-US" sz="1800" baseline="0" smtClean="0">
                          <a:solidFill>
                            <a:srgbClr val="FFFFFF"/>
                          </a:solidFill>
                        </a:rPr>
                        <a:t> modest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Type is upper-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and lower-case, with serifs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937109"/>
            <a:ext cx="1828800" cy="23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3514725" cy="838200"/>
          </a:xfrm>
        </p:spPr>
        <p:txBody>
          <a:bodyPr anchor="ctr"/>
          <a:lstStyle/>
          <a:p>
            <a:r>
              <a:rPr lang="en-US" sz="3600" dirty="0" smtClean="0">
                <a:solidFill>
                  <a:srgbClr val="000000"/>
                </a:solidFill>
              </a:rPr>
              <a:t>Before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6305490"/>
            <a:ext cx="7968762" cy="40011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+mj-lt"/>
                <a:hlinkClick r:id="rId3"/>
              </a:rPr>
              <a:t>http://www.perceptualedge.com/examples.php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84829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For more bad examples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37" y="914401"/>
            <a:ext cx="5640563" cy="4953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152400"/>
            <a:ext cx="7315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45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915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372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829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3600" dirty="0" smtClean="0">
                <a:solidFill>
                  <a:srgbClr val="000000"/>
                </a:solidFill>
              </a:rPr>
              <a:t>Stephen Few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3514725" cy="838200"/>
          </a:xfrm>
        </p:spPr>
        <p:txBody>
          <a:bodyPr anchor="ctr"/>
          <a:lstStyle/>
          <a:p>
            <a:r>
              <a:rPr lang="en-US" sz="3600" dirty="0" smtClean="0">
                <a:solidFill>
                  <a:srgbClr val="000000"/>
                </a:solidFill>
              </a:rPr>
              <a:t>After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6305490"/>
            <a:ext cx="7968762" cy="40011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+mj-lt"/>
                <a:hlinkClick r:id="rId3"/>
              </a:rPr>
              <a:t>http://www.perceptualedge.com/examples.php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84829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For more proposed solutions 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210" y="1489559"/>
            <a:ext cx="7307274" cy="41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8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6865"/>
            <a:ext cx="9144000" cy="49211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8600"/>
            <a:ext cx="8305800" cy="145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/>
            <a:r>
              <a:rPr lang="en-US" sz="2000" dirty="0">
                <a:solidFill>
                  <a:schemeClr val="bg1"/>
                </a:solidFill>
                <a:latin typeface="+mj-lt"/>
              </a:rPr>
              <a:t>“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People…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operate with beliefs and biases.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114300" indent="-114300">
              <a:spcAft>
                <a:spcPts val="1200"/>
              </a:spcAft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 To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the extent you can eliminate both and replace them with data,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you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gain a clear advantage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.”</a:t>
            </a:r>
          </a:p>
          <a:p>
            <a:pPr marL="114300" indent="-114300" algn="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Michael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Lewis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Moneyball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: The Art of Winning an Unfair Game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6472391"/>
            <a:ext cx="2057400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Moneyball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(2011)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99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321" y="0"/>
            <a:ext cx="522267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2743200" cy="3810000"/>
          </a:xfrm>
        </p:spPr>
        <p:txBody>
          <a:bodyPr/>
          <a:lstStyle/>
          <a:p>
            <a:pPr marL="114300" indent="-114300"/>
            <a:r>
              <a:rPr lang="en-US" sz="1800" dirty="0" smtClean="0">
                <a:solidFill>
                  <a:schemeClr val="bg1"/>
                </a:solidFill>
              </a:rPr>
              <a:t>“It </a:t>
            </a:r>
            <a:r>
              <a:rPr lang="en-US" sz="1800" dirty="0">
                <a:solidFill>
                  <a:schemeClr val="bg1"/>
                </a:solidFill>
              </a:rPr>
              <a:t>can scarcely be denied that the supreme goal of all theory is to make the irreducible basic elements as simple and as few as possible without having to surrender the </a:t>
            </a:r>
            <a:r>
              <a:rPr lang="en-US" sz="1800" dirty="0" smtClean="0">
                <a:solidFill>
                  <a:schemeClr val="bg1"/>
                </a:solidFill>
              </a:rPr>
              <a:t>adequate representation of </a:t>
            </a:r>
            <a:r>
              <a:rPr lang="en-US" sz="1800" dirty="0">
                <a:solidFill>
                  <a:schemeClr val="bg1"/>
                </a:solidFill>
              </a:rPr>
              <a:t>a single datum of experience</a:t>
            </a:r>
            <a:r>
              <a:rPr lang="en-US" sz="1800" dirty="0" smtClean="0">
                <a:solidFill>
                  <a:schemeClr val="bg1"/>
                </a:solidFill>
              </a:rPr>
              <a:t>.” </a:t>
            </a:r>
          </a:p>
          <a:p>
            <a:pPr marL="114300" indent="-114300"/>
            <a:endParaRPr lang="en-US" sz="1800" dirty="0">
              <a:solidFill>
                <a:schemeClr val="bg1"/>
              </a:solidFill>
            </a:endParaRPr>
          </a:p>
          <a:p>
            <a:pPr marL="114300" indent="-114300"/>
            <a:r>
              <a:rPr lang="en-US" sz="1800" dirty="0" smtClean="0">
                <a:solidFill>
                  <a:schemeClr val="bg1"/>
                </a:solidFill>
              </a:rPr>
              <a:t>	from “On the Method of </a:t>
            </a:r>
          </a:p>
          <a:p>
            <a:pPr marL="114300" indent="-114300"/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Theoretical Physics.”</a:t>
            </a:r>
          </a:p>
          <a:p>
            <a:pPr marL="114300" indent="-114300"/>
            <a:r>
              <a:rPr lang="en-US" sz="1800" dirty="0" smtClean="0">
                <a:solidFill>
                  <a:schemeClr val="bg1"/>
                </a:solidFill>
              </a:rPr>
              <a:t>	Albert Einstein (1933)</a:t>
            </a:r>
          </a:p>
          <a:p>
            <a:pPr marL="114300" indent="-114300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5334000" cy="1143000"/>
          </a:xfrm>
          <a:solidFill>
            <a:srgbClr val="000000">
              <a:alpha val="50196"/>
            </a:srgbClr>
          </a:solidFill>
        </p:spPr>
        <p:txBody>
          <a:bodyPr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Everything should be made as simple as possible but no simpler.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5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74818"/>
            <a:ext cx="7696200" cy="1130182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Always be on the lookout for 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good (and bad) examples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437865"/>
            <a:ext cx="22225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513797"/>
            <a:ext cx="3571875" cy="762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296621"/>
            <a:ext cx="2505075" cy="1418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4475017"/>
            <a:ext cx="4105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7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6639B"/>
              </a:clrFrom>
              <a:clrTo>
                <a:srgbClr val="3663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05" y="1273540"/>
            <a:ext cx="4241391" cy="431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63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8" t="10000" r="11578" b="17083"/>
          <a:stretch/>
        </p:blipFill>
        <p:spPr>
          <a:xfrm>
            <a:off x="152399" y="761999"/>
            <a:ext cx="8750811" cy="5867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6400800"/>
            <a:ext cx="4409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City of Scottsdale, FY 1964/65 Budget Book</a:t>
            </a:r>
            <a:endParaRPr lang="en-US" sz="1200" dirty="0">
              <a:solidFill>
                <a:srgbClr val="000000"/>
              </a:solidFill>
              <a:latin typeface="+mj-lt"/>
              <a:hlinkClick r:id="rId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11616" cy="5464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Technology is faster, but not necessarily simpler…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1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Total Full-Time Attrition and Unemployment Rate</a:t>
            </a:r>
            <a:endParaRPr lang="en-US" b="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811220"/>
              </p:ext>
            </p:extLst>
          </p:nvPr>
        </p:nvGraphicFramePr>
        <p:xfrm>
          <a:off x="228599" y="695325"/>
          <a:ext cx="8915401" cy="608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9352" y="4035623"/>
            <a:ext cx="58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4.4%</a:t>
            </a:r>
            <a:endParaRPr lang="en-US" sz="14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1162" y="1597223"/>
            <a:ext cx="670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11.0%</a:t>
            </a:r>
            <a:endParaRPr lang="en-US" sz="14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587823"/>
            <a:ext cx="569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8</a:t>
            </a:r>
            <a:r>
              <a:rPr lang="en-US" sz="14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.4%</a:t>
            </a:r>
            <a:endParaRPr lang="en-US" sz="14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6155" y="759023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13.3%</a:t>
            </a:r>
            <a:endParaRPr lang="en-US" sz="14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1798" y="2283023"/>
            <a:ext cx="569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9.3%</a:t>
            </a:r>
            <a:endParaRPr lang="en-US" sz="14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1978223"/>
            <a:ext cx="66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10.0%</a:t>
            </a:r>
            <a:endParaRPr lang="en-US" sz="14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21798" y="4343400"/>
            <a:ext cx="990600" cy="990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Retirement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Incentive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Program</a:t>
            </a:r>
            <a:endParaRPr lang="en-US" sz="110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902023"/>
            <a:ext cx="1108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354A"/>
                </a:solidFill>
                <a:latin typeface="Franklin Gothic Book"/>
                <a:cs typeface="Franklin Gothic Book"/>
              </a:rPr>
              <a:t>Retirements</a:t>
            </a:r>
            <a:endParaRPr lang="en-US" sz="1400" dirty="0">
              <a:solidFill>
                <a:srgbClr val="26354A"/>
              </a:solidFill>
              <a:latin typeface="Franklin Gothic Book"/>
              <a:cs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095" y="5528846"/>
            <a:ext cx="1313180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Other Turnover</a:t>
            </a:r>
            <a:endParaRPr lang="en-US" sz="14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4419600"/>
            <a:ext cx="1717562" cy="30777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Unemployment Rate</a:t>
            </a:r>
            <a:endParaRPr lang="en-US" sz="14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338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3">
        <p:bldSub>
          <a:bldChart bld="series"/>
        </p:bldSub>
      </p:bldGraphic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4" grpId="0" uiExpand="1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14440096"/>
              </p:ext>
            </p:extLst>
          </p:nvPr>
        </p:nvGraphicFramePr>
        <p:xfrm>
          <a:off x="990600" y="1219200"/>
          <a:ext cx="7924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85800"/>
            <a:ext cx="7543800" cy="609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Facilities Growth and Facilities Staffing</a:t>
            </a:r>
            <a:endParaRPr lang="en-US" sz="200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096000" y="5029200"/>
            <a:ext cx="2030303" cy="3344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Facilities </a:t>
            </a:r>
            <a:r>
              <a:rPr lang="en-US" sz="1600" dirty="0">
                <a:solidFill>
                  <a:srgbClr val="000000"/>
                </a:solidFill>
                <a:latin typeface="Franklin Gothic Book"/>
                <a:cs typeface="Franklin Gothic Book"/>
              </a:rPr>
              <a:t>Staffing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058757" y="1676400"/>
            <a:ext cx="2094643" cy="3891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Facilities Growth</a:t>
            </a:r>
            <a:endParaRPr lang="en-US" sz="16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286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57799" y="1339215"/>
            <a:ext cx="2286000" cy="5280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9043" y="1339215"/>
            <a:ext cx="2286000" cy="473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2004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First Response Unit - Station 602 Area</a:t>
            </a:r>
            <a:endParaRPr lang="en-US" b="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819275"/>
            <a:ext cx="2286000" cy="4800600"/>
          </a:xfrm>
          <a:prstGeom prst="rect">
            <a:avLst/>
          </a:prstGeom>
          <a:solidFill>
            <a:srgbClr val="618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43201" y="1819275"/>
            <a:ext cx="914400" cy="4800600"/>
            <a:chOff x="2971801" y="1600200"/>
            <a:chExt cx="914400" cy="4800600"/>
          </a:xfrm>
          <a:solidFill>
            <a:schemeClr val="accent1"/>
          </a:solidFill>
        </p:grpSpPr>
        <p:sp>
          <p:nvSpPr>
            <p:cNvPr id="7" name="Rectangle 6"/>
            <p:cNvSpPr/>
            <p:nvPr/>
          </p:nvSpPr>
          <p:spPr>
            <a:xfrm>
              <a:off x="3657600" y="1600200"/>
              <a:ext cx="228600" cy="4800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0800000">
              <a:off x="2971801" y="1600200"/>
              <a:ext cx="914400" cy="115894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7" name="Content Placeholder 14"/>
          <p:cNvSpPr txBox="1">
            <a:spLocks/>
          </p:cNvSpPr>
          <p:nvPr/>
        </p:nvSpPr>
        <p:spPr>
          <a:xfrm>
            <a:off x="1371600" y="5372100"/>
            <a:ext cx="2057400" cy="125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100" indent="-2921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/>
                <a:cs typeface="Franklin Gothic Book"/>
              </a:rPr>
              <a:t>FY 2011/12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/>
                <a:cs typeface="Franklin Gothic Book"/>
              </a:rPr>
              <a:t>1.9 companies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/>
                <a:cs typeface="Franklin Gothic Book"/>
              </a:rPr>
              <a:t>Station 602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/>
                <a:cs typeface="Franklin Gothic Book"/>
              </a:rPr>
              <a:t>6,161 Calls</a:t>
            </a:r>
          </a:p>
        </p:txBody>
      </p:sp>
      <p:sp>
        <p:nvSpPr>
          <p:cNvPr id="20" name="Content Placeholder 14"/>
          <p:cNvSpPr txBox="1">
            <a:spLocks/>
          </p:cNvSpPr>
          <p:nvPr/>
        </p:nvSpPr>
        <p:spPr>
          <a:xfrm>
            <a:off x="5257800" y="5362575"/>
            <a:ext cx="1714500" cy="125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100" indent="-2921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/>
                <a:cs typeface="Franklin Gothic Book"/>
              </a:rPr>
              <a:t>FY 2012/13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/>
                <a:cs typeface="Franklin Gothic Book"/>
              </a:rPr>
              <a:t>1.1 companies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/>
                <a:cs typeface="Franklin Gothic Book"/>
              </a:rPr>
              <a:t>Station </a:t>
            </a:r>
            <a:r>
              <a:rPr lang="en-US" sz="18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602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6,784 Calls</a:t>
            </a:r>
            <a:endParaRPr lang="en-US" sz="18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83841" y="1339215"/>
            <a:ext cx="1259958" cy="5280660"/>
            <a:chOff x="6283841" y="1339215"/>
            <a:chExt cx="1259958" cy="5280660"/>
          </a:xfrm>
        </p:grpSpPr>
        <p:sp>
          <p:nvSpPr>
            <p:cNvPr id="10" name="Rectangle 9"/>
            <p:cNvSpPr/>
            <p:nvPr/>
          </p:nvSpPr>
          <p:spPr>
            <a:xfrm>
              <a:off x="6972299" y="1339215"/>
              <a:ext cx="571500" cy="5280660"/>
            </a:xfrm>
            <a:prstGeom prst="rect">
              <a:avLst/>
            </a:prstGeom>
            <a:solidFill>
              <a:srgbClr val="F79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10800000">
              <a:off x="6283841" y="1812855"/>
              <a:ext cx="914400" cy="1158945"/>
            </a:xfrm>
            <a:prstGeom prst="rightArrow">
              <a:avLst/>
            </a:prstGeom>
            <a:solidFill>
              <a:srgbClr val="F79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390167" y="2211792"/>
            <a:ext cx="2534758" cy="2024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  <a:tab pos="2286000" algn="r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23%	</a:t>
            </a:r>
            <a:r>
              <a:rPr lang="en-US" sz="24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OTHERS</a:t>
            </a: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  <a:tab pos="2286000" algn="r"/>
              </a:tabLs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	601 	13</a:t>
            </a:r>
            <a:r>
              <a:rPr lang="en-US" sz="1600" dirty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%</a:t>
            </a: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  <a:tab pos="2286000" algn="r"/>
              </a:tabLs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	603 	7</a:t>
            </a:r>
            <a:r>
              <a:rPr lang="en-US" sz="1600" dirty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%</a:t>
            </a: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  <a:tab pos="2286000" algn="r"/>
              </a:tabLs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	PHX 	4</a:t>
            </a:r>
            <a:r>
              <a:rPr lang="en-US" sz="1600" dirty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%</a:t>
            </a: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  <a:tab pos="2286000" algn="r"/>
              </a:tabLs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	TEMPE	.3</a:t>
            </a:r>
            <a:r>
              <a:rPr lang="en-US" sz="1600" dirty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%</a:t>
            </a: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endParaRPr lang="en-US" sz="2400" b="1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44209" y="2182361"/>
            <a:ext cx="2108791" cy="2024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  <a:tab pos="1885950" algn="r"/>
                <a:tab pos="2286000" algn="r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7%      </a:t>
            </a:r>
            <a:r>
              <a:rPr lang="en-US" sz="24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OTHERS</a:t>
            </a: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  <a:tab pos="1885950" algn="r"/>
                <a:tab pos="2286000" algn="r"/>
              </a:tabLs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	601 	3</a:t>
            </a:r>
            <a:r>
              <a:rPr lang="en-US" sz="1600" dirty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%</a:t>
            </a: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  <a:tab pos="1885950" algn="r"/>
                <a:tab pos="2286000" algn="r"/>
              </a:tabLs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	603 	3%</a:t>
            </a:r>
            <a:endParaRPr lang="en-US" sz="16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  <a:tab pos="1885950" algn="r"/>
                <a:tab pos="2286000" algn="r"/>
              </a:tabLs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	PHX 	1%</a:t>
            </a:r>
            <a:endParaRPr lang="en-US" sz="16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  <a:tab pos="1885950" algn="r"/>
                <a:tab pos="2286000" algn="r"/>
              </a:tabLst>
            </a:pPr>
            <a:r>
              <a:rPr lang="en-US" sz="1600" dirty="0" smtClean="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rPr>
              <a:t>	TEMPE	.2%</a:t>
            </a:r>
            <a:endParaRPr lang="en-US" sz="1600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  <a:tab pos="1885950" algn="r"/>
                <a:tab pos="2286000" algn="r"/>
              </a:tabLst>
            </a:pPr>
            <a:endParaRPr lang="en-US" sz="2400" b="1" dirty="0">
              <a:solidFill>
                <a:srgbClr val="000000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27" name="Content Placeholder 14"/>
          <p:cNvSpPr txBox="1">
            <a:spLocks/>
          </p:cNvSpPr>
          <p:nvPr/>
        </p:nvSpPr>
        <p:spPr>
          <a:xfrm>
            <a:off x="1716493" y="2228286"/>
            <a:ext cx="1143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100" indent="-2921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3600" b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93%</a:t>
            </a:r>
          </a:p>
        </p:txBody>
      </p:sp>
      <p:sp>
        <p:nvSpPr>
          <p:cNvPr id="28" name="Content Placeholder 14"/>
          <p:cNvSpPr txBox="1">
            <a:spLocks/>
          </p:cNvSpPr>
          <p:nvPr/>
        </p:nvSpPr>
        <p:spPr>
          <a:xfrm>
            <a:off x="5257799" y="2167762"/>
            <a:ext cx="1083192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100" indent="-2921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77</a:t>
            </a:r>
            <a:r>
              <a:rPr lang="en-US" sz="3200" b="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%</a:t>
            </a:r>
          </a:p>
        </p:txBody>
      </p:sp>
      <p:sp>
        <p:nvSpPr>
          <p:cNvPr id="16" name="Content Placeholder 14"/>
          <p:cNvSpPr txBox="1">
            <a:spLocks/>
          </p:cNvSpPr>
          <p:nvPr/>
        </p:nvSpPr>
        <p:spPr>
          <a:xfrm>
            <a:off x="5247167" y="1419224"/>
            <a:ext cx="2286000" cy="3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8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10% more calls</a:t>
            </a:r>
            <a:endParaRPr lang="en-US" sz="18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655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17" grpId="0"/>
      <p:bldP spid="20" grpId="0"/>
      <p:bldP spid="33" grpId="0"/>
      <p:bldP spid="23" grpId="0"/>
      <p:bldP spid="27" grpId="0"/>
      <p:bldP spid="28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omputer-generation image of the S-80 class submarine (Image: navantia.es)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7"/>
          <a:stretch/>
        </p:blipFill>
        <p:spPr bwMode="auto">
          <a:xfrm>
            <a:off x="-1" y="0"/>
            <a:ext cx="928743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562600"/>
            <a:ext cx="6400800" cy="838200"/>
          </a:xfrm>
          <a:solidFill>
            <a:srgbClr val="000000">
              <a:alpha val="50196"/>
            </a:srgbClr>
          </a:solidFill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Accuracy is the key to credibility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http://rt.com/news/spanish-submarine-cannot-resurface-634/</a:t>
            </a:r>
          </a:p>
        </p:txBody>
      </p:sp>
    </p:spTree>
    <p:extLst>
      <p:ext uri="{BB962C8B-B14F-4D97-AF65-F5344CB8AC3E}">
        <p14:creationId xmlns:p14="http://schemas.microsoft.com/office/powerpoint/2010/main" val="2245948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304800"/>
            <a:ext cx="9158311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2215" y="388620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Pie I have </a:t>
            </a:r>
            <a:endParaRPr lang="en-US" sz="2800" dirty="0" smtClean="0">
              <a:solidFill>
                <a:srgbClr val="FFFFFF"/>
              </a:solidFill>
              <a:latin typeface="Franklin Gothic Medium"/>
              <a:cs typeface="Franklin Gothic Medium"/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not yet eaten</a:t>
            </a:r>
            <a:endParaRPr lang="en-US" sz="28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4534" y="918781"/>
            <a:ext cx="2315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Pie I </a:t>
            </a:r>
            <a:r>
              <a:rPr lang="en-US" sz="28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have eaten</a:t>
            </a:r>
            <a:endParaRPr lang="en-US" sz="28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352800"/>
            <a:ext cx="1689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/>
                <a:cs typeface="Franklin Gothic Medium"/>
              </a:rPr>
              <a:t>87.5%</a:t>
            </a:r>
            <a:endParaRPr lang="en-US" sz="44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828800"/>
            <a:ext cx="161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/>
                <a:cs typeface="Franklin Gothic Medium"/>
              </a:rPr>
              <a:t>12.5%</a:t>
            </a:r>
            <a:endParaRPr lang="en-US" sz="40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0134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3200400" cy="838200"/>
          </a:xfrm>
          <a:solidFill>
            <a:srgbClr val="000000">
              <a:alpha val="50196"/>
            </a:srgbClr>
          </a:solidFill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Don’t overdo it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6504801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http://www.independent.co.uk/incoming/article8757905.ece/BINARY/original/china-1.jpg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649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7152" y="-76199"/>
            <a:ext cx="928735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07" y="685800"/>
            <a:ext cx="6477000" cy="838200"/>
          </a:xfrm>
          <a:noFill/>
        </p:spPr>
        <p:txBody>
          <a:bodyPr anchor="ctr"/>
          <a:lstStyle/>
          <a:p>
            <a:r>
              <a:rPr lang="en-US" sz="4000" dirty="0" smtClean="0">
                <a:solidFill>
                  <a:srgbClr val="000000"/>
                </a:solidFill>
              </a:rPr>
              <a:t>Design for your audience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86600" cy="2362200"/>
          </a:xfrm>
          <a:noFill/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Avoid </a:t>
            </a:r>
            <a:r>
              <a:rPr lang="en-US" sz="2400" dirty="0">
                <a:solidFill>
                  <a:srgbClr val="000000"/>
                </a:solidFill>
              </a:rPr>
              <a:t>default settings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Remove unnecessary information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Use animation feature </a:t>
            </a:r>
            <a:r>
              <a:rPr lang="en-US" sz="2400" dirty="0" smtClean="0">
                <a:solidFill>
                  <a:srgbClr val="000000"/>
                </a:solidFill>
              </a:rPr>
              <a:t>to </a:t>
            </a:r>
            <a:r>
              <a:rPr lang="en-US" sz="2400" dirty="0">
                <a:solidFill>
                  <a:srgbClr val="000000"/>
                </a:solidFill>
              </a:rPr>
              <a:t>tell your story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Move beyond </a:t>
            </a:r>
            <a:r>
              <a:rPr lang="en-US" sz="2400" dirty="0" smtClean="0">
                <a:solidFill>
                  <a:srgbClr val="000000"/>
                </a:solidFill>
              </a:rPr>
              <a:t>charts and </a:t>
            </a:r>
            <a:r>
              <a:rPr lang="en-US" sz="2400" dirty="0">
                <a:solidFill>
                  <a:srgbClr val="000000"/>
                </a:solidFill>
              </a:rPr>
              <a:t>use </a:t>
            </a:r>
            <a:r>
              <a:rPr lang="en-US" sz="2400" dirty="0" smtClean="0">
                <a:solidFill>
                  <a:srgbClr val="000000"/>
                </a:solidFill>
              </a:rPr>
              <a:t>shapes/pictures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Ask for feedback – does it make sense to others?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2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“effective information visualization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is) premised on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770995"/>
            <a:ext cx="731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implicity  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(complex notions simplified to save time for reader);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transparency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(visual honesty and responsibility in sourcing);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creativity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(design that is memorable and understandable);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sociability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(easily shared and improved)”</a:t>
            </a:r>
          </a:p>
          <a:p>
            <a:pPr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100" y="6400800"/>
            <a:ext cx="440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http://www.edelman.com/p/6-a-m/visualizing-information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/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  <a:latin typeface="+mj-lt"/>
              <a:hlinkClick r:id="rId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95400" y="6405562"/>
            <a:ext cx="3314700" cy="26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45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915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372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829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1400" kern="0" dirty="0" smtClean="0">
                <a:solidFill>
                  <a:srgbClr val="000000"/>
                </a:solidFill>
              </a:rPr>
              <a:t>@</a:t>
            </a:r>
            <a:r>
              <a:rPr lang="en-US" sz="1400" kern="0" dirty="0" err="1" smtClean="0">
                <a:solidFill>
                  <a:srgbClr val="000000"/>
                </a:solidFill>
              </a:rPr>
              <a:t>Sambrook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7086600" y="6472391"/>
            <a:ext cx="2057400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Moneyball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(2011)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09600"/>
            <a:ext cx="2590800" cy="1524000"/>
          </a:xfrm>
          <a:noFill/>
          <a:ln>
            <a:noFill/>
          </a:ln>
        </p:spPr>
        <p:txBody>
          <a:bodyPr anchor="ctr"/>
          <a:lstStyle/>
          <a:p>
            <a:pPr marL="114300"/>
            <a:r>
              <a:rPr lang="en-US" sz="2800" dirty="0" smtClean="0">
                <a:solidFill>
                  <a:srgbClr val="000000"/>
                </a:solidFill>
              </a:rPr>
              <a:t>Questions,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Comments,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Observations?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8778" y="5615354"/>
            <a:ext cx="4088422" cy="1143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45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915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372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829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ctr"/>
            <a:r>
              <a:rPr lang="en-US" sz="1400" kern="0" dirty="0" smtClean="0">
                <a:solidFill>
                  <a:schemeClr val="bg1"/>
                </a:solidFill>
              </a:rPr>
              <a:t>Brent Stockwell | Strategic Initiatives Director</a:t>
            </a:r>
          </a:p>
          <a:p>
            <a:pPr algn="ctr"/>
            <a:r>
              <a:rPr lang="en-US" sz="1400" kern="0" dirty="0" smtClean="0">
                <a:solidFill>
                  <a:schemeClr val="bg1"/>
                </a:solidFill>
              </a:rPr>
              <a:t>Scottsdale, Ariz., City Manager’s Office</a:t>
            </a:r>
          </a:p>
          <a:p>
            <a:pPr algn="ctr"/>
            <a:r>
              <a:rPr lang="en-US" sz="1400" kern="0" dirty="0" smtClean="0">
                <a:solidFill>
                  <a:schemeClr val="bg1"/>
                </a:solidFill>
              </a:rPr>
              <a:t>480-312-7288 | Bstockwell@ScottsdaleAZ.gov</a:t>
            </a:r>
          </a:p>
          <a:p>
            <a:pPr algn="ctr"/>
            <a:r>
              <a:rPr lang="en-US" sz="1100" kern="0" dirty="0" smtClean="0">
                <a:solidFill>
                  <a:schemeClr val="bg1"/>
                </a:solidFill>
              </a:rPr>
              <a:t>www.ScottsdaleAZ.gov/departments/citymanager/performance</a:t>
            </a:r>
            <a:endParaRPr lang="en-US" sz="11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7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599" y="1"/>
            <a:ext cx="5426342" cy="640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08916" y="6375991"/>
            <a:ext cx="2966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http://visual.ly/pie-charts</a:t>
            </a:r>
          </a:p>
        </p:txBody>
      </p:sp>
    </p:spTree>
    <p:extLst>
      <p:ext uri="{BB962C8B-B14F-4D97-AF65-F5344CB8AC3E}">
        <p14:creationId xmlns:p14="http://schemas.microsoft.com/office/powerpoint/2010/main" val="101032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" y="381000"/>
            <a:ext cx="9144001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4400" y="6375991"/>
            <a:ext cx="4368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http://visual.ly/theres-always-room-pie</a:t>
            </a:r>
          </a:p>
        </p:txBody>
      </p:sp>
    </p:spTree>
    <p:extLst>
      <p:ext uri="{BB962C8B-B14F-4D97-AF65-F5344CB8AC3E}">
        <p14:creationId xmlns:p14="http://schemas.microsoft.com/office/powerpoint/2010/main" val="337947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44918"/>
            <a:ext cx="8229600" cy="61796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6643" y="6375991"/>
            <a:ext cx="8461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http://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www.presentationzen.com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presentationzen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/2007/03/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a_few_weeks_ago.html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50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896" y="170549"/>
            <a:ext cx="6891208" cy="6382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65810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+mj-lt"/>
              </a:rPr>
              <a:t>http://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www.infographicsarchive.com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/new-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infographic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/video-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infographic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-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infographic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-of-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infographics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5829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“effective information visualization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is) premised on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770995"/>
            <a:ext cx="731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implicity  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(complex notions simplified to save time for reader);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transparency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(visual honesty and responsibility in sourcing);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creativity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(design that is memorable and understandable);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sociability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(easily shared and improved)”</a:t>
            </a:r>
          </a:p>
          <a:p>
            <a:pPr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100" y="6400800"/>
            <a:ext cx="440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http://www.edelman.com/p/6-a-m/visualizing-information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/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  <a:latin typeface="+mj-lt"/>
              <a:hlinkClick r:id="rId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95400" y="6405562"/>
            <a:ext cx="3314700" cy="26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45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915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372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829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rgbClr val="D5D4D6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1400" kern="0" dirty="0" smtClean="0">
                <a:solidFill>
                  <a:srgbClr val="000000"/>
                </a:solidFill>
              </a:rPr>
              <a:t>@</a:t>
            </a:r>
            <a:r>
              <a:rPr lang="en-US" sz="1400" kern="0" dirty="0" err="1" smtClean="0">
                <a:solidFill>
                  <a:srgbClr val="000000"/>
                </a:solidFill>
              </a:rPr>
              <a:t>Sambrook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31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438400"/>
            <a:ext cx="7570832" cy="2579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1219200"/>
            <a:ext cx="8229600" cy="6172200"/>
            <a:chOff x="533400" y="1371600"/>
            <a:chExt cx="8229600" cy="6172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914400" y="2286000"/>
              <a:ext cx="7467600" cy="449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4A7594"/>
                </a:solidFill>
                <a:effectLst/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1371600"/>
              <a:ext cx="8229600" cy="6172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“effective information visualization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is) premised 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implicity  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(complex notions simplified to save time for reader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678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Scottsdale_Strategic">
      <a:dk1>
        <a:srgbClr val="FFFFFF"/>
      </a:dk1>
      <a:lt1>
        <a:srgbClr val="FFFFFF"/>
      </a:lt1>
      <a:dk2>
        <a:srgbClr val="26354A"/>
      </a:dk2>
      <a:lt2>
        <a:srgbClr val="728EB7"/>
      </a:lt2>
      <a:accent1>
        <a:srgbClr val="F7941E"/>
      </a:accent1>
      <a:accent2>
        <a:srgbClr val="39B54A"/>
      </a:accent2>
      <a:accent3>
        <a:srgbClr val="728EB7"/>
      </a:accent3>
      <a:accent4>
        <a:srgbClr val="A97C50"/>
      </a:accent4>
      <a:accent5>
        <a:srgbClr val="B18BBB"/>
      </a:accent5>
      <a:accent6>
        <a:srgbClr val="EF4136"/>
      </a:accent6>
      <a:hlink>
        <a:srgbClr val="FFFFFF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774</Words>
  <Characters>0</Characters>
  <Application>Microsoft Office PowerPoint</Application>
  <PresentationFormat>On-screen Show (4:3)</PresentationFormat>
  <Lines>0</Lines>
  <Paragraphs>189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Title &amp; Subtitle</vt:lpstr>
      <vt:lpstr>How to make data less daunting and more meaningful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“effective information visualization (is) premised on:</vt:lpstr>
      <vt:lpstr>“effective information visualization (is) premised on:</vt:lpstr>
      <vt:lpstr>“effective information visualization (is) premised on:</vt:lpstr>
      <vt:lpstr>“effective information visualization (is) premised on:</vt:lpstr>
      <vt:lpstr>“effective information visualization (is) premised on:</vt:lpstr>
      <vt:lpstr>Edward R. Tufte</vt:lpstr>
      <vt:lpstr>Remove Chartjunk</vt:lpstr>
      <vt:lpstr>Increase Data-Ink</vt:lpstr>
      <vt:lpstr>Sparklines</vt:lpstr>
      <vt:lpstr>Accessible Complexity: The Friendly Data Graphic</vt:lpstr>
      <vt:lpstr>Before</vt:lpstr>
      <vt:lpstr>After</vt:lpstr>
      <vt:lpstr>Everything should be made as simple as possible but no simpler.</vt:lpstr>
      <vt:lpstr>Always be on the lookout for  good (and bad) examples</vt:lpstr>
      <vt:lpstr>PowerPoint Presentation</vt:lpstr>
      <vt:lpstr>PowerPoint Presentation</vt:lpstr>
      <vt:lpstr>PowerPoint Presentation</vt:lpstr>
      <vt:lpstr>Technology is faster, but not necessarily simpler…</vt:lpstr>
      <vt:lpstr>Total Full-Time Attrition and Unemployment Rate</vt:lpstr>
      <vt:lpstr>Facilities Growth and Facilities Staffing</vt:lpstr>
      <vt:lpstr>First Response Unit - Station 602 Area</vt:lpstr>
      <vt:lpstr>Accuracy is the key to credibility</vt:lpstr>
      <vt:lpstr>Don’t overdo it</vt:lpstr>
      <vt:lpstr>Design for your audience</vt:lpstr>
      <vt:lpstr>“effective information visualization (is) premised on:</vt:lpstr>
      <vt:lpstr>Questions, Comments, Observations?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2013-09-06T20:24:53Z</dcterms:modified>
</cp:coreProperties>
</file>