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28"/>
  </p:notesMasterIdLst>
  <p:handoutMasterIdLst>
    <p:handoutMasterId r:id="rId29"/>
  </p:handoutMasterIdLst>
  <p:sldIdLst>
    <p:sldId id="273" r:id="rId3"/>
    <p:sldId id="347" r:id="rId4"/>
    <p:sldId id="304" r:id="rId5"/>
    <p:sldId id="326" r:id="rId6"/>
    <p:sldId id="327" r:id="rId7"/>
    <p:sldId id="346" r:id="rId8"/>
    <p:sldId id="350" r:id="rId9"/>
    <p:sldId id="349" r:id="rId10"/>
    <p:sldId id="351" r:id="rId11"/>
    <p:sldId id="333" r:id="rId12"/>
    <p:sldId id="336" r:id="rId13"/>
    <p:sldId id="335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28" r:id="rId24"/>
    <p:sldId id="330" r:id="rId25"/>
    <p:sldId id="329" r:id="rId26"/>
    <p:sldId id="274" r:id="rId27"/>
  </p:sldIdLst>
  <p:sldSz cx="9144000" cy="6858000" type="screen4x3"/>
  <p:notesSz cx="68580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B95"/>
    <a:srgbClr val="81CB67"/>
    <a:srgbClr val="7FCA64"/>
    <a:srgbClr val="6CC34D"/>
    <a:srgbClr val="64C044"/>
    <a:srgbClr val="59AF3B"/>
    <a:srgbClr val="DF2000"/>
    <a:srgbClr val="DC4807"/>
    <a:srgbClr val="BF5B09"/>
    <a:srgbClr val="D07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84465" autoAdjust="0"/>
  </p:normalViewPr>
  <p:slideViewPr>
    <p:cSldViewPr>
      <p:cViewPr varScale="1">
        <p:scale>
          <a:sx n="93" d="100"/>
          <a:sy n="93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3A0BA4-A7AA-4FB1-B00F-A692149D59AD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EE5FB6-0A00-4C47-A831-66EF6D5EC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D506DE-C222-4432-8A0D-CF3C0C6D4F97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4263B3-98B8-4CAE-BAAD-9D7D4D406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63B3-98B8-4CAE-BAAD-9D7D4D4063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3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63B3-98B8-4CAE-BAAD-9D7D4D4063A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8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63B3-98B8-4CAE-BAAD-9D7D4D4063A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1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63B3-98B8-4CAE-BAAD-9D7D4D4063A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227-EFDA-4152-989A-B5664DD6341A}" type="datetime1">
              <a:rPr lang="en-US" smtClean="0"/>
              <a:t>12/11/2015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DCA-8ACF-4DB7-82DB-3B79CBB1A7FE}" type="datetime1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64ED-AE4A-4AC8-A588-FBB2CB6C50EA}" type="datetime1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8547-A0F3-4AC5-9EE6-B62E9BFBE16F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12/11/2015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10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ADEB-EBF0-482B-8C3A-4853D4B78B67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12/11/2015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05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B0E4-CE21-43C5-B422-737A81857EC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12/11/2015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91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547B-836E-498A-BE3F-DA5E7258E99F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12/11/2015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73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8358-5EDE-48CF-8235-723AA4CCB324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12/11/2015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6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5267-C6FE-4F66-AAA1-FA5B2E8D87C9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12/11/2015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89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CD73-2FA8-48E5-B78F-F4B0F644F5CC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12/11/2015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68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C9F2-9956-4235-87BD-00B1075AACB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12/11/2015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7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457D-8E0B-4FFC-8C19-7FDC0B006383}" type="datetime1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49E8-2230-4F5E-B680-610725E31064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12/11/2015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68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DB9F-BC58-4C6A-B1F6-2C55BE5D14E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12/11/2015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2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3E99-1A10-436D-B088-3F4270D36D89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12/11/2015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8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0C45-0961-4243-85BA-3881A2BFFD8A}" type="datetime1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159F-44B2-488B-B203-2E800D637332}" type="datetime1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3FE2-9096-482F-B6BC-E551227C0649}" type="datetime1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345B-D440-447C-A576-58F1A0D03351}" type="datetime1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D626-7C0E-46F9-BAA4-B234A46EFBDE}" type="datetime1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0254-7AF5-42F3-993A-37822B4AF90C}" type="datetime1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956A-E3BA-4C43-87E7-76A67A90FE5E}" type="datetime1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32051E-179D-4EC3-84B1-D5684E5E6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75B997-0E39-43F0-BA49-D78DD916D5EF}" type="datetime1">
              <a:rPr lang="en-US" smtClean="0"/>
              <a:t>12/11/2015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32051E-179D-4EC3-84B1-D5684E5E6C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8A5650-6A31-4158-A664-F5448352D10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12/11/2015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1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ottsdaleairpor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port powerpoin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2657"/>
            <a:ext cx="914308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752600"/>
            <a:ext cx="70866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Calibri" panose="020F0502020204030204" pitchFamily="34" charset="0"/>
                <a:cs typeface="Arial" pitchFamily="34" charset="0"/>
              </a:rPr>
              <a:t>Request for Proposals Scottsdale Airport</a:t>
            </a:r>
          </a:p>
          <a:p>
            <a:pPr algn="ctr"/>
            <a:r>
              <a:rPr lang="en-US" sz="5400" dirty="0" smtClean="0">
                <a:latin typeface="Calibri" panose="020F0502020204030204" pitchFamily="34" charset="0"/>
                <a:cs typeface="Arial" pitchFamily="34" charset="0"/>
              </a:rPr>
              <a:t>Hangar Facility Lease </a:t>
            </a:r>
          </a:p>
          <a:p>
            <a:pPr algn="ctr"/>
            <a:r>
              <a:rPr lang="en-US" sz="4000" dirty="0" smtClean="0">
                <a:latin typeface="Calibri" panose="020F0502020204030204" pitchFamily="34" charset="0"/>
                <a:cs typeface="Arial" pitchFamily="34" charset="0"/>
              </a:rPr>
              <a:t>Pre-Proposal Conference </a:t>
            </a:r>
          </a:p>
          <a:p>
            <a:pPr algn="ctr"/>
            <a:r>
              <a:rPr lang="en-US" sz="4000" dirty="0" smtClean="0">
                <a:latin typeface="Calibri" panose="020F0502020204030204" pitchFamily="34" charset="0"/>
                <a:cs typeface="Arial" pitchFamily="34" charset="0"/>
              </a:rPr>
              <a:t>December 14, 2015</a:t>
            </a:r>
          </a:p>
          <a:p>
            <a:pPr algn="ctr"/>
            <a:endParaRPr lang="en-US" sz="4000" dirty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Timeline: Hangar RFP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31242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Airport Advisory Commission : February 2016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City Council: March 2016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Design/Construction Manager @ Risk (CMAR): 		March 2016 - December 2017</a:t>
            </a:r>
            <a:endParaRPr lang="en-US" dirty="0"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Construction: January 2017 –March 2018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Grand Opening: April 2018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50631"/>
            <a:ext cx="7620000" cy="25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b="1" dirty="0" smtClean="0">
                <a:latin typeface="+mj-lt"/>
              </a:rPr>
              <a:t>Wednesday, January 6, 2016</a:t>
            </a:r>
            <a:endParaRPr lang="en-US" sz="3200" b="1" dirty="0">
              <a:latin typeface="+mj-lt"/>
            </a:endParaRPr>
          </a:p>
          <a:p>
            <a:pPr algn="ctr">
              <a:buNone/>
            </a:pPr>
            <a:r>
              <a:rPr lang="en-US" sz="3200" b="1" dirty="0" smtClean="0">
                <a:latin typeface="+mj-lt"/>
              </a:rPr>
              <a:t>2:00 </a:t>
            </a:r>
            <a:r>
              <a:rPr lang="en-US" sz="3200" b="1" dirty="0">
                <a:latin typeface="+mj-lt"/>
              </a:rPr>
              <a:t>p.m.  </a:t>
            </a:r>
          </a:p>
          <a:p>
            <a:pPr algn="ctr">
              <a:buNone/>
            </a:pPr>
            <a:endParaRPr lang="en-US" b="1" dirty="0">
              <a:latin typeface="+mj-lt"/>
            </a:endParaRPr>
          </a:p>
          <a:p>
            <a:pPr algn="ctr">
              <a:buNone/>
            </a:pPr>
            <a:r>
              <a:rPr lang="en-US" b="1" dirty="0">
                <a:latin typeface="+mj-lt"/>
              </a:rPr>
              <a:t>Airport Administration Office </a:t>
            </a:r>
          </a:p>
          <a:p>
            <a:pPr algn="ctr">
              <a:buNone/>
            </a:pPr>
            <a:r>
              <a:rPr lang="en-US" b="1" dirty="0">
                <a:latin typeface="+mj-lt"/>
              </a:rPr>
              <a:t>15000 N. Airport Dr., Suite 200</a:t>
            </a:r>
          </a:p>
          <a:p>
            <a:pPr algn="ctr">
              <a:buNone/>
            </a:pPr>
            <a:r>
              <a:rPr lang="en-US" b="1" dirty="0">
                <a:latin typeface="+mj-lt"/>
              </a:rPr>
              <a:t>Scottsdale, AZ </a:t>
            </a:r>
            <a:r>
              <a:rPr lang="en-US" b="1" dirty="0" smtClean="0">
                <a:latin typeface="+mj-lt"/>
              </a:rPr>
              <a:t>85260</a:t>
            </a:r>
          </a:p>
          <a:p>
            <a:pPr algn="ctr">
              <a:buNone/>
            </a:pPr>
            <a:endParaRPr lang="en-US" b="1" dirty="0">
              <a:latin typeface="+mj-lt"/>
            </a:endParaRPr>
          </a:p>
          <a:p>
            <a:pPr>
              <a:buNone/>
            </a:pPr>
            <a:r>
              <a:rPr lang="en-US" b="1" dirty="0" smtClean="0">
                <a:latin typeface="+mj-lt"/>
              </a:rPr>
              <a:t>* No late proposals will be accepted </a:t>
            </a:r>
            <a:endParaRPr lang="en-US" b="1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564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Proposal Due Date 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05800" cy="8564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RFP Basics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53340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RFP details ALL requirements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Read it thoroughly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RFP supersedes all verbal information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Timely Submittal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Package must be sealed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Must include Solicitation Title and Company Name on package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Include $10,000 Cashier’s Check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Late proposals WILL NOT be considered </a:t>
            </a:r>
          </a:p>
          <a:p>
            <a:pPr lvl="1">
              <a:buClr>
                <a:schemeClr val="tx1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13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73" y="152400"/>
            <a:ext cx="8229600" cy="856488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</a:rPr>
              <a:t>Question/Answer Process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51054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Written Questions Only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Submit Questions to Shannon Johnson by December 21, 2015 at 2:00 PM</a:t>
            </a:r>
            <a:endParaRPr lang="en-US" dirty="0"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Must be labeled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“Solicitation Questions”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Include Solicitation Title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If not labeled question may be mistaken as a proposal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Answers will be available on website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Notice will be sent when answers are available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87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85648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General Qualifications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458200" cy="36576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Must fully comply with all laws, ordinances, minimum operating standards, rules and regulations of the U.S., FAA, State of AZ, Maricopa County and the City of Scottsdale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Obtain and maintain necessary licenses and permits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Nonexclusive right to operate at the Airport</a:t>
            </a:r>
          </a:p>
        </p:txBody>
      </p:sp>
    </p:spTree>
    <p:extLst>
      <p:ext uri="{BB962C8B-B14F-4D97-AF65-F5344CB8AC3E}">
        <p14:creationId xmlns:p14="http://schemas.microsoft.com/office/powerpoint/2010/main" val="37623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7802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Lease Details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4102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j-lt"/>
              </a:rPr>
              <a:t>Term - 20 years with one 10 year option 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j-lt"/>
              </a:rPr>
              <a:t>Permitted Uses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Hangar leasing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Flight instruction</a:t>
            </a:r>
            <a:endParaRPr lang="en-US" sz="3600" dirty="0">
              <a:latin typeface="+mj-lt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Aircraft </a:t>
            </a:r>
            <a:r>
              <a:rPr lang="en-US" sz="3600" dirty="0">
                <a:latin typeface="+mj-lt"/>
              </a:rPr>
              <a:t>charter </a:t>
            </a:r>
            <a:r>
              <a:rPr lang="en-US" sz="3600" dirty="0" smtClean="0">
                <a:latin typeface="+mj-lt"/>
              </a:rPr>
              <a:t>service</a:t>
            </a:r>
            <a:endParaRPr lang="en-US" sz="3600" dirty="0">
              <a:latin typeface="+mj-lt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Aircraft </a:t>
            </a:r>
            <a:r>
              <a:rPr lang="en-US" sz="3600" dirty="0">
                <a:latin typeface="+mj-lt"/>
              </a:rPr>
              <a:t>sales and </a:t>
            </a:r>
            <a:r>
              <a:rPr lang="en-US" sz="3600" dirty="0" smtClean="0">
                <a:latin typeface="+mj-lt"/>
              </a:rPr>
              <a:t>leasing</a:t>
            </a:r>
            <a:endParaRPr lang="en-US" sz="3600" dirty="0">
              <a:latin typeface="+mj-lt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Major </a:t>
            </a:r>
            <a:r>
              <a:rPr lang="en-US" sz="3600" dirty="0">
                <a:latin typeface="+mj-lt"/>
              </a:rPr>
              <a:t>aircraft maintenance and </a:t>
            </a:r>
            <a:r>
              <a:rPr lang="en-US" sz="3600" dirty="0" smtClean="0">
                <a:latin typeface="+mj-lt"/>
              </a:rPr>
              <a:t>repair</a:t>
            </a:r>
            <a:endParaRPr lang="en-US" sz="3600" dirty="0">
              <a:latin typeface="+mj-lt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Aircraft </a:t>
            </a:r>
            <a:r>
              <a:rPr lang="en-US" sz="3600" dirty="0">
                <a:latin typeface="+mj-lt"/>
              </a:rPr>
              <a:t>storage and </a:t>
            </a:r>
            <a:r>
              <a:rPr lang="en-US" sz="3600" dirty="0" smtClean="0">
                <a:latin typeface="+mj-lt"/>
              </a:rPr>
              <a:t>parking</a:t>
            </a:r>
            <a:endParaRPr lang="en-US" sz="3600" dirty="0">
              <a:latin typeface="+mj-lt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Aircraft </a:t>
            </a:r>
            <a:r>
              <a:rPr lang="en-US" sz="3600" dirty="0">
                <a:latin typeface="+mj-lt"/>
              </a:rPr>
              <a:t>related </a:t>
            </a:r>
            <a:r>
              <a:rPr lang="en-US" sz="3600" dirty="0" smtClean="0">
                <a:latin typeface="+mj-lt"/>
              </a:rPr>
              <a:t>warehousing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Aircraft </a:t>
            </a:r>
            <a:r>
              <a:rPr lang="en-US" sz="3600" dirty="0" smtClean="0">
                <a:latin typeface="+mj-lt"/>
              </a:rPr>
              <a:t>lubrication</a:t>
            </a:r>
            <a:endParaRPr lang="en-US" sz="3600" dirty="0">
              <a:latin typeface="+mj-lt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Aircraft </a:t>
            </a:r>
            <a:r>
              <a:rPr lang="en-US" sz="3600" dirty="0">
                <a:latin typeface="+mj-lt"/>
              </a:rPr>
              <a:t>management </a:t>
            </a:r>
            <a:r>
              <a:rPr lang="en-US" sz="3600" dirty="0" smtClean="0">
                <a:latin typeface="+mj-lt"/>
              </a:rPr>
              <a:t>services</a:t>
            </a:r>
            <a:endParaRPr lang="en-US" sz="3600" dirty="0">
              <a:latin typeface="+mj-lt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Aircraft </a:t>
            </a:r>
            <a:r>
              <a:rPr lang="en-US" sz="3600" dirty="0">
                <a:latin typeface="+mj-lt"/>
              </a:rPr>
              <a:t>parts, avionics and equipment </a:t>
            </a:r>
            <a:r>
              <a:rPr lang="en-US" sz="3600" dirty="0" smtClean="0">
                <a:latin typeface="+mj-lt"/>
              </a:rPr>
              <a:t>sales</a:t>
            </a:r>
            <a:endParaRPr lang="en-US" sz="3600" dirty="0"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j-lt"/>
              </a:rPr>
              <a:t>Sample Lease included with RFP 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85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7802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Lease Fees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3340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Minimum Base Monthly Lease Fee: $1.05 per square foot per month for hangar space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Minimum Base Monthly Lease Fee for Office Space: $1.92 per square foot per month (triple net)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Rent </a:t>
            </a:r>
            <a:r>
              <a:rPr lang="en-US" sz="2400" dirty="0">
                <a:latin typeface="+mj-lt"/>
              </a:rPr>
              <a:t>due monthly beginning immediately after the Certificate </a:t>
            </a:r>
            <a:r>
              <a:rPr lang="en-US" sz="2400" dirty="0" smtClean="0">
                <a:latin typeface="+mj-lt"/>
              </a:rPr>
              <a:t>of Occupancy </a:t>
            </a:r>
            <a:r>
              <a:rPr lang="en-US" sz="2400" dirty="0">
                <a:latin typeface="+mj-lt"/>
              </a:rPr>
              <a:t>is </a:t>
            </a:r>
            <a:r>
              <a:rPr lang="en-US" sz="2400" dirty="0" smtClean="0">
                <a:latin typeface="+mj-lt"/>
              </a:rPr>
              <a:t>issued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$0 rent </a:t>
            </a:r>
            <a:r>
              <a:rPr lang="en-US" sz="2400" dirty="0">
                <a:latin typeface="+mj-lt"/>
              </a:rPr>
              <a:t>charged to </a:t>
            </a:r>
            <a:r>
              <a:rPr lang="en-US" sz="2400" dirty="0" smtClean="0">
                <a:latin typeface="+mj-lt"/>
              </a:rPr>
              <a:t>the </a:t>
            </a:r>
            <a:r>
              <a:rPr lang="en-US" sz="2400" dirty="0">
                <a:latin typeface="+mj-lt"/>
              </a:rPr>
              <a:t>during </a:t>
            </a:r>
            <a:r>
              <a:rPr lang="en-US" sz="2400" dirty="0" smtClean="0">
                <a:latin typeface="+mj-lt"/>
              </a:rPr>
              <a:t>the design </a:t>
            </a:r>
            <a:r>
              <a:rPr lang="en-US" sz="2400" dirty="0">
                <a:latin typeface="+mj-lt"/>
              </a:rPr>
              <a:t>and the construction phase of the hangar </a:t>
            </a:r>
            <a:r>
              <a:rPr lang="en-US" sz="2400" dirty="0" smtClean="0">
                <a:latin typeface="+mj-lt"/>
              </a:rPr>
              <a:t>facility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O</a:t>
            </a:r>
            <a:r>
              <a:rPr lang="en-US" sz="2400" dirty="0" smtClean="0">
                <a:latin typeface="+mj-lt"/>
              </a:rPr>
              <a:t>ccupancy </a:t>
            </a:r>
            <a:r>
              <a:rPr lang="en-US" sz="2400" dirty="0">
                <a:latin typeface="+mj-lt"/>
              </a:rPr>
              <a:t>to </a:t>
            </a:r>
            <a:r>
              <a:rPr lang="en-US" sz="2400" dirty="0" smtClean="0">
                <a:latin typeface="+mj-lt"/>
              </a:rPr>
              <a:t>be delivered </a:t>
            </a:r>
            <a:r>
              <a:rPr lang="en-US" sz="2400" dirty="0">
                <a:latin typeface="+mj-lt"/>
              </a:rPr>
              <a:t>in the Spring, </a:t>
            </a:r>
            <a:r>
              <a:rPr lang="en-US" sz="2400" dirty="0" smtClean="0">
                <a:latin typeface="+mj-lt"/>
              </a:rPr>
              <a:t>2018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69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077200" cy="8564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General Lease Info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52578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The Airport Advisory Commission recommends approval of the lease document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City Council has final approval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$20,000.00 total Security Deposit required from the successful offeror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Ordinary transaction privilege taxes and any other normal and customary taxes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Must obtain Aeronautical Business Permit and remit fees in accordance with the Airport Minimum Operating Standards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75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564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Submittal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1054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Maximum of 30 pages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Single-Sided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8 ½ x 11 paper size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Submit 1 unbound </a:t>
            </a:r>
            <a:r>
              <a:rPr lang="en-US" dirty="0">
                <a:latin typeface="+mj-lt"/>
              </a:rPr>
              <a:t>original and </a:t>
            </a:r>
            <a:r>
              <a:rPr lang="en-US" dirty="0" smtClean="0">
                <a:latin typeface="+mj-lt"/>
              </a:rPr>
              <a:t>3 bound copies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rovide </a:t>
            </a:r>
            <a:r>
              <a:rPr lang="en-US" dirty="0">
                <a:latin typeface="+mj-lt"/>
              </a:rPr>
              <a:t>an electronic copy of the </a:t>
            </a:r>
            <a:r>
              <a:rPr lang="en-US" dirty="0" smtClean="0">
                <a:latin typeface="+mj-lt"/>
              </a:rPr>
              <a:t>complete proposal on 1 </a:t>
            </a:r>
            <a:r>
              <a:rPr lang="en-US" dirty="0">
                <a:latin typeface="+mj-lt"/>
              </a:rPr>
              <a:t>file, on a Compact </a:t>
            </a:r>
            <a:r>
              <a:rPr lang="en-US" dirty="0" smtClean="0">
                <a:latin typeface="+mj-lt"/>
              </a:rPr>
              <a:t>Disc </a:t>
            </a:r>
            <a:r>
              <a:rPr lang="en-US" dirty="0">
                <a:latin typeface="+mj-lt"/>
              </a:rPr>
              <a:t>in </a:t>
            </a:r>
            <a:r>
              <a:rPr lang="en-US" dirty="0" smtClean="0">
                <a:latin typeface="+mj-lt"/>
              </a:rPr>
              <a:t>PDF format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Checklist of required items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See pages 12-14 of the RFP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93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65532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>
                <a:latin typeface="+mj-lt"/>
              </a:rPr>
              <a:t>Must include at a  minimum the following </a:t>
            </a:r>
            <a:r>
              <a:rPr lang="en-US" sz="2400" dirty="0" smtClean="0">
                <a:latin typeface="+mj-lt"/>
              </a:rPr>
              <a:t>items:</a:t>
            </a:r>
          </a:p>
          <a:p>
            <a:pPr algn="r">
              <a:buClr>
                <a:schemeClr val="tx1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153400" cy="1143000"/>
          </a:xfrm>
        </p:spPr>
        <p:txBody>
          <a:bodyPr>
            <a:normAutofit fontScale="90000"/>
          </a:bodyPr>
          <a:lstStyle/>
          <a:p>
            <a:pPr>
              <a:buClr>
                <a:schemeClr val="tx1"/>
              </a:buClr>
            </a:pPr>
            <a:r>
              <a:rPr lang="en-US" sz="5300" b="1" dirty="0" smtClean="0">
                <a:solidFill>
                  <a:schemeClr val="tx1"/>
                </a:solidFill>
              </a:rPr>
              <a:t>Submittal Requirements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332037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Signature Page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General Disclosure Form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Litigation Disclosure Form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Quotation Form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Firm &amp; Staff Qualifications Summary Letter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753510" y="2332036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Scope of Services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Key Personnel Resume &amp; Qualifications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Financial Viability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Base Rent (Bid Amount)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Exceptions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Proposal Copies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3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Airport Amenities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334000"/>
          </a:xfrm>
        </p:spPr>
        <p:txBody>
          <a:bodyPr anchor="ctr" anchorCtr="0"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U.S. Customs Service on-site ( 7 days a week)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Accommodate jets up to 100,000 pounds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Onsite restaurant and catering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Rental car services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Top-tier FBOs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Airport open 24 hours a day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Outstanding flying conditions- no snow!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20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58200" cy="8564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Evaluation Process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8006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Each proposal will be screened to determine if non-responsive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Review by the Proposal Evaluation Committee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Criteria Weighting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Base Rent Quoted for the Lease – 25% Weighting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Firm and Staff Qualifications and Demonstrated Experience – 25% Weighting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Financial </a:t>
            </a:r>
            <a:r>
              <a:rPr lang="en-US" dirty="0">
                <a:latin typeface="+mj-lt"/>
              </a:rPr>
              <a:t>Plan – 25% Weighting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Proposed </a:t>
            </a:r>
            <a:r>
              <a:rPr lang="en-US" dirty="0">
                <a:latin typeface="+mj-lt"/>
              </a:rPr>
              <a:t>Operating/Marketing Plan – 25% </a:t>
            </a:r>
            <a:r>
              <a:rPr lang="en-US" dirty="0" smtClean="0">
                <a:latin typeface="+mj-lt"/>
              </a:rPr>
              <a:t>	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02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1054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latin typeface="+mj-lt"/>
              </a:rPr>
              <a:t>In addition to weighting criteria, the Proposal Evaluation Committee will use the </a:t>
            </a:r>
            <a:r>
              <a:rPr lang="en-US" sz="3300" dirty="0" smtClean="0">
                <a:latin typeface="+mj-lt"/>
              </a:rPr>
              <a:t>following: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D</a:t>
            </a:r>
            <a:r>
              <a:rPr lang="en-US" sz="2800" dirty="0" smtClean="0">
                <a:latin typeface="+mj-lt"/>
              </a:rPr>
              <a:t>emonstrated </a:t>
            </a:r>
            <a:r>
              <a:rPr lang="en-US" sz="2800" dirty="0">
                <a:latin typeface="+mj-lt"/>
              </a:rPr>
              <a:t>experience on similar types of </a:t>
            </a:r>
            <a:r>
              <a:rPr lang="en-US" sz="2800" dirty="0" smtClean="0">
                <a:latin typeface="+mj-lt"/>
              </a:rPr>
              <a:t>projects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Satisfactory reference </a:t>
            </a:r>
            <a:r>
              <a:rPr lang="en-US" sz="2800" dirty="0">
                <a:latin typeface="+mj-lt"/>
              </a:rPr>
              <a:t>checks relating to past work </a:t>
            </a:r>
            <a:r>
              <a:rPr lang="en-US" sz="2800" dirty="0" smtClean="0">
                <a:latin typeface="+mj-lt"/>
              </a:rPr>
              <a:t>relationships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</a:t>
            </a:r>
            <a:r>
              <a:rPr lang="en-US" sz="2800" dirty="0" smtClean="0">
                <a:latin typeface="+mj-lt"/>
              </a:rPr>
              <a:t>ast performance on </a:t>
            </a:r>
            <a:r>
              <a:rPr lang="en-US" sz="2800" dirty="0">
                <a:latin typeface="+mj-lt"/>
              </a:rPr>
              <a:t>projects of similar scope and </a:t>
            </a:r>
            <a:r>
              <a:rPr lang="en-US" sz="2800" dirty="0" smtClean="0">
                <a:latin typeface="+mj-lt"/>
              </a:rPr>
              <a:t>size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L</a:t>
            </a:r>
            <a:r>
              <a:rPr lang="en-US" sz="2800" dirty="0" smtClean="0">
                <a:latin typeface="+mj-lt"/>
              </a:rPr>
              <a:t>evel </a:t>
            </a:r>
            <a:r>
              <a:rPr lang="en-US" sz="2800" dirty="0">
                <a:latin typeface="+mj-lt"/>
              </a:rPr>
              <a:t>of knowledge, reliability, flexibility </a:t>
            </a:r>
            <a:r>
              <a:rPr lang="en-US" sz="2800" dirty="0" smtClean="0">
                <a:latin typeface="+mj-lt"/>
              </a:rPr>
              <a:t>and ability </a:t>
            </a:r>
            <a:r>
              <a:rPr lang="en-US" sz="2800" dirty="0">
                <a:latin typeface="+mj-lt"/>
              </a:rPr>
              <a:t>to meet project </a:t>
            </a:r>
            <a:r>
              <a:rPr lang="en-US" sz="2800" dirty="0" smtClean="0">
                <a:latin typeface="+mj-lt"/>
              </a:rPr>
              <a:t>deadlines</a:t>
            </a:r>
            <a:endParaRPr lang="en-US" sz="2800" dirty="0"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</a:t>
            </a:r>
            <a:r>
              <a:rPr lang="en-US" sz="2800" dirty="0" smtClean="0">
                <a:latin typeface="+mj-lt"/>
              </a:rPr>
              <a:t>bility </a:t>
            </a:r>
            <a:r>
              <a:rPr lang="en-US" sz="2800" dirty="0">
                <a:latin typeface="+mj-lt"/>
              </a:rPr>
              <a:t>and </a:t>
            </a:r>
            <a:r>
              <a:rPr lang="en-US" sz="2800" dirty="0" smtClean="0">
                <a:latin typeface="+mj-lt"/>
              </a:rPr>
              <a:t>willingness </a:t>
            </a:r>
            <a:r>
              <a:rPr lang="en-US" sz="2800" dirty="0">
                <a:latin typeface="+mj-lt"/>
              </a:rPr>
              <a:t>to meet or exceed the specifications </a:t>
            </a:r>
            <a:r>
              <a:rPr lang="en-US" sz="2800" dirty="0" smtClean="0">
                <a:latin typeface="+mj-lt"/>
              </a:rPr>
              <a:t>and standards </a:t>
            </a:r>
            <a:r>
              <a:rPr lang="en-US" sz="2800" dirty="0">
                <a:latin typeface="+mj-lt"/>
              </a:rPr>
              <a:t>of this Solicitation </a:t>
            </a:r>
            <a:endParaRPr lang="en-US" sz="2800" dirty="0" smtClean="0"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U</a:t>
            </a:r>
            <a:r>
              <a:rPr lang="en-US" sz="2800" dirty="0" smtClean="0">
                <a:latin typeface="+mj-lt"/>
              </a:rPr>
              <a:t>nderstanding </a:t>
            </a:r>
            <a:r>
              <a:rPr lang="en-US" sz="2800" dirty="0">
                <a:latin typeface="+mj-lt"/>
              </a:rPr>
              <a:t>of Hangar </a:t>
            </a:r>
            <a:r>
              <a:rPr lang="en-US" sz="2800" dirty="0" smtClean="0">
                <a:latin typeface="+mj-lt"/>
              </a:rPr>
              <a:t>operations and </a:t>
            </a:r>
            <a:r>
              <a:rPr lang="en-US" sz="2800" dirty="0">
                <a:latin typeface="+mj-lt"/>
              </a:rPr>
              <a:t>the aviation </a:t>
            </a:r>
            <a:r>
              <a:rPr lang="en-US" sz="2800" dirty="0" smtClean="0">
                <a:latin typeface="+mj-lt"/>
              </a:rPr>
              <a:t>industry</a:t>
            </a:r>
            <a:endParaRPr lang="en-US" sz="2800" dirty="0"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</a:t>
            </a:r>
            <a:r>
              <a:rPr lang="en-US" sz="2800" dirty="0" smtClean="0">
                <a:latin typeface="+mj-lt"/>
              </a:rPr>
              <a:t>ontent </a:t>
            </a:r>
            <a:r>
              <a:rPr lang="en-US" sz="2800" dirty="0">
                <a:latin typeface="+mj-lt"/>
              </a:rPr>
              <a:t>and quality </a:t>
            </a:r>
            <a:r>
              <a:rPr lang="en-US" sz="2800" dirty="0" smtClean="0">
                <a:latin typeface="+mj-lt"/>
              </a:rPr>
              <a:t>of </a:t>
            </a:r>
            <a:r>
              <a:rPr lang="en-US" sz="2800" dirty="0">
                <a:latin typeface="+mj-lt"/>
              </a:rPr>
              <a:t>proposal and other presentation materials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8564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Evaluation Process 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564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Aerial View 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6" y="1752600"/>
            <a:ext cx="8783616" cy="45158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8564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Street View 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1" y="2743200"/>
            <a:ext cx="8725019" cy="26243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82000" cy="8564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Airside View 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483861"/>
            <a:ext cx="8806271" cy="30897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port powerpoin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967335"/>
            <a:ext cx="7086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+mj-lt"/>
                <a:cs typeface="Arial" pitchFamily="34" charset="0"/>
              </a:rPr>
              <a:t>Questions?</a:t>
            </a:r>
          </a:p>
          <a:p>
            <a:pPr algn="ctr"/>
            <a:r>
              <a:rPr lang="en-US" sz="4400" b="1" dirty="0" smtClean="0">
                <a:latin typeface="+mj-lt"/>
                <a:cs typeface="Arial" pitchFamily="34" charset="0"/>
              </a:rPr>
              <a:t>Check out our website at </a:t>
            </a:r>
            <a:r>
              <a:rPr lang="en-US" sz="4400" b="1" dirty="0" smtClean="0">
                <a:latin typeface="+mj-lt"/>
                <a:cs typeface="Arial" pitchFamily="34" charset="0"/>
                <a:hlinkClick r:id="rId4"/>
              </a:rPr>
              <a:t>www.scottsdaleairport.com</a:t>
            </a:r>
            <a:r>
              <a:rPr lang="en-US" sz="4400" b="1" dirty="0" smtClean="0">
                <a:latin typeface="+mj-lt"/>
                <a:cs typeface="Arial" pitchFamily="34" charset="0"/>
              </a:rPr>
              <a:t> </a:t>
            </a:r>
            <a:endParaRPr lang="en-US" sz="4400" b="1" dirty="0">
              <a:latin typeface="+mj-lt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6248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Airport Overview</a:t>
            </a:r>
            <a:endParaRPr lang="en-US" sz="48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Terminal Area Development Project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Hangar Facilities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Office </a:t>
            </a:r>
            <a:r>
              <a:rPr lang="en-US" dirty="0">
                <a:latin typeface="+mj-lt"/>
              </a:rPr>
              <a:t>complex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U.S. Customs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Rental Cars: Hertz &amp; National/Enterprise (Office/Reserved Parking)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Office space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Banquet/meeting room</a:t>
            </a:r>
          </a:p>
          <a:p>
            <a:pPr lvl="1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Parking Structure</a:t>
            </a:r>
            <a:endParaRPr lang="en-US" dirty="0" smtClean="0"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Estimated total project cost: $25 million includes (bond issuance)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RFP is for 2 Hangar Facility leases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Each hangar from 20,000 to 30,000 square feet (sf)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Possibility for up to an additional 4,000 square feet (sf) ancillary space</a:t>
            </a:r>
          </a:p>
          <a:p>
            <a:pPr marL="393192" lvl="1" indent="0">
              <a:buClr>
                <a:schemeClr val="tx1"/>
              </a:buClr>
              <a:buNone/>
            </a:pPr>
            <a:endParaRPr lang="en-US" dirty="0" smtClean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6248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Airport – Aerial View </a:t>
            </a:r>
            <a:endParaRPr lang="en-US" sz="48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52400" y="1447800"/>
            <a:ext cx="5257800" cy="4419600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endParaRPr lang="en-US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172200" cy="540954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7802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Conceptual Site Plan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5957589" cy="53221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56488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Highlights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410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Direct runway access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28 foot doors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Accommodate aircraft up to a Gulfstream 650, Falcon 7X and Global Express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Private fuel facility onsite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Ability to self-fuel aircraft based in hangar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Ability to mark up fuel cost to tenants of hangar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Adjacent to U.S. Customs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Apron Parking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Property tax exempt = big cost savings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Savings of approximately $.10 to $.15 per square foot per month</a:t>
            </a: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Successful Proposers shall have intimate, hands-on ability to provide comments during the design to meet their needs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56488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Feasibility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7244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Increase in aviation related activity the past 2-3 years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Significant positive effect on demand at Scottsdale Airport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Dramatic increase in demand for hangar space for larger business jets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Challenge to find space for larger business jets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Overall increase in size of jets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Tail height restrictions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Cost prohibitive to retrofit hangars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Wingspan too wide to utilize Airpark 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56488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Feasibility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9530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Currently </a:t>
            </a:r>
            <a:r>
              <a:rPr lang="en-US" dirty="0" smtClean="0">
                <a:latin typeface="+mj-lt"/>
              </a:rPr>
              <a:t>no long term space available for larger business jets at Scottsdale </a:t>
            </a:r>
            <a:r>
              <a:rPr lang="en-US" dirty="0" smtClean="0">
                <a:latin typeface="+mj-lt"/>
              </a:rPr>
              <a:t>Airport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+mj-lt"/>
              </a:rPr>
              <a:t>Hangars </a:t>
            </a:r>
            <a:r>
              <a:rPr lang="en-US" sz="2400" dirty="0" smtClean="0">
                <a:solidFill>
                  <a:prstClr val="white"/>
                </a:solidFill>
                <a:latin typeface="+mj-lt"/>
              </a:rPr>
              <a:t>will accommodate </a:t>
            </a:r>
            <a:r>
              <a:rPr lang="en-US" sz="2400" dirty="0">
                <a:solidFill>
                  <a:prstClr val="white"/>
                </a:solidFill>
                <a:latin typeface="+mj-lt"/>
              </a:rPr>
              <a:t>aircraft up to a Gulfstream 650, Falcon 7X and Global Express</a:t>
            </a:r>
            <a:endParaRPr lang="en-US" dirty="0" smtClean="0">
              <a:latin typeface="+mj-lt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Overall business aviation projected to grow 6-8%  annually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Availability for small and mid-sized aircraft is also limited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Vacancy rate for executive aircraft at Scottsdale Airport is between 5.5% and 6.5%</a:t>
            </a:r>
          </a:p>
          <a:p>
            <a:pPr marL="393192" lvl="1" indent="0">
              <a:buClr>
                <a:schemeClr val="tx1"/>
              </a:buClr>
              <a:buNone/>
            </a:pP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56488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Feasibility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37338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+mj-lt"/>
              </a:rPr>
              <a:t>Demand </a:t>
            </a:r>
            <a:r>
              <a:rPr lang="en-US" dirty="0" smtClean="0">
                <a:solidFill>
                  <a:prstClr val="white"/>
                </a:solidFill>
                <a:latin typeface="+mj-lt"/>
              </a:rPr>
              <a:t>will continue to increase over the next 5-9 years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+mj-lt"/>
              </a:rPr>
              <a:t>Drives vacancy rates down and rates higher </a:t>
            </a:r>
            <a:endParaRPr lang="en-US" dirty="0">
              <a:solidFill>
                <a:prstClr val="white"/>
              </a:solidFill>
              <a:latin typeface="+mj-lt"/>
            </a:endParaRPr>
          </a:p>
          <a:p>
            <a:pPr lvl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+mj-lt"/>
              </a:rPr>
              <a:t>Low vacancy rate, location, amenities and demand to accommodate larger business jets supports initial offering price of $1.05 per square foot   </a:t>
            </a:r>
            <a:endParaRPr lang="en-US" dirty="0">
              <a:solidFill>
                <a:prstClr val="white"/>
              </a:solidFill>
              <a:latin typeface="+mj-lt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051E-179D-4EC3-84B1-D5684E5E6C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9711</TotalTime>
  <Words>1041</Words>
  <Application>Microsoft Office PowerPoint</Application>
  <PresentationFormat>On-screen Show (4:3)</PresentationFormat>
  <Paragraphs>204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Flow</vt:lpstr>
      <vt:lpstr>1_Flow</vt:lpstr>
      <vt:lpstr>PowerPoint Presentation</vt:lpstr>
      <vt:lpstr>Airport Amenities </vt:lpstr>
      <vt:lpstr>PowerPoint Presentation</vt:lpstr>
      <vt:lpstr>PowerPoint Presentation</vt:lpstr>
      <vt:lpstr>Conceptual Site Plan</vt:lpstr>
      <vt:lpstr>Highlights </vt:lpstr>
      <vt:lpstr>Feasibility </vt:lpstr>
      <vt:lpstr>Feasibility </vt:lpstr>
      <vt:lpstr>Feasibility </vt:lpstr>
      <vt:lpstr>Timeline: Hangar RFP</vt:lpstr>
      <vt:lpstr>Proposal Due Date </vt:lpstr>
      <vt:lpstr>RFP Basics </vt:lpstr>
      <vt:lpstr>Question/Answer Process </vt:lpstr>
      <vt:lpstr>General Qualifications</vt:lpstr>
      <vt:lpstr>Lease Details</vt:lpstr>
      <vt:lpstr>Lease Fees </vt:lpstr>
      <vt:lpstr>General Lease Info</vt:lpstr>
      <vt:lpstr>Submittal</vt:lpstr>
      <vt:lpstr>Submittal Requirements </vt:lpstr>
      <vt:lpstr>Evaluation Process </vt:lpstr>
      <vt:lpstr>Evaluation Process </vt:lpstr>
      <vt:lpstr>Aerial View </vt:lpstr>
      <vt:lpstr>Street View </vt:lpstr>
      <vt:lpstr>Airside View </vt:lpstr>
      <vt:lpstr>PowerPoint Presentation</vt:lpstr>
    </vt:vector>
  </TitlesOfParts>
  <Company>City of Scottsdale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O'Malley</dc:creator>
  <cp:lastModifiedBy>shjohnson</cp:lastModifiedBy>
  <cp:revision>356</cp:revision>
  <cp:lastPrinted>2015-02-10T00:10:34Z</cp:lastPrinted>
  <dcterms:created xsi:type="dcterms:W3CDTF">2011-04-14T22:42:28Z</dcterms:created>
  <dcterms:modified xsi:type="dcterms:W3CDTF">2015-12-12T01:11:34Z</dcterms:modified>
</cp:coreProperties>
</file>