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0" r:id="rId1"/>
  </p:sldMasterIdLst>
  <p:notesMasterIdLst>
    <p:notesMasterId r:id="rId51"/>
  </p:notesMasterIdLst>
  <p:handoutMasterIdLst>
    <p:handoutMasterId r:id="rId52"/>
  </p:handoutMasterIdLst>
  <p:sldIdLst>
    <p:sldId id="275" r:id="rId2"/>
    <p:sldId id="319" r:id="rId3"/>
    <p:sldId id="278" r:id="rId4"/>
    <p:sldId id="280" r:id="rId5"/>
    <p:sldId id="279" r:id="rId6"/>
    <p:sldId id="332" r:id="rId7"/>
    <p:sldId id="281" r:id="rId8"/>
    <p:sldId id="347" r:id="rId9"/>
    <p:sldId id="322" r:id="rId10"/>
    <p:sldId id="359" r:id="rId11"/>
    <p:sldId id="282" r:id="rId12"/>
    <p:sldId id="323" r:id="rId13"/>
    <p:sldId id="283" r:id="rId14"/>
    <p:sldId id="284" r:id="rId15"/>
    <p:sldId id="285" r:id="rId16"/>
    <p:sldId id="286" r:id="rId17"/>
    <p:sldId id="288" r:id="rId18"/>
    <p:sldId id="354" r:id="rId19"/>
    <p:sldId id="355" r:id="rId20"/>
    <p:sldId id="287" r:id="rId21"/>
    <p:sldId id="362" r:id="rId22"/>
    <p:sldId id="352" r:id="rId23"/>
    <p:sldId id="353" r:id="rId24"/>
    <p:sldId id="290" r:id="rId25"/>
    <p:sldId id="291" r:id="rId26"/>
    <p:sldId id="360" r:id="rId27"/>
    <p:sldId id="293" r:id="rId28"/>
    <p:sldId id="327" r:id="rId29"/>
    <p:sldId id="340" r:id="rId30"/>
    <p:sldId id="294" r:id="rId31"/>
    <p:sldId id="296" r:id="rId32"/>
    <p:sldId id="350" r:id="rId33"/>
    <p:sldId id="336" r:id="rId34"/>
    <p:sldId id="337" r:id="rId35"/>
    <p:sldId id="361" r:id="rId36"/>
    <p:sldId id="297" r:id="rId37"/>
    <p:sldId id="298" r:id="rId38"/>
    <p:sldId id="299" r:id="rId39"/>
    <p:sldId id="341" r:id="rId40"/>
    <p:sldId id="304" r:id="rId41"/>
    <p:sldId id="305" r:id="rId42"/>
    <p:sldId id="306" r:id="rId43"/>
    <p:sldId id="358" r:id="rId44"/>
    <p:sldId id="321" r:id="rId45"/>
    <p:sldId id="307" r:id="rId46"/>
    <p:sldId id="351" r:id="rId47"/>
    <p:sldId id="356" r:id="rId48"/>
    <p:sldId id="357" r:id="rId49"/>
    <p:sldId id="308" r:id="rId50"/>
  </p:sldIdLst>
  <p:sldSz cx="9144000" cy="6858000" type="screen4x3"/>
  <p:notesSz cx="6985000" cy="92837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6633"/>
    <a:srgbClr val="FF3300"/>
    <a:srgbClr val="CC0000"/>
    <a:srgbClr val="990033"/>
    <a:srgbClr val="6600FF"/>
    <a:srgbClr val="009999"/>
    <a:srgbClr val="F8F8F8"/>
    <a:srgbClr val="FFFF99"/>
    <a:srgbClr val="B1A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1525" autoAdjust="0"/>
  </p:normalViewPr>
  <p:slideViewPr>
    <p:cSldViewPr>
      <p:cViewPr varScale="1">
        <p:scale>
          <a:sx n="81" d="100"/>
          <a:sy n="81" d="100"/>
        </p:scale>
        <p:origin x="17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22" y="102"/>
      </p:cViewPr>
      <p:guideLst>
        <p:guide orient="horz" pos="2924"/>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5"/>
            <a:ext cx="3026833" cy="462917"/>
          </a:xfrm>
          <a:prstGeom prst="rect">
            <a:avLst/>
          </a:prstGeom>
          <a:noFill/>
          <a:ln w="9525">
            <a:noFill/>
            <a:miter lim="800000"/>
            <a:headEnd/>
            <a:tailEnd/>
          </a:ln>
          <a:effectLst/>
        </p:spPr>
        <p:txBody>
          <a:bodyPr vert="horz" wrap="square" lIns="92934" tIns="46466" rIns="92934" bIns="46466" numCol="1" anchor="t" anchorCtr="0" compatLnSpc="1">
            <a:prstTxWarp prst="textNoShape">
              <a:avLst/>
            </a:prstTxWarp>
          </a:bodyPr>
          <a:lstStyle>
            <a:lvl1pPr defTabSz="927944" eaLnBrk="1" hangingPunct="1">
              <a:defRPr kumimoji="1" sz="1300" dirty="0"/>
            </a:lvl1pPr>
          </a:lstStyle>
          <a:p>
            <a:pPr>
              <a:defRPr/>
            </a:pPr>
            <a:r>
              <a:rPr lang="en-US" dirty="0"/>
              <a:t>Human Services Funding Process - Applicant Orientation</a:t>
            </a:r>
          </a:p>
        </p:txBody>
      </p:sp>
      <p:sp>
        <p:nvSpPr>
          <p:cNvPr id="39939" name="Rectangle 3"/>
          <p:cNvSpPr>
            <a:spLocks noGrp="1" noChangeArrowheads="1"/>
          </p:cNvSpPr>
          <p:nvPr>
            <p:ph type="dt" sz="quarter" idx="1"/>
          </p:nvPr>
        </p:nvSpPr>
        <p:spPr bwMode="auto">
          <a:xfrm>
            <a:off x="3956554" y="5"/>
            <a:ext cx="3026833" cy="462917"/>
          </a:xfrm>
          <a:prstGeom prst="rect">
            <a:avLst/>
          </a:prstGeom>
          <a:noFill/>
          <a:ln w="9525">
            <a:noFill/>
            <a:miter lim="800000"/>
            <a:headEnd/>
            <a:tailEnd/>
          </a:ln>
          <a:effectLst/>
        </p:spPr>
        <p:txBody>
          <a:bodyPr vert="horz" wrap="square" lIns="92934" tIns="46466" rIns="92934" bIns="46466" numCol="1" anchor="t" anchorCtr="0" compatLnSpc="1">
            <a:prstTxWarp prst="textNoShape">
              <a:avLst/>
            </a:prstTxWarp>
          </a:bodyPr>
          <a:lstStyle>
            <a:lvl1pPr algn="r" defTabSz="927944" eaLnBrk="1" hangingPunct="1">
              <a:defRPr kumimoji="1" sz="1300" dirty="0"/>
            </a:lvl1pPr>
          </a:lstStyle>
          <a:p>
            <a:pPr>
              <a:defRPr/>
            </a:pPr>
            <a:r>
              <a:rPr lang="en-US" dirty="0"/>
              <a:t>September 11, 2019</a:t>
            </a:r>
          </a:p>
        </p:txBody>
      </p:sp>
      <p:sp>
        <p:nvSpPr>
          <p:cNvPr id="39940" name="Rectangle 4"/>
          <p:cNvSpPr>
            <a:spLocks noGrp="1" noChangeArrowheads="1"/>
          </p:cNvSpPr>
          <p:nvPr>
            <p:ph type="ftr" sz="quarter" idx="2"/>
          </p:nvPr>
        </p:nvSpPr>
        <p:spPr bwMode="auto">
          <a:xfrm>
            <a:off x="2" y="8819202"/>
            <a:ext cx="3026833" cy="462917"/>
          </a:xfrm>
          <a:prstGeom prst="rect">
            <a:avLst/>
          </a:prstGeom>
          <a:noFill/>
          <a:ln w="9525">
            <a:noFill/>
            <a:miter lim="800000"/>
            <a:headEnd/>
            <a:tailEnd/>
          </a:ln>
          <a:effectLst/>
        </p:spPr>
        <p:txBody>
          <a:bodyPr vert="horz" wrap="square" lIns="92934" tIns="46466" rIns="92934" bIns="46466" numCol="1" anchor="b" anchorCtr="0" compatLnSpc="1">
            <a:prstTxWarp prst="textNoShape">
              <a:avLst/>
            </a:prstTxWarp>
          </a:bodyPr>
          <a:lstStyle>
            <a:lvl1pPr defTabSz="927944" eaLnBrk="1" hangingPunct="1">
              <a:defRPr kumimoji="1" sz="1300" dirty="0"/>
            </a:lvl1pPr>
          </a:lstStyle>
          <a:p>
            <a:pPr>
              <a:defRPr/>
            </a:pPr>
            <a:endParaRPr lang="en-US" dirty="0"/>
          </a:p>
        </p:txBody>
      </p:sp>
      <p:sp>
        <p:nvSpPr>
          <p:cNvPr id="39941" name="Rectangle 5"/>
          <p:cNvSpPr>
            <a:spLocks noGrp="1" noChangeArrowheads="1"/>
          </p:cNvSpPr>
          <p:nvPr>
            <p:ph type="sldNum" sz="quarter" idx="3"/>
          </p:nvPr>
        </p:nvSpPr>
        <p:spPr bwMode="auto">
          <a:xfrm>
            <a:off x="3956554" y="8819202"/>
            <a:ext cx="3026833" cy="462917"/>
          </a:xfrm>
          <a:prstGeom prst="rect">
            <a:avLst/>
          </a:prstGeom>
          <a:noFill/>
          <a:ln w="9525">
            <a:noFill/>
            <a:miter lim="800000"/>
            <a:headEnd/>
            <a:tailEnd/>
          </a:ln>
          <a:effectLst/>
        </p:spPr>
        <p:txBody>
          <a:bodyPr vert="horz" wrap="square" lIns="92934" tIns="46466" rIns="92934" bIns="46466" numCol="1" anchor="b" anchorCtr="0" compatLnSpc="1">
            <a:prstTxWarp prst="textNoShape">
              <a:avLst/>
            </a:prstTxWarp>
          </a:bodyPr>
          <a:lstStyle>
            <a:lvl1pPr algn="r" defTabSz="927944" eaLnBrk="1" hangingPunct="1">
              <a:defRPr kumimoji="1" sz="1300">
                <a:latin typeface="Arial Black" pitchFamily="34" charset="0"/>
              </a:defRPr>
            </a:lvl1pPr>
          </a:lstStyle>
          <a:p>
            <a:pPr>
              <a:defRPr/>
            </a:pPr>
            <a:fld id="{5E2FC4E5-F160-4D4A-91F2-863465E54E06}" type="slidenum">
              <a:rPr lang="en-US"/>
              <a:pPr>
                <a:defRPr/>
              </a:pPr>
              <a:t>‹#›</a:t>
            </a:fld>
            <a:endParaRPr lang="en-US" dirty="0"/>
          </a:p>
        </p:txBody>
      </p:sp>
    </p:spTree>
    <p:extLst>
      <p:ext uri="{BB962C8B-B14F-4D97-AF65-F5344CB8AC3E}">
        <p14:creationId xmlns:p14="http://schemas.microsoft.com/office/powerpoint/2010/main" val="13731525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2" y="5"/>
            <a:ext cx="3026833" cy="462917"/>
          </a:xfrm>
          <a:prstGeom prst="rect">
            <a:avLst/>
          </a:prstGeom>
          <a:noFill/>
          <a:ln w="9525">
            <a:noFill/>
            <a:miter lim="800000"/>
            <a:headEnd/>
            <a:tailEnd/>
          </a:ln>
          <a:effectLst/>
        </p:spPr>
        <p:txBody>
          <a:bodyPr vert="horz" wrap="square" lIns="92934" tIns="46466" rIns="92934" bIns="46466" numCol="1" anchor="ctr" anchorCtr="0" compatLnSpc="1">
            <a:prstTxWarp prst="textNoShape">
              <a:avLst/>
            </a:prstTxWarp>
          </a:bodyPr>
          <a:lstStyle>
            <a:lvl1pPr defTabSz="927944" eaLnBrk="0" hangingPunct="0">
              <a:defRPr sz="1300" dirty="0"/>
            </a:lvl1pPr>
          </a:lstStyle>
          <a:p>
            <a:pPr>
              <a:defRPr/>
            </a:pPr>
            <a:r>
              <a:rPr lang="en-US" dirty="0"/>
              <a:t>Human Services Funding Process - Applicant Orientation</a:t>
            </a:r>
          </a:p>
        </p:txBody>
      </p:sp>
      <p:sp>
        <p:nvSpPr>
          <p:cNvPr id="1027" name="Rectangle 3"/>
          <p:cNvSpPr>
            <a:spLocks noGrp="1" noChangeArrowheads="1"/>
          </p:cNvSpPr>
          <p:nvPr>
            <p:ph type="dt" idx="1"/>
          </p:nvPr>
        </p:nvSpPr>
        <p:spPr bwMode="auto">
          <a:xfrm>
            <a:off x="3958168" y="5"/>
            <a:ext cx="3026833" cy="462917"/>
          </a:xfrm>
          <a:prstGeom prst="rect">
            <a:avLst/>
          </a:prstGeom>
          <a:noFill/>
          <a:ln w="9525">
            <a:noFill/>
            <a:miter lim="800000"/>
            <a:headEnd/>
            <a:tailEnd/>
          </a:ln>
          <a:effectLst/>
        </p:spPr>
        <p:txBody>
          <a:bodyPr vert="horz" wrap="none" lIns="92934" tIns="46466" rIns="92934" bIns="46466" numCol="1" anchor="ctr" anchorCtr="0" compatLnSpc="1">
            <a:prstTxWarp prst="textNoShape">
              <a:avLst/>
            </a:prstTxWarp>
          </a:bodyPr>
          <a:lstStyle>
            <a:lvl1pPr algn="r" defTabSz="927944" eaLnBrk="0" hangingPunct="0">
              <a:defRPr sz="1300" dirty="0"/>
            </a:lvl1pPr>
          </a:lstStyle>
          <a:p>
            <a:pPr>
              <a:defRPr/>
            </a:pPr>
            <a:r>
              <a:rPr lang="en-US" dirty="0"/>
              <a:t>September 11, 2019</a:t>
            </a:r>
          </a:p>
        </p:txBody>
      </p:sp>
      <p:sp>
        <p:nvSpPr>
          <p:cNvPr id="1536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29719" y="4410415"/>
            <a:ext cx="5125568" cy="4175763"/>
          </a:xfrm>
          <a:prstGeom prst="rect">
            <a:avLst/>
          </a:prstGeom>
          <a:noFill/>
          <a:ln w="9525">
            <a:noFill/>
            <a:miter lim="800000"/>
            <a:headEnd/>
            <a:tailEnd/>
          </a:ln>
          <a:effectLst/>
        </p:spPr>
        <p:txBody>
          <a:bodyPr vert="horz" wrap="square" lIns="92934" tIns="46466" rIns="92934" bIns="464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2" y="8820783"/>
            <a:ext cx="3026833" cy="462917"/>
          </a:xfrm>
          <a:prstGeom prst="rect">
            <a:avLst/>
          </a:prstGeom>
          <a:noFill/>
          <a:ln w="9525">
            <a:noFill/>
            <a:miter lim="800000"/>
            <a:headEnd/>
            <a:tailEnd/>
          </a:ln>
          <a:effectLst/>
        </p:spPr>
        <p:txBody>
          <a:bodyPr vert="horz" wrap="square" lIns="92934" tIns="46466" rIns="92934" bIns="46466" numCol="1" anchor="b" anchorCtr="0" compatLnSpc="1">
            <a:prstTxWarp prst="textNoShape">
              <a:avLst/>
            </a:prstTxWarp>
          </a:bodyPr>
          <a:lstStyle>
            <a:lvl1pPr defTabSz="927944" eaLnBrk="0" hangingPunct="0">
              <a:defRPr sz="1300" dirty="0"/>
            </a:lvl1pPr>
          </a:lstStyle>
          <a:p>
            <a:pPr>
              <a:defRPr/>
            </a:pPr>
            <a:endParaRPr lang="en-US" dirty="0"/>
          </a:p>
        </p:txBody>
      </p:sp>
      <p:sp>
        <p:nvSpPr>
          <p:cNvPr id="1031" name="Rectangle 7"/>
          <p:cNvSpPr>
            <a:spLocks noGrp="1" noChangeArrowheads="1"/>
          </p:cNvSpPr>
          <p:nvPr>
            <p:ph type="sldNum" sz="quarter" idx="5"/>
          </p:nvPr>
        </p:nvSpPr>
        <p:spPr bwMode="auto">
          <a:xfrm>
            <a:off x="3958168" y="8820783"/>
            <a:ext cx="3026833" cy="462917"/>
          </a:xfrm>
          <a:prstGeom prst="rect">
            <a:avLst/>
          </a:prstGeom>
          <a:noFill/>
          <a:ln w="9525">
            <a:noFill/>
            <a:miter lim="800000"/>
            <a:headEnd/>
            <a:tailEnd/>
          </a:ln>
          <a:effectLst/>
        </p:spPr>
        <p:txBody>
          <a:bodyPr vert="horz" wrap="none" lIns="92934" tIns="46466" rIns="92934" bIns="46466" numCol="1" anchor="b" anchorCtr="0" compatLnSpc="1">
            <a:prstTxWarp prst="textNoShape">
              <a:avLst/>
            </a:prstTxWarp>
          </a:bodyPr>
          <a:lstStyle>
            <a:lvl1pPr algn="r" defTabSz="927944" eaLnBrk="0" hangingPunct="0">
              <a:defRPr sz="1300">
                <a:latin typeface="Arial Black" pitchFamily="34" charset="0"/>
              </a:defRPr>
            </a:lvl1pPr>
          </a:lstStyle>
          <a:p>
            <a:pPr>
              <a:defRPr/>
            </a:pPr>
            <a:fld id="{9DC56F0C-C25F-4ECA-9DA4-D533949D4F91}" type="slidenum">
              <a:rPr lang="en-US"/>
              <a:pPr>
                <a:defRPr/>
              </a:pPr>
              <a:t>‹#›</a:t>
            </a:fld>
            <a:endParaRPr lang="en-US" dirty="0"/>
          </a:p>
        </p:txBody>
      </p:sp>
    </p:spTree>
    <p:extLst>
      <p:ext uri="{BB962C8B-B14F-4D97-AF65-F5344CB8AC3E}">
        <p14:creationId xmlns:p14="http://schemas.microsoft.com/office/powerpoint/2010/main" val="1617669555"/>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64516" name="Rectangle 7"/>
          <p:cNvSpPr>
            <a:spLocks noGrp="1" noChangeArrowheads="1"/>
          </p:cNvSpPr>
          <p:nvPr>
            <p:ph type="sldNum" sz="quarter" idx="5"/>
          </p:nvPr>
        </p:nvSpPr>
        <p:spPr>
          <a:noFill/>
        </p:spPr>
        <p:txBody>
          <a:bodyPr/>
          <a:lstStyle/>
          <a:p>
            <a:fld id="{8E3C5A41-D879-4F99-BA0D-B0FB5AE30F96}" type="slidenum">
              <a:rPr lang="en-US" smtClean="0"/>
              <a:pPr/>
              <a:t>1</a:t>
            </a:fld>
            <a:endParaRPr lang="en-US" dirty="0"/>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pPr>
              <a:spcBef>
                <a:spcPts val="0"/>
              </a:spcBef>
            </a:pPr>
            <a:r>
              <a:rPr lang="en-US" sz="1600" i="1" dirty="0">
                <a:latin typeface="+mn-lt"/>
              </a:rPr>
              <a:t>Good morning and welcome to the Applicant Orientation for Fiscal Year 2021-2022.  I am Justin Boyd, Housing Supervisor for the City of Scottsdale.  We appreciate you taking the time out of your busy schedules to be here with us this morning.  </a:t>
            </a:r>
          </a:p>
          <a:p>
            <a:pPr>
              <a:lnSpc>
                <a:spcPct val="150000"/>
              </a:lnSpc>
            </a:pPr>
            <a:endParaRPr lang="en-US" sz="1100" dirty="0"/>
          </a:p>
          <a:p>
            <a:pPr>
              <a:lnSpc>
                <a:spcPct val="150000"/>
              </a:lnSpc>
            </a:pPr>
            <a:endParaRPr lang="en-US" sz="1100" dirty="0"/>
          </a:p>
          <a:p>
            <a:pPr>
              <a:lnSpc>
                <a:spcPct val="150000"/>
              </a:lnSpc>
            </a:pPr>
            <a:endParaRPr lang="en-US" sz="1100" dirty="0"/>
          </a:p>
          <a:p>
            <a:pPr>
              <a:lnSpc>
                <a:spcPct val="150000"/>
              </a:lnSpc>
            </a:pPr>
            <a:endParaRPr lang="en-US" sz="1100" dirty="0"/>
          </a:p>
        </p:txBody>
      </p:sp>
      <p:sp>
        <p:nvSpPr>
          <p:cNvPr id="7" name="Date Placeholder 6"/>
          <p:cNvSpPr>
            <a:spLocks noGrp="1"/>
          </p:cNvSpPr>
          <p:nvPr>
            <p:ph type="dt" idx="1"/>
          </p:nvPr>
        </p:nvSpPr>
        <p:spPr>
          <a:xfrm>
            <a:off x="3958168" y="5"/>
            <a:ext cx="3026833" cy="462917"/>
          </a:xfrm>
        </p:spPr>
        <p:txBody>
          <a:bodyPr/>
          <a:lstStyle/>
          <a:p>
            <a:pPr>
              <a:defRPr/>
            </a:pPr>
            <a:r>
              <a:rPr lang="en-US" dirty="0"/>
              <a:t>September 11, 2019</a:t>
            </a:r>
          </a:p>
        </p:txBody>
      </p:sp>
    </p:spTree>
    <p:extLst>
      <p:ext uri="{BB962C8B-B14F-4D97-AF65-F5344CB8AC3E}">
        <p14:creationId xmlns:p14="http://schemas.microsoft.com/office/powerpoint/2010/main" val="271216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slide demonstrates</a:t>
            </a:r>
            <a:r>
              <a:rPr lang="en-US" i="1" baseline="0" dirty="0"/>
              <a:t> examples of funding requests received for Scottsdale Cares and General Funds, as they pertain to the 15% and 20% thresholds.</a:t>
            </a:r>
          </a:p>
          <a:p>
            <a:endParaRPr lang="en-US" i="1" baseline="0" dirty="0"/>
          </a:p>
          <a:p>
            <a:r>
              <a:rPr lang="en-US" i="1" baseline="0" dirty="0"/>
              <a:t>For example:</a:t>
            </a:r>
          </a:p>
          <a:p>
            <a:endParaRPr lang="en-US" i="1" baseline="0" dirty="0"/>
          </a:p>
          <a:p>
            <a:r>
              <a:rPr lang="en-US" i="1" baseline="0" dirty="0"/>
              <a:t>If an agency submits a proposal requesting $35,000, and the total funding amount available is $150,000 for Scottsdale Cares, the request for funding will be reduced by $12,500, to coincide with the 15% threshold.  Therefore, the maximum allocation this proposal’s request for funding could receive is $22,500.  </a:t>
            </a:r>
          </a:p>
          <a:p>
            <a:endParaRPr lang="en-US" i="1" baseline="0" dirty="0"/>
          </a:p>
          <a:p>
            <a:r>
              <a:rPr lang="en-US" i="1" baseline="0" dirty="0"/>
              <a:t>The same methodology is illustrated for the 20% threshold for General Funds.</a:t>
            </a:r>
          </a:p>
          <a:p>
            <a:endParaRPr lang="en-US" i="1" baseline="0" dirty="0"/>
          </a:p>
        </p:txBody>
      </p:sp>
      <p:sp>
        <p:nvSpPr>
          <p:cNvPr id="4" name="Header Placeholder 3"/>
          <p:cNvSpPr>
            <a:spLocks noGrp="1"/>
          </p:cNvSpPr>
          <p:nvPr>
            <p:ph type="hdr" sz="quarter" idx="10"/>
          </p:nvPr>
        </p:nvSpPr>
        <p:spPr/>
        <p:txBody>
          <a:bodyPr/>
          <a:lstStyle/>
          <a:p>
            <a:pPr>
              <a:defRPr/>
            </a:pPr>
            <a:r>
              <a:rPr lang="en-US" dirty="0">
                <a:solidFill>
                  <a:prstClr val="black"/>
                </a:solidFill>
              </a:rPr>
              <a:t>Human Services Funding Process - Applicant Orientation</a:t>
            </a:r>
          </a:p>
        </p:txBody>
      </p:sp>
      <p:sp>
        <p:nvSpPr>
          <p:cNvPr id="5" name="Date Placeholder 4"/>
          <p:cNvSpPr>
            <a:spLocks noGrp="1"/>
          </p:cNvSpPr>
          <p:nvPr>
            <p:ph type="dt" idx="11"/>
          </p:nvPr>
        </p:nvSpPr>
        <p:spPr/>
        <p:txBody>
          <a:bodyPr/>
          <a:lstStyle/>
          <a:p>
            <a:pPr>
              <a:defRPr/>
            </a:pPr>
            <a:r>
              <a:rPr lang="en-US" dirty="0">
                <a:solidFill>
                  <a:prstClr val="black"/>
                </a:solidFill>
              </a:rPr>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310809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1683" name="Rectangle 3"/>
          <p:cNvSpPr>
            <a:spLocks noGrp="1" noChangeArrowheads="1"/>
          </p:cNvSpPr>
          <p:nvPr>
            <p:ph type="dt" sz="quarter" idx="1"/>
          </p:nvPr>
        </p:nvSpPr>
        <p:spPr>
          <a:noFill/>
        </p:spPr>
        <p:txBody>
          <a:bodyPr/>
          <a:lstStyle/>
          <a:p>
            <a:r>
              <a:rPr lang="en-US" dirty="0"/>
              <a:t>September 11, 2019</a:t>
            </a:r>
          </a:p>
        </p:txBody>
      </p:sp>
      <p:sp>
        <p:nvSpPr>
          <p:cNvPr id="71684" name="Rectangle 7"/>
          <p:cNvSpPr>
            <a:spLocks noGrp="1" noChangeArrowheads="1"/>
          </p:cNvSpPr>
          <p:nvPr>
            <p:ph type="sldNum" sz="quarter" idx="5"/>
          </p:nvPr>
        </p:nvSpPr>
        <p:spPr>
          <a:noFill/>
        </p:spPr>
        <p:txBody>
          <a:bodyPr/>
          <a:lstStyle/>
          <a:p>
            <a:fld id="{9928372F-13D5-4691-B25F-4D6BFF8B3B1E}" type="slidenum">
              <a:rPr lang="en-US" smtClean="0"/>
              <a:pPr/>
              <a:t>11</a:t>
            </a:fld>
            <a:endParaRPr lang="en-US" dirty="0"/>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pPr>
              <a:spcBef>
                <a:spcPts val="0"/>
              </a:spcBef>
            </a:pPr>
            <a:endParaRPr lang="en-US" sz="1400" i="1" dirty="0">
              <a:solidFill>
                <a:schemeClr val="tx2">
                  <a:lumMod val="75000"/>
                </a:schemeClr>
              </a:solidFill>
              <a:latin typeface="+mn-lt"/>
            </a:endParaRPr>
          </a:p>
        </p:txBody>
      </p:sp>
    </p:spTree>
    <p:extLst>
      <p:ext uri="{BB962C8B-B14F-4D97-AF65-F5344CB8AC3E}">
        <p14:creationId xmlns:p14="http://schemas.microsoft.com/office/powerpoint/2010/main" val="33393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1683" name="Rectangle 3"/>
          <p:cNvSpPr>
            <a:spLocks noGrp="1" noChangeArrowheads="1"/>
          </p:cNvSpPr>
          <p:nvPr>
            <p:ph type="dt" sz="quarter" idx="1"/>
          </p:nvPr>
        </p:nvSpPr>
        <p:spPr>
          <a:noFill/>
        </p:spPr>
        <p:txBody>
          <a:bodyPr/>
          <a:lstStyle/>
          <a:p>
            <a:r>
              <a:rPr lang="en-US" dirty="0"/>
              <a:t>September 11, 2019</a:t>
            </a:r>
          </a:p>
        </p:txBody>
      </p:sp>
      <p:sp>
        <p:nvSpPr>
          <p:cNvPr id="71684" name="Rectangle 7"/>
          <p:cNvSpPr>
            <a:spLocks noGrp="1" noChangeArrowheads="1"/>
          </p:cNvSpPr>
          <p:nvPr>
            <p:ph type="sldNum" sz="quarter" idx="5"/>
          </p:nvPr>
        </p:nvSpPr>
        <p:spPr>
          <a:noFill/>
        </p:spPr>
        <p:txBody>
          <a:bodyPr/>
          <a:lstStyle/>
          <a:p>
            <a:fld id="{9928372F-13D5-4691-B25F-4D6BFF8B3B1E}" type="slidenum">
              <a:rPr lang="en-US" smtClean="0"/>
              <a:pPr/>
              <a:t>12</a:t>
            </a:fld>
            <a:endParaRPr lang="en-US" dirty="0"/>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xfrm>
            <a:off x="929719" y="4410414"/>
            <a:ext cx="5125568" cy="4410369"/>
          </a:xfrm>
          <a:noFill/>
          <a:ln/>
        </p:spPr>
        <p:txBody>
          <a:bodyPr/>
          <a:lstStyle/>
          <a:p>
            <a:pPr defTabSz="912109">
              <a:spcBef>
                <a:spcPts val="0"/>
              </a:spcBef>
              <a:defRPr/>
            </a:pPr>
            <a:r>
              <a:rPr lang="en-US" sz="1300" i="1" dirty="0">
                <a:solidFill>
                  <a:srgbClr val="000000"/>
                </a:solidFill>
                <a:latin typeface="Calibri"/>
              </a:rPr>
              <a:t>Scoring for all sections of the Evaluation Tool have been simplified.  The new scoring system now ranges from 0 -3.</a:t>
            </a:r>
          </a:p>
          <a:p>
            <a:pPr>
              <a:spcBef>
                <a:spcPts val="0"/>
              </a:spcBef>
            </a:pPr>
            <a:endParaRPr lang="en-US" sz="1300" i="1" dirty="0">
              <a:latin typeface="+mn-lt"/>
            </a:endParaRPr>
          </a:p>
          <a:p>
            <a:pPr marL="342041" indent="-342041">
              <a:spcBef>
                <a:spcPts val="0"/>
              </a:spcBef>
              <a:buAutoNum type="arabicPeriod"/>
            </a:pPr>
            <a:r>
              <a:rPr lang="en-US" sz="1300" i="1" dirty="0">
                <a:latin typeface="+mn-lt"/>
              </a:rPr>
              <a:t>Agencies not funded but requested funding in previous year will receive 2’s</a:t>
            </a:r>
          </a:p>
          <a:p>
            <a:pPr marL="342041" indent="-342041">
              <a:spcBef>
                <a:spcPts val="0"/>
              </a:spcBef>
              <a:buAutoNum type="arabicPeriod"/>
            </a:pPr>
            <a:r>
              <a:rPr lang="en-US" sz="1300" i="1" dirty="0">
                <a:latin typeface="+mn-lt"/>
              </a:rPr>
              <a:t>Agencies funded in the proceeding year will be scored based upon that year’s performance</a:t>
            </a:r>
          </a:p>
          <a:p>
            <a:pPr marL="342041" indent="-342041">
              <a:spcBef>
                <a:spcPts val="0"/>
              </a:spcBef>
              <a:buAutoNum type="arabicPeriod"/>
            </a:pPr>
            <a:r>
              <a:rPr lang="en-US" sz="1300" i="1" dirty="0">
                <a:latin typeface="+mn-lt"/>
              </a:rPr>
              <a:t>Agency that requested Scottsdale Cares and General Funds in the prior fiscal year and are transitioning to CDBG/HOME proposals will receive a neutral score of 2 for their activity due to the additional federal reporting requirements</a:t>
            </a:r>
          </a:p>
          <a:p>
            <a:pPr marL="342041" indent="-342041">
              <a:spcBef>
                <a:spcPts val="0"/>
              </a:spcBef>
              <a:buAutoNum type="arabicPeriod"/>
            </a:pPr>
            <a:r>
              <a:rPr lang="en-US" sz="1300" i="1" dirty="0">
                <a:latin typeface="+mn-lt"/>
              </a:rPr>
              <a:t>Agency’s requesting funding for a new activity/service will receive a neutral score of 2</a:t>
            </a:r>
          </a:p>
          <a:p>
            <a:pPr>
              <a:spcBef>
                <a:spcPts val="0"/>
              </a:spcBef>
            </a:pPr>
            <a:endParaRPr lang="en-US" sz="1300" i="1" dirty="0">
              <a:latin typeface="+mn-lt"/>
            </a:endParaRPr>
          </a:p>
          <a:p>
            <a:pPr>
              <a:spcBef>
                <a:spcPts val="0"/>
              </a:spcBef>
            </a:pPr>
            <a:r>
              <a:rPr lang="en-US" sz="1300" i="1" dirty="0">
                <a:latin typeface="+mn-lt"/>
              </a:rPr>
              <a:t>The Agency Proposal Evaluation Tool is used by the Human Services Commission to rank proposals.  Please refer to the Evaluation Tool as you complete your proposal.</a:t>
            </a:r>
          </a:p>
          <a:p>
            <a:pPr>
              <a:spcBef>
                <a:spcPts val="0"/>
              </a:spcBef>
            </a:pPr>
            <a:endParaRPr lang="en-US" sz="1300" i="1" dirty="0">
              <a:latin typeface="+mn-lt"/>
            </a:endParaRPr>
          </a:p>
          <a:p>
            <a:pPr>
              <a:spcBef>
                <a:spcPts val="0"/>
              </a:spcBef>
            </a:pPr>
            <a:r>
              <a:rPr lang="en-US" sz="1300" i="1" dirty="0">
                <a:latin typeface="+mn-lt"/>
              </a:rPr>
              <a:t>A simplified version of the Endowment Evaluation Tool has been established to more effectively evaluate and score the proposal for this funding year. </a:t>
            </a:r>
          </a:p>
          <a:p>
            <a:pPr>
              <a:spcBef>
                <a:spcPts val="0"/>
              </a:spcBef>
            </a:pPr>
            <a:endParaRPr lang="en-US" sz="1400" i="1" dirty="0">
              <a:latin typeface="+mn-lt"/>
            </a:endParaRPr>
          </a:p>
          <a:p>
            <a:endParaRPr lang="en-US" sz="1000" dirty="0"/>
          </a:p>
        </p:txBody>
      </p:sp>
    </p:spTree>
    <p:extLst>
      <p:ext uri="{BB962C8B-B14F-4D97-AF65-F5344CB8AC3E}">
        <p14:creationId xmlns:p14="http://schemas.microsoft.com/office/powerpoint/2010/main" val="345982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2707" name="Rectangle 3"/>
          <p:cNvSpPr>
            <a:spLocks noGrp="1" noChangeArrowheads="1"/>
          </p:cNvSpPr>
          <p:nvPr>
            <p:ph type="dt" sz="quarter" idx="1"/>
          </p:nvPr>
        </p:nvSpPr>
        <p:spPr>
          <a:noFill/>
        </p:spPr>
        <p:txBody>
          <a:bodyPr/>
          <a:lstStyle/>
          <a:p>
            <a:r>
              <a:rPr lang="en-US" dirty="0"/>
              <a:t>September 11, 2019</a:t>
            </a:r>
          </a:p>
        </p:txBody>
      </p:sp>
      <p:sp>
        <p:nvSpPr>
          <p:cNvPr id="72708" name="Rectangle 7"/>
          <p:cNvSpPr>
            <a:spLocks noGrp="1" noChangeArrowheads="1"/>
          </p:cNvSpPr>
          <p:nvPr>
            <p:ph type="sldNum" sz="quarter" idx="5"/>
          </p:nvPr>
        </p:nvSpPr>
        <p:spPr>
          <a:noFill/>
        </p:spPr>
        <p:txBody>
          <a:bodyPr/>
          <a:lstStyle/>
          <a:p>
            <a:fld id="{7E9B1FB7-F7D1-43B3-88A0-3FB4F9D8DE29}" type="slidenum">
              <a:rPr lang="en-US" smtClean="0"/>
              <a:pPr/>
              <a:t>13</a:t>
            </a:fld>
            <a:endParaRPr lang="en-US" dirty="0"/>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pPr>
              <a:spcBef>
                <a:spcPts val="0"/>
              </a:spcBef>
            </a:pPr>
            <a:r>
              <a:rPr lang="en-US" sz="1600" i="1" dirty="0">
                <a:latin typeface="+mn-lt"/>
              </a:rPr>
              <a:t>Please review the Evaluation Tool Guidelines, which are available at the link illustrated on the slide, so you can easily reference how your proposal will be evaluated and scored.  </a:t>
            </a:r>
          </a:p>
          <a:p>
            <a:pPr>
              <a:spcBef>
                <a:spcPts val="0"/>
              </a:spcBef>
            </a:pPr>
            <a:endParaRPr lang="en-US" sz="1600" i="1" dirty="0">
              <a:latin typeface="+mn-lt"/>
            </a:endParaRPr>
          </a:p>
          <a:p>
            <a:pPr>
              <a:spcBef>
                <a:spcPts val="0"/>
              </a:spcBef>
            </a:pPr>
            <a:r>
              <a:rPr lang="en-US" sz="1600" i="1" dirty="0">
                <a:latin typeface="+mn-lt"/>
              </a:rPr>
              <a:t>I would definitely encourage reading the Evaluation Tool Guidelines prior to working on your proposal. </a:t>
            </a:r>
          </a:p>
          <a:p>
            <a:pPr defTabSz="912109">
              <a:spcBef>
                <a:spcPts val="0"/>
              </a:spcBef>
              <a:defRPr/>
            </a:pPr>
            <a:endParaRPr lang="en-US" sz="1600" i="1" dirty="0">
              <a:latin typeface="+mn-lt"/>
            </a:endParaRPr>
          </a:p>
          <a:p>
            <a:pPr defTabSz="912109">
              <a:spcBef>
                <a:spcPts val="0"/>
              </a:spcBef>
              <a:defRPr/>
            </a:pPr>
            <a:r>
              <a:rPr lang="en-US" sz="1600" i="1" dirty="0">
                <a:latin typeface="+mn-lt"/>
              </a:rPr>
              <a:t>The E</a:t>
            </a:r>
            <a:r>
              <a:rPr lang="en-US" sz="1600" i="1" dirty="0">
                <a:solidFill>
                  <a:schemeClr val="tx2">
                    <a:lumMod val="75000"/>
                  </a:schemeClr>
                </a:solidFill>
                <a:latin typeface="+mn-lt"/>
              </a:rPr>
              <a:t>valuation Tool has been updated to reflect the new scoring scale.</a:t>
            </a:r>
          </a:p>
          <a:p>
            <a:pPr>
              <a:spcBef>
                <a:spcPts val="0"/>
              </a:spcBef>
            </a:pPr>
            <a:endParaRPr lang="en-US" sz="1600" i="1" dirty="0">
              <a:latin typeface="+mn-lt"/>
            </a:endParaRPr>
          </a:p>
          <a:p>
            <a:pPr>
              <a:spcBef>
                <a:spcPts val="0"/>
              </a:spcBef>
            </a:pPr>
            <a:endParaRPr lang="en-US" sz="1600" i="1" dirty="0">
              <a:latin typeface="+mn-lt"/>
            </a:endParaRPr>
          </a:p>
        </p:txBody>
      </p:sp>
    </p:spTree>
    <p:extLst>
      <p:ext uri="{BB962C8B-B14F-4D97-AF65-F5344CB8AC3E}">
        <p14:creationId xmlns:p14="http://schemas.microsoft.com/office/powerpoint/2010/main" val="373532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3731" name="Rectangle 3"/>
          <p:cNvSpPr>
            <a:spLocks noGrp="1" noChangeArrowheads="1"/>
          </p:cNvSpPr>
          <p:nvPr>
            <p:ph type="dt" sz="quarter" idx="1"/>
          </p:nvPr>
        </p:nvSpPr>
        <p:spPr>
          <a:noFill/>
        </p:spPr>
        <p:txBody>
          <a:bodyPr/>
          <a:lstStyle/>
          <a:p>
            <a:r>
              <a:rPr lang="en-US" dirty="0"/>
              <a:t>September 11, 2019</a:t>
            </a:r>
          </a:p>
        </p:txBody>
      </p:sp>
      <p:sp>
        <p:nvSpPr>
          <p:cNvPr id="73732" name="Rectangle 7"/>
          <p:cNvSpPr>
            <a:spLocks noGrp="1" noChangeArrowheads="1"/>
          </p:cNvSpPr>
          <p:nvPr>
            <p:ph type="sldNum" sz="quarter" idx="5"/>
          </p:nvPr>
        </p:nvSpPr>
        <p:spPr>
          <a:noFill/>
        </p:spPr>
        <p:txBody>
          <a:bodyPr/>
          <a:lstStyle/>
          <a:p>
            <a:fld id="{EF6D9006-A538-465D-8DD4-CF93DEBA819E}" type="slidenum">
              <a:rPr lang="en-US" smtClean="0"/>
              <a:pPr/>
              <a:t>14</a:t>
            </a:fld>
            <a:endParaRPr lang="en-US" dirty="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endParaRPr lang="en-US" i="1" dirty="0"/>
          </a:p>
        </p:txBody>
      </p:sp>
    </p:spTree>
    <p:extLst>
      <p:ext uri="{BB962C8B-B14F-4D97-AF65-F5344CB8AC3E}">
        <p14:creationId xmlns:p14="http://schemas.microsoft.com/office/powerpoint/2010/main" val="3908694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4755" name="Rectangle 3"/>
          <p:cNvSpPr>
            <a:spLocks noGrp="1" noChangeArrowheads="1"/>
          </p:cNvSpPr>
          <p:nvPr>
            <p:ph type="dt" sz="quarter" idx="1"/>
          </p:nvPr>
        </p:nvSpPr>
        <p:spPr>
          <a:noFill/>
        </p:spPr>
        <p:txBody>
          <a:bodyPr/>
          <a:lstStyle/>
          <a:p>
            <a:r>
              <a:rPr lang="en-US" dirty="0"/>
              <a:t>September 11, 2019</a:t>
            </a:r>
          </a:p>
        </p:txBody>
      </p:sp>
      <p:sp>
        <p:nvSpPr>
          <p:cNvPr id="74756" name="Rectangle 7"/>
          <p:cNvSpPr>
            <a:spLocks noGrp="1" noChangeArrowheads="1"/>
          </p:cNvSpPr>
          <p:nvPr>
            <p:ph type="sldNum" sz="quarter" idx="5"/>
          </p:nvPr>
        </p:nvSpPr>
        <p:spPr>
          <a:noFill/>
        </p:spPr>
        <p:txBody>
          <a:bodyPr/>
          <a:lstStyle/>
          <a:p>
            <a:fld id="{B42270D6-1D16-4601-A0EE-92686E86D3F7}" type="slidenum">
              <a:rPr lang="en-US" smtClean="0"/>
              <a:pPr/>
              <a:t>15</a:t>
            </a:fld>
            <a:endParaRPr lang="en-US" dirty="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r>
              <a:rPr lang="en-US" sz="1600" i="1" dirty="0">
                <a:latin typeface="+mn-lt"/>
              </a:rPr>
              <a:t>The Community Development Block Grant program enables communities to finance a variety of activities.  Under the CDBG program, funding must be used to meet one of the following national objectives: </a:t>
            </a:r>
          </a:p>
          <a:p>
            <a:endParaRPr lang="en-US" sz="1600" i="1" dirty="0">
              <a:solidFill>
                <a:schemeClr val="tx2">
                  <a:lumMod val="75000"/>
                </a:schemeClr>
              </a:solidFill>
              <a:latin typeface="+mn-lt"/>
            </a:endParaRPr>
          </a:p>
          <a:p>
            <a:pPr marL="285034" indent="-285034">
              <a:buFont typeface="Arial" panose="020B0604020202020204" pitchFamily="34" charset="0"/>
              <a:buChar char="•"/>
            </a:pPr>
            <a:r>
              <a:rPr lang="en-US" sz="1600" dirty="0">
                <a:solidFill>
                  <a:schemeClr val="tx2">
                    <a:lumMod val="75000"/>
                  </a:schemeClr>
                </a:solidFill>
                <a:latin typeface="+mn-lt"/>
              </a:rPr>
              <a:t>Primary Benefit to Low and Moderate Income Persons </a:t>
            </a:r>
          </a:p>
          <a:p>
            <a:pPr marL="285034" indent="-285034">
              <a:buFont typeface="Arial" panose="020B0604020202020204" pitchFamily="34" charset="0"/>
              <a:buChar char="•"/>
            </a:pPr>
            <a:r>
              <a:rPr lang="en-US" sz="1600" dirty="0">
                <a:solidFill>
                  <a:schemeClr val="tx2">
                    <a:lumMod val="75000"/>
                  </a:schemeClr>
                </a:solidFill>
                <a:latin typeface="+mn-lt"/>
              </a:rPr>
              <a:t>Prevention or Removal of Slum and Blight </a:t>
            </a:r>
          </a:p>
          <a:p>
            <a:pPr marL="285034" indent="-285034">
              <a:buFont typeface="Arial" panose="020B0604020202020204" pitchFamily="34" charset="0"/>
              <a:buChar char="•"/>
            </a:pPr>
            <a:r>
              <a:rPr lang="en-US" sz="1600" dirty="0">
                <a:solidFill>
                  <a:schemeClr val="tx2">
                    <a:lumMod val="75000"/>
                  </a:schemeClr>
                </a:solidFill>
                <a:latin typeface="+mn-lt"/>
              </a:rPr>
              <a:t>Or the Mitigation or Elimination of a Certified Emergency Condition</a:t>
            </a:r>
            <a:endParaRPr lang="en-US" dirty="0"/>
          </a:p>
        </p:txBody>
      </p:sp>
    </p:spTree>
    <p:extLst>
      <p:ext uri="{BB962C8B-B14F-4D97-AF65-F5344CB8AC3E}">
        <p14:creationId xmlns:p14="http://schemas.microsoft.com/office/powerpoint/2010/main" val="13117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5779" name="Rectangle 3"/>
          <p:cNvSpPr>
            <a:spLocks noGrp="1" noChangeArrowheads="1"/>
          </p:cNvSpPr>
          <p:nvPr>
            <p:ph type="dt" sz="quarter" idx="1"/>
          </p:nvPr>
        </p:nvSpPr>
        <p:spPr>
          <a:noFill/>
        </p:spPr>
        <p:txBody>
          <a:bodyPr/>
          <a:lstStyle/>
          <a:p>
            <a:r>
              <a:rPr lang="en-US" dirty="0"/>
              <a:t>September 11, 2019</a:t>
            </a:r>
          </a:p>
        </p:txBody>
      </p:sp>
      <p:sp>
        <p:nvSpPr>
          <p:cNvPr id="75780" name="Rectangle 7"/>
          <p:cNvSpPr>
            <a:spLocks noGrp="1" noChangeArrowheads="1"/>
          </p:cNvSpPr>
          <p:nvPr>
            <p:ph type="sldNum" sz="quarter" idx="5"/>
          </p:nvPr>
        </p:nvSpPr>
        <p:spPr>
          <a:noFill/>
        </p:spPr>
        <p:txBody>
          <a:bodyPr/>
          <a:lstStyle/>
          <a:p>
            <a:fld id="{6D15CFF9-1D2C-4B21-93AD-3FC725584B5A}" type="slidenum">
              <a:rPr lang="en-US" smtClean="0"/>
              <a:pPr/>
              <a:t>16</a:t>
            </a:fld>
            <a:endParaRPr lang="en-US" dirty="0"/>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a:spcBef>
                <a:spcPts val="0"/>
              </a:spcBef>
            </a:pPr>
            <a:r>
              <a:rPr lang="en-US" sz="1600" i="1" dirty="0">
                <a:latin typeface="+mn-lt"/>
              </a:rPr>
              <a:t>The primary objective of the CDBG Program is to develop viable urban communities, by providing decent housing and a suitable living environment, and expanding economic opportunities, principally for low and moderate income persons. </a:t>
            </a:r>
          </a:p>
          <a:p>
            <a:pPr>
              <a:spcBef>
                <a:spcPts val="0"/>
              </a:spcBef>
            </a:pPr>
            <a:endParaRPr lang="en-US" sz="1600" i="1" dirty="0">
              <a:latin typeface="+mn-lt"/>
            </a:endParaRPr>
          </a:p>
          <a:p>
            <a:pPr>
              <a:spcBef>
                <a:spcPts val="0"/>
              </a:spcBef>
            </a:pPr>
            <a:r>
              <a:rPr lang="en-US" sz="1600" i="1" dirty="0">
                <a:latin typeface="+mn-lt"/>
              </a:rPr>
              <a:t>Here is a list of eligible activities that can be carried out with CDBG funds. </a:t>
            </a:r>
          </a:p>
          <a:p>
            <a:pPr>
              <a:spcBef>
                <a:spcPts val="0"/>
              </a:spcBef>
            </a:pPr>
            <a:endParaRPr lang="en-US" sz="1600" i="1" dirty="0">
              <a:latin typeface="+mn-lt"/>
            </a:endParaRPr>
          </a:p>
          <a:p>
            <a:pPr>
              <a:spcBef>
                <a:spcPts val="0"/>
              </a:spcBef>
            </a:pPr>
            <a:r>
              <a:rPr lang="en-US" sz="1600" i="1" dirty="0">
                <a:latin typeface="+mn-lt"/>
              </a:rPr>
              <a:t>Pause…</a:t>
            </a:r>
          </a:p>
          <a:p>
            <a:pPr>
              <a:spcBef>
                <a:spcPts val="0"/>
              </a:spcBef>
            </a:pPr>
            <a:endParaRPr lang="en-US" sz="1600" i="1" dirty="0">
              <a:latin typeface="+mn-lt"/>
            </a:endParaRPr>
          </a:p>
          <a:p>
            <a:pPr>
              <a:spcBef>
                <a:spcPts val="0"/>
              </a:spcBef>
            </a:pPr>
            <a:r>
              <a:rPr lang="en-US" sz="1600" i="1" dirty="0">
                <a:latin typeface="+mn-lt"/>
              </a:rPr>
              <a:t>It is important to remember that activities must meet a national objective and be an eligible project.</a:t>
            </a:r>
          </a:p>
        </p:txBody>
      </p:sp>
    </p:spTree>
    <p:extLst>
      <p:ext uri="{BB962C8B-B14F-4D97-AF65-F5344CB8AC3E}">
        <p14:creationId xmlns:p14="http://schemas.microsoft.com/office/powerpoint/2010/main" val="2781517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7827" name="Rectangle 3"/>
          <p:cNvSpPr>
            <a:spLocks noGrp="1" noChangeArrowheads="1"/>
          </p:cNvSpPr>
          <p:nvPr>
            <p:ph type="dt" sz="quarter" idx="1"/>
          </p:nvPr>
        </p:nvSpPr>
        <p:spPr>
          <a:noFill/>
        </p:spPr>
        <p:txBody>
          <a:bodyPr/>
          <a:lstStyle/>
          <a:p>
            <a:r>
              <a:rPr lang="en-US" dirty="0"/>
              <a:t>September 11, 2019</a:t>
            </a:r>
          </a:p>
        </p:txBody>
      </p:sp>
      <p:sp>
        <p:nvSpPr>
          <p:cNvPr id="77828" name="Rectangle 7"/>
          <p:cNvSpPr>
            <a:spLocks noGrp="1" noChangeArrowheads="1"/>
          </p:cNvSpPr>
          <p:nvPr>
            <p:ph type="sldNum" sz="quarter" idx="5"/>
          </p:nvPr>
        </p:nvSpPr>
        <p:spPr>
          <a:noFill/>
        </p:spPr>
        <p:txBody>
          <a:bodyPr/>
          <a:lstStyle/>
          <a:p>
            <a:fld id="{6E48F16E-804D-4B78-99E9-BDF088A26524}" type="slidenum">
              <a:rPr lang="en-US" smtClean="0"/>
              <a:pPr/>
              <a:t>17</a:t>
            </a:fld>
            <a:endParaRPr lang="en-US" dirty="0"/>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pPr>
              <a:spcBef>
                <a:spcPts val="0"/>
              </a:spcBef>
            </a:pPr>
            <a:r>
              <a:rPr lang="en-US" sz="1600" i="1" dirty="0">
                <a:latin typeface="+mn-lt"/>
              </a:rPr>
              <a:t>For Funding year 2021/22, we have 3 CDBG proposals.  This will hopefully alleviate any confusion when determining what associated proposal needs to be filled out for the corresponding activity.  </a:t>
            </a:r>
          </a:p>
          <a:p>
            <a:pPr>
              <a:spcBef>
                <a:spcPts val="0"/>
              </a:spcBef>
            </a:pPr>
            <a:endParaRPr lang="en-US" sz="1600" i="1" dirty="0">
              <a:latin typeface="+mn-lt"/>
            </a:endParaRPr>
          </a:p>
          <a:p>
            <a:pPr>
              <a:spcBef>
                <a:spcPts val="0"/>
              </a:spcBef>
            </a:pPr>
            <a:r>
              <a:rPr lang="en-US" sz="1600" i="1" dirty="0">
                <a:latin typeface="+mn-lt"/>
              </a:rPr>
              <a:t>We have CDBG proposals entitled:  Public Service, Housing and Facilities.</a:t>
            </a:r>
          </a:p>
          <a:p>
            <a:endParaRPr lang="en-US" sz="1600" i="1" dirty="0">
              <a:latin typeface="+mn-lt"/>
            </a:endParaRPr>
          </a:p>
          <a:p>
            <a:pPr>
              <a:lnSpc>
                <a:spcPct val="150000"/>
              </a:lnSpc>
            </a:pPr>
            <a:endParaRPr lang="en-US" dirty="0"/>
          </a:p>
        </p:txBody>
      </p:sp>
    </p:spTree>
    <p:extLst>
      <p:ext uri="{BB962C8B-B14F-4D97-AF65-F5344CB8AC3E}">
        <p14:creationId xmlns:p14="http://schemas.microsoft.com/office/powerpoint/2010/main" val="3972554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400" i="1" dirty="0">
                <a:latin typeface="+mn-lt"/>
              </a:rPr>
              <a:t>For Housing proposals you will need to attach the following narrative on a separate sheet that addresses each of the following:</a:t>
            </a:r>
          </a:p>
          <a:p>
            <a:pPr>
              <a:buFont typeface="Wingdings" panose="05000000000000000000" pitchFamily="2" charset="2"/>
              <a:buNone/>
            </a:pPr>
            <a:endParaRPr lang="en-US" sz="1400" i="1" dirty="0">
              <a:latin typeface="+mn-lt"/>
            </a:endParaRPr>
          </a:p>
          <a:p>
            <a:pPr marL="342041" indent="-342041">
              <a:buFontTx/>
              <a:buChar char="-"/>
            </a:pPr>
            <a:r>
              <a:rPr lang="en-US" sz="1400" i="1" dirty="0">
                <a:latin typeface="+mn-lt"/>
              </a:rPr>
              <a:t>Project Timeline</a:t>
            </a:r>
          </a:p>
          <a:p>
            <a:pPr marL="342041" indent="-342041">
              <a:buFontTx/>
              <a:buChar char="-"/>
            </a:pPr>
            <a:r>
              <a:rPr lang="en-US" sz="1400" i="1" dirty="0">
                <a:latin typeface="+mn-lt"/>
              </a:rPr>
              <a:t>Fair Market Value of Property</a:t>
            </a:r>
          </a:p>
          <a:p>
            <a:pPr marL="342041" indent="-342041">
              <a:buFontTx/>
              <a:buChar char="-"/>
            </a:pPr>
            <a:r>
              <a:rPr lang="en-US" sz="1400" i="1" dirty="0">
                <a:latin typeface="+mn-lt"/>
              </a:rPr>
              <a:t>Relocation Information</a:t>
            </a:r>
          </a:p>
          <a:p>
            <a:pPr marL="342041" indent="-342041">
              <a:buFontTx/>
              <a:buChar char="-"/>
            </a:pPr>
            <a:r>
              <a:rPr lang="en-US" sz="1400" i="1" dirty="0">
                <a:latin typeface="+mn-lt"/>
              </a:rPr>
              <a:t>Environmental Information</a:t>
            </a:r>
          </a:p>
          <a:p>
            <a:endParaRPr lang="en-US" dirty="0"/>
          </a:p>
        </p:txBody>
      </p:sp>
      <p:sp>
        <p:nvSpPr>
          <p:cNvPr id="4" name="Header Placeholder 3"/>
          <p:cNvSpPr>
            <a:spLocks noGrp="1"/>
          </p:cNvSpPr>
          <p:nvPr>
            <p:ph type="hdr" sz="quarter" idx="10"/>
          </p:nvPr>
        </p:nvSpPr>
        <p:spPr/>
        <p:txBody>
          <a:bodyPr/>
          <a:lstStyle/>
          <a:p>
            <a:pPr>
              <a:defRPr/>
            </a:pPr>
            <a:r>
              <a:rPr lang="en-US" dirty="0"/>
              <a:t>Human Services Funding Process - Applicant Orientation</a:t>
            </a:r>
          </a:p>
        </p:txBody>
      </p:sp>
      <p:sp>
        <p:nvSpPr>
          <p:cNvPr id="5" name="Date Placeholder 4"/>
          <p:cNvSpPr>
            <a:spLocks noGrp="1"/>
          </p:cNvSpPr>
          <p:nvPr>
            <p:ph type="dt" idx="11"/>
          </p:nvPr>
        </p:nvSpPr>
        <p:spPr/>
        <p:txBody>
          <a:bodyPr/>
          <a:lstStyle/>
          <a:p>
            <a:pPr>
              <a:defRPr/>
            </a:pPr>
            <a:r>
              <a:rPr lang="en-US" dirty="0"/>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pPr>
                <a:defRPr/>
              </a:pPr>
              <a:t>18</a:t>
            </a:fld>
            <a:endParaRPr lang="en-US" dirty="0"/>
          </a:p>
        </p:txBody>
      </p:sp>
    </p:spTree>
    <p:extLst>
      <p:ext uri="{BB962C8B-B14F-4D97-AF65-F5344CB8AC3E}">
        <p14:creationId xmlns:p14="http://schemas.microsoft.com/office/powerpoint/2010/main" val="4282856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400" i="1" dirty="0">
                <a:latin typeface="+mn-lt"/>
              </a:rPr>
              <a:t>For facility proposals you will need to attach the following narrative on a separate sheet that addresses each of the following:</a:t>
            </a:r>
          </a:p>
          <a:p>
            <a:pPr>
              <a:buFont typeface="Wingdings" panose="05000000000000000000" pitchFamily="2" charset="2"/>
              <a:buNone/>
            </a:pPr>
            <a:endParaRPr lang="en-US" sz="1400" i="1" dirty="0">
              <a:latin typeface="+mn-lt"/>
            </a:endParaRPr>
          </a:p>
          <a:p>
            <a:pPr marL="342041" indent="-342041">
              <a:buFontTx/>
              <a:buChar char="-"/>
            </a:pPr>
            <a:r>
              <a:rPr lang="en-US" sz="1400" i="1" dirty="0">
                <a:latin typeface="+mn-lt"/>
              </a:rPr>
              <a:t>Construction scope of work and estimates</a:t>
            </a:r>
          </a:p>
          <a:p>
            <a:pPr marL="342041" indent="-342041">
              <a:buFontTx/>
              <a:buChar char="-"/>
            </a:pPr>
            <a:r>
              <a:rPr lang="en-US" sz="1400" i="1" dirty="0">
                <a:latin typeface="+mn-lt"/>
              </a:rPr>
              <a:t>Construction plans for associated project (if available)</a:t>
            </a:r>
          </a:p>
          <a:p>
            <a:pPr marL="342041" indent="-342041">
              <a:buFontTx/>
              <a:buChar char="-"/>
            </a:pPr>
            <a:r>
              <a:rPr lang="en-US" sz="1400" i="1" dirty="0">
                <a:latin typeface="+mn-lt"/>
              </a:rPr>
              <a:t>Construction timeline</a:t>
            </a:r>
          </a:p>
          <a:p>
            <a:pPr marL="342041" indent="-342041">
              <a:buFontTx/>
              <a:buChar char="-"/>
            </a:pPr>
            <a:r>
              <a:rPr lang="en-US" sz="1400" i="1" dirty="0">
                <a:latin typeface="+mn-lt"/>
              </a:rPr>
              <a:t>Construction cost contingency (for project cost overruns)</a:t>
            </a:r>
          </a:p>
          <a:p>
            <a:endParaRPr lang="en-US" sz="1600" dirty="0">
              <a:latin typeface="+mn-lt"/>
            </a:endParaRPr>
          </a:p>
        </p:txBody>
      </p:sp>
      <p:sp>
        <p:nvSpPr>
          <p:cNvPr id="4" name="Header Placeholder 3"/>
          <p:cNvSpPr>
            <a:spLocks noGrp="1"/>
          </p:cNvSpPr>
          <p:nvPr>
            <p:ph type="hdr" sz="quarter" idx="10"/>
          </p:nvPr>
        </p:nvSpPr>
        <p:spPr/>
        <p:txBody>
          <a:bodyPr/>
          <a:lstStyle/>
          <a:p>
            <a:pPr>
              <a:defRPr/>
            </a:pPr>
            <a:r>
              <a:rPr lang="en-US" dirty="0"/>
              <a:t>Human Services Funding Process - Applicant Orientation</a:t>
            </a:r>
          </a:p>
        </p:txBody>
      </p:sp>
      <p:sp>
        <p:nvSpPr>
          <p:cNvPr id="5" name="Date Placeholder 4"/>
          <p:cNvSpPr>
            <a:spLocks noGrp="1"/>
          </p:cNvSpPr>
          <p:nvPr>
            <p:ph type="dt" idx="11"/>
          </p:nvPr>
        </p:nvSpPr>
        <p:spPr/>
        <p:txBody>
          <a:bodyPr/>
          <a:lstStyle/>
          <a:p>
            <a:pPr>
              <a:defRPr/>
            </a:pPr>
            <a:r>
              <a:rPr lang="en-US" dirty="0"/>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pPr>
                <a:defRPr/>
              </a:pPr>
              <a:t>19</a:t>
            </a:fld>
            <a:endParaRPr lang="en-US" dirty="0"/>
          </a:p>
        </p:txBody>
      </p:sp>
    </p:spTree>
    <p:extLst>
      <p:ext uri="{BB962C8B-B14F-4D97-AF65-F5344CB8AC3E}">
        <p14:creationId xmlns:p14="http://schemas.microsoft.com/office/powerpoint/2010/main" val="210705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65540" name="Rectangle 7"/>
          <p:cNvSpPr>
            <a:spLocks noGrp="1" noChangeArrowheads="1"/>
          </p:cNvSpPr>
          <p:nvPr>
            <p:ph type="sldNum" sz="quarter" idx="5"/>
          </p:nvPr>
        </p:nvSpPr>
        <p:spPr>
          <a:noFill/>
        </p:spPr>
        <p:txBody>
          <a:bodyPr/>
          <a:lstStyle/>
          <a:p>
            <a:fld id="{57120165-7562-4B16-8FCD-7B1D8FB49291}" type="slidenum">
              <a:rPr lang="en-US" smtClean="0"/>
              <a:pPr/>
              <a:t>2</a:t>
            </a:fld>
            <a:endParaRPr lang="en-US" dirty="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a:spcBef>
                <a:spcPts val="0"/>
              </a:spcBef>
            </a:pPr>
            <a:r>
              <a:rPr lang="en-US" sz="1600" i="1" dirty="0">
                <a:latin typeface="+mn-lt"/>
              </a:rPr>
              <a:t>A copy of the agenda for today’s meeting was provided at the front door, please feel free to follow along as we cover: </a:t>
            </a:r>
          </a:p>
        </p:txBody>
      </p:sp>
      <p:sp>
        <p:nvSpPr>
          <p:cNvPr id="7" name="Date Placeholder 6"/>
          <p:cNvSpPr>
            <a:spLocks noGrp="1"/>
          </p:cNvSpPr>
          <p:nvPr>
            <p:ph type="dt" idx="10"/>
          </p:nvPr>
        </p:nvSpPr>
        <p:spPr/>
        <p:txBody>
          <a:bodyPr/>
          <a:lstStyle/>
          <a:p>
            <a:pPr>
              <a:defRPr/>
            </a:pPr>
            <a:r>
              <a:rPr lang="en-US" dirty="0"/>
              <a:t>September 11, 2019</a:t>
            </a:r>
          </a:p>
        </p:txBody>
      </p:sp>
    </p:spTree>
    <p:extLst>
      <p:ext uri="{BB962C8B-B14F-4D97-AF65-F5344CB8AC3E}">
        <p14:creationId xmlns:p14="http://schemas.microsoft.com/office/powerpoint/2010/main" val="3196029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6803" name="Rectangle 3"/>
          <p:cNvSpPr>
            <a:spLocks noGrp="1" noChangeArrowheads="1"/>
          </p:cNvSpPr>
          <p:nvPr>
            <p:ph type="dt" sz="quarter" idx="1"/>
          </p:nvPr>
        </p:nvSpPr>
        <p:spPr>
          <a:noFill/>
        </p:spPr>
        <p:txBody>
          <a:bodyPr/>
          <a:lstStyle/>
          <a:p>
            <a:r>
              <a:rPr lang="en-US" dirty="0"/>
              <a:t>September 11, 2019</a:t>
            </a:r>
          </a:p>
        </p:txBody>
      </p:sp>
      <p:sp>
        <p:nvSpPr>
          <p:cNvPr id="76804" name="Rectangle 7"/>
          <p:cNvSpPr>
            <a:spLocks noGrp="1" noChangeArrowheads="1"/>
          </p:cNvSpPr>
          <p:nvPr>
            <p:ph type="sldNum" sz="quarter" idx="5"/>
          </p:nvPr>
        </p:nvSpPr>
        <p:spPr>
          <a:noFill/>
        </p:spPr>
        <p:txBody>
          <a:bodyPr/>
          <a:lstStyle/>
          <a:p>
            <a:fld id="{6F66670E-DD15-4BD2-A231-8B68DCF53465}" type="slidenum">
              <a:rPr lang="en-US" smtClean="0"/>
              <a:pPr/>
              <a:t>20</a:t>
            </a:fld>
            <a:endParaRPr lang="en-US" dirty="0"/>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xfrm>
            <a:off x="929719" y="4410414"/>
            <a:ext cx="5125568" cy="4498636"/>
          </a:xfrm>
          <a:noFill/>
          <a:ln/>
        </p:spPr>
        <p:txBody>
          <a:bodyPr/>
          <a:lstStyle/>
          <a:p>
            <a:pPr>
              <a:spcBef>
                <a:spcPts val="0"/>
              </a:spcBef>
            </a:pPr>
            <a:r>
              <a:rPr lang="en-US" i="1" dirty="0">
                <a:latin typeface="+mn-lt"/>
              </a:rPr>
              <a:t>Understanding the specific regulatory requirements that are triggered by the proposed activity is an important factor to consider when developing your proposal.</a:t>
            </a:r>
          </a:p>
          <a:p>
            <a:pPr>
              <a:spcBef>
                <a:spcPts val="0"/>
              </a:spcBef>
            </a:pPr>
            <a:endParaRPr lang="en-US" i="1" dirty="0">
              <a:latin typeface="+mn-lt"/>
            </a:endParaRPr>
          </a:p>
          <a:p>
            <a:pPr>
              <a:spcBef>
                <a:spcPts val="0"/>
              </a:spcBef>
            </a:pPr>
            <a:r>
              <a:rPr lang="en-US" i="1" dirty="0">
                <a:latin typeface="+mn-lt"/>
              </a:rPr>
              <a:t>Some regulatory concerns to take into consideration are: (read bullet points)</a:t>
            </a:r>
          </a:p>
          <a:p>
            <a:pPr>
              <a:spcBef>
                <a:spcPts val="0"/>
              </a:spcBef>
            </a:pPr>
            <a:r>
              <a:rPr lang="en-US" i="1" dirty="0">
                <a:solidFill>
                  <a:schemeClr val="tx2">
                    <a:lumMod val="75000"/>
                  </a:schemeClr>
                </a:solidFill>
                <a:latin typeface="+mn-lt"/>
              </a:rPr>
              <a:t> </a:t>
            </a:r>
            <a:endParaRPr lang="en-US" i="1" dirty="0">
              <a:latin typeface="+mn-lt"/>
            </a:endParaRPr>
          </a:p>
          <a:p>
            <a:pPr marL="262231" indent="-171021">
              <a:spcBef>
                <a:spcPts val="0"/>
              </a:spcBef>
              <a:spcAft>
                <a:spcPts val="0"/>
              </a:spcAft>
              <a:buFont typeface="Arial" pitchFamily="34" charset="0"/>
              <a:buChar char="•"/>
            </a:pPr>
            <a:r>
              <a:rPr lang="en-US" i="1" dirty="0">
                <a:solidFill>
                  <a:schemeClr val="tx2">
                    <a:lumMod val="75000"/>
                  </a:schemeClr>
                </a:solidFill>
                <a:latin typeface="+mn-lt"/>
              </a:rPr>
              <a:t>Environmental Reviews</a:t>
            </a:r>
          </a:p>
          <a:p>
            <a:pPr marL="262231" indent="-171021">
              <a:spcBef>
                <a:spcPts val="0"/>
              </a:spcBef>
              <a:spcAft>
                <a:spcPts val="0"/>
              </a:spcAft>
              <a:buFont typeface="Arial" pitchFamily="34" charset="0"/>
              <a:buChar char="•"/>
            </a:pPr>
            <a:r>
              <a:rPr lang="en-US" i="1" dirty="0">
                <a:solidFill>
                  <a:schemeClr val="tx2">
                    <a:lumMod val="75000"/>
                  </a:schemeClr>
                </a:solidFill>
                <a:latin typeface="+mn-lt"/>
              </a:rPr>
              <a:t>Davis-Bacon Wages</a:t>
            </a:r>
          </a:p>
          <a:p>
            <a:pPr marL="262231" indent="-171021">
              <a:spcBef>
                <a:spcPts val="0"/>
              </a:spcBef>
              <a:spcAft>
                <a:spcPts val="0"/>
              </a:spcAft>
              <a:buFont typeface="Arial" pitchFamily="34" charset="0"/>
              <a:buChar char="•"/>
            </a:pPr>
            <a:r>
              <a:rPr lang="en-US" i="1" dirty="0">
                <a:solidFill>
                  <a:schemeClr val="tx2">
                    <a:lumMod val="75000"/>
                  </a:schemeClr>
                </a:solidFill>
                <a:latin typeface="+mn-lt"/>
              </a:rPr>
              <a:t>Section 3</a:t>
            </a:r>
          </a:p>
          <a:p>
            <a:pPr marL="262231" indent="-171021">
              <a:spcBef>
                <a:spcPts val="0"/>
              </a:spcBef>
              <a:spcAft>
                <a:spcPts val="0"/>
              </a:spcAft>
              <a:buFont typeface="Arial" pitchFamily="34" charset="0"/>
              <a:buChar char="•"/>
            </a:pPr>
            <a:r>
              <a:rPr lang="en-US" i="1" dirty="0">
                <a:solidFill>
                  <a:schemeClr val="tx2">
                    <a:lumMod val="75000"/>
                  </a:schemeClr>
                </a:solidFill>
                <a:latin typeface="+mn-lt"/>
              </a:rPr>
              <a:t>Procurement</a:t>
            </a:r>
          </a:p>
          <a:p>
            <a:pPr marL="262231" indent="-171021">
              <a:spcBef>
                <a:spcPts val="0"/>
              </a:spcBef>
              <a:spcAft>
                <a:spcPts val="0"/>
              </a:spcAft>
              <a:buFont typeface="Arial" pitchFamily="34" charset="0"/>
              <a:buChar char="•"/>
            </a:pPr>
            <a:r>
              <a:rPr lang="en-US" i="1" dirty="0">
                <a:solidFill>
                  <a:schemeClr val="tx2">
                    <a:lumMod val="75000"/>
                  </a:schemeClr>
                </a:solidFill>
                <a:latin typeface="+mn-lt"/>
              </a:rPr>
              <a:t>Relocation</a:t>
            </a:r>
          </a:p>
          <a:p>
            <a:pPr marL="262231" indent="-171021">
              <a:spcBef>
                <a:spcPts val="0"/>
              </a:spcBef>
              <a:spcAft>
                <a:spcPts val="0"/>
              </a:spcAft>
              <a:buFont typeface="Arial" pitchFamily="34" charset="0"/>
              <a:buChar char="•"/>
            </a:pPr>
            <a:r>
              <a:rPr lang="en-US" i="1" dirty="0">
                <a:solidFill>
                  <a:schemeClr val="tx2">
                    <a:lumMod val="75000"/>
                  </a:schemeClr>
                </a:solidFill>
                <a:latin typeface="+mn-lt"/>
              </a:rPr>
              <a:t>City Plan Review</a:t>
            </a:r>
          </a:p>
          <a:p>
            <a:pPr marL="262231" indent="-171021">
              <a:spcBef>
                <a:spcPts val="0"/>
              </a:spcBef>
              <a:spcAft>
                <a:spcPts val="0"/>
              </a:spcAft>
              <a:buFont typeface="Arial" pitchFamily="34" charset="0"/>
              <a:buChar char="•"/>
            </a:pPr>
            <a:r>
              <a:rPr lang="en-US" i="1" dirty="0">
                <a:solidFill>
                  <a:schemeClr val="tx2">
                    <a:lumMod val="75000"/>
                  </a:schemeClr>
                </a:solidFill>
                <a:latin typeface="+mn-lt"/>
              </a:rPr>
              <a:t>Conformance with current land use requirements</a:t>
            </a:r>
            <a:endParaRPr lang="en-US" i="1" dirty="0">
              <a:latin typeface="+mn-lt"/>
            </a:endParaRPr>
          </a:p>
          <a:p>
            <a:pPr>
              <a:spcBef>
                <a:spcPts val="0"/>
              </a:spcBef>
            </a:pPr>
            <a:endParaRPr lang="en-US" i="1" dirty="0">
              <a:latin typeface="+mn-lt"/>
            </a:endParaRPr>
          </a:p>
          <a:p>
            <a:pPr>
              <a:spcBef>
                <a:spcPts val="0"/>
              </a:spcBef>
            </a:pPr>
            <a:r>
              <a:rPr lang="en-US" i="1" dirty="0">
                <a:latin typeface="+mn-lt"/>
              </a:rPr>
              <a:t>Davis Bacon and Relocation could significantly increase the cost of your project. Please evaluate these regulatory concerns when completing the total budget summary.</a:t>
            </a:r>
          </a:p>
          <a:p>
            <a:pPr>
              <a:spcBef>
                <a:spcPts val="0"/>
              </a:spcBef>
            </a:pPr>
            <a:endParaRPr lang="en-US" i="1" dirty="0">
              <a:latin typeface="+mn-lt"/>
            </a:endParaRPr>
          </a:p>
          <a:p>
            <a:pPr>
              <a:spcBef>
                <a:spcPts val="0"/>
              </a:spcBef>
            </a:pPr>
            <a:r>
              <a:rPr lang="en-US" i="1" dirty="0">
                <a:latin typeface="+mn-lt"/>
              </a:rPr>
              <a:t>When considering the </a:t>
            </a:r>
            <a:r>
              <a:rPr lang="en-US" i="1" dirty="0">
                <a:solidFill>
                  <a:schemeClr val="tx2">
                    <a:lumMod val="75000"/>
                  </a:schemeClr>
                </a:solidFill>
                <a:latin typeface="+mn-lt"/>
              </a:rPr>
              <a:t>submission of a facility improvement proposal </a:t>
            </a:r>
            <a:r>
              <a:rPr lang="en-US" i="1" dirty="0">
                <a:latin typeface="+mn-lt"/>
              </a:rPr>
              <a:t>we highly suggest meeting with the City’s Planning department to determine if your potential project is in conformance with the sites current land use.  If your site operates on a conditional use permit, facility improvements may prompt an amendment to the use permit.  The amendment process may delay or indefinitely postpone the potential project.  </a:t>
            </a:r>
          </a:p>
          <a:p>
            <a:endParaRPr lang="en-US" sz="1400" dirty="0"/>
          </a:p>
        </p:txBody>
      </p:sp>
    </p:spTree>
    <p:extLst>
      <p:ext uri="{BB962C8B-B14F-4D97-AF65-F5344CB8AC3E}">
        <p14:creationId xmlns:p14="http://schemas.microsoft.com/office/powerpoint/2010/main" val="2872986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dirty="0">
                <a:solidFill>
                  <a:prstClr val="black"/>
                </a:solidFill>
              </a:rPr>
              <a:t>Human Services Funding Process - Applicant Orientation</a:t>
            </a:r>
          </a:p>
        </p:txBody>
      </p:sp>
      <p:sp>
        <p:nvSpPr>
          <p:cNvPr id="16387" name="Rectangle 3"/>
          <p:cNvSpPr>
            <a:spLocks noGrp="1" noChangeArrowheads="1"/>
          </p:cNvSpPr>
          <p:nvPr>
            <p:ph type="dt" sz="quarter" idx="1"/>
          </p:nvPr>
        </p:nvSpPr>
        <p:spPr>
          <a:noFill/>
        </p:spPr>
        <p:txBody>
          <a:bodyPr/>
          <a:lstStyle/>
          <a:p>
            <a:r>
              <a:rPr lang="en-US" dirty="0">
                <a:solidFill>
                  <a:prstClr val="black"/>
                </a:solidFill>
              </a:rPr>
              <a:t>September 11, 2019</a:t>
            </a:r>
          </a:p>
        </p:txBody>
      </p:sp>
      <p:sp>
        <p:nvSpPr>
          <p:cNvPr id="16388" name="Rectangle 7"/>
          <p:cNvSpPr>
            <a:spLocks noGrp="1" noChangeArrowheads="1"/>
          </p:cNvSpPr>
          <p:nvPr>
            <p:ph type="sldNum" sz="quarter" idx="5"/>
          </p:nvPr>
        </p:nvSpPr>
        <p:spPr>
          <a:noFill/>
        </p:spPr>
        <p:txBody>
          <a:bodyPr/>
          <a:lstStyle/>
          <a:p>
            <a:fld id="{F945D1B3-B1F3-47DB-BEF0-EF6D85CB1551}" type="slidenum">
              <a:rPr lang="en-US" smtClean="0">
                <a:solidFill>
                  <a:prstClr val="black"/>
                </a:solidFill>
              </a:rPr>
              <a:pPr/>
              <a:t>21</a:t>
            </a:fld>
            <a:endParaRPr lang="en-US" dirty="0">
              <a:solidFill>
                <a:prstClr val="black"/>
              </a:solidFill>
            </a:endParaRPr>
          </a:p>
        </p:txBody>
      </p:sp>
      <p:sp>
        <p:nvSpPr>
          <p:cNvPr id="16389" name="Rectangle 2"/>
          <p:cNvSpPr>
            <a:spLocks noGrp="1" noRot="1" noChangeAspect="1" noChangeArrowheads="1" noTextEdit="1"/>
          </p:cNvSpPr>
          <p:nvPr>
            <p:ph type="sldImg"/>
          </p:nvPr>
        </p:nvSpPr>
        <p:spPr>
          <a:xfrm>
            <a:off x="1171575" y="696913"/>
            <a:ext cx="4641850" cy="3481387"/>
          </a:xfrm>
          <a:ln/>
        </p:spPr>
      </p:sp>
      <p:sp>
        <p:nvSpPr>
          <p:cNvPr id="16390" name="Rectangle 3"/>
          <p:cNvSpPr>
            <a:spLocks noGrp="1" noChangeArrowheads="1"/>
          </p:cNvSpPr>
          <p:nvPr>
            <p:ph type="body" idx="1"/>
          </p:nvPr>
        </p:nvSpPr>
        <p:spPr>
          <a:noFill/>
          <a:ln/>
        </p:spPr>
        <p:txBody>
          <a:bodyPr/>
          <a:lstStyle/>
          <a:p>
            <a:r>
              <a:rPr lang="en-US" sz="1500" i="1" dirty="0"/>
              <a:t>Our anticipated CDBG allocation absent the 20% administrative allocation provides funds in the amount of Nine Hundred, Sixty-Four Thousand, Four Hundred and Eighty-Four Dollars ($964, 484).</a:t>
            </a:r>
          </a:p>
          <a:p>
            <a:endParaRPr lang="en-US" sz="1500" i="1" dirty="0"/>
          </a:p>
          <a:p>
            <a:pPr defTabSz="911963">
              <a:defRPr/>
            </a:pPr>
            <a:r>
              <a:rPr lang="en-US" sz="1500" i="1" dirty="0"/>
              <a:t>The total CDBG allocation is separated into a 15% allocation for Public Service activities of One Hundred Eighty Thousand, Eight Hundred and Forty-One Dollars ($180,841) and a Non-Public Service allocation of 65%, which includes reprogramed funds of Seventy-One Thousand, Four Hundred and Twenty-Four Dollars ($71, 424) for a total of Eight Hundred Fifty-Five Thousand, and Sixty-Seven Dollars ($855,067) for Non-Public Service activities. </a:t>
            </a:r>
          </a:p>
          <a:p>
            <a:endParaRPr lang="en-US" sz="1500" i="1" dirty="0"/>
          </a:p>
        </p:txBody>
      </p:sp>
    </p:spTree>
    <p:extLst>
      <p:ext uri="{BB962C8B-B14F-4D97-AF65-F5344CB8AC3E}">
        <p14:creationId xmlns:p14="http://schemas.microsoft.com/office/powerpoint/2010/main" val="371208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88067" name="Rectangle 3"/>
          <p:cNvSpPr>
            <a:spLocks noGrp="1" noChangeArrowheads="1"/>
          </p:cNvSpPr>
          <p:nvPr>
            <p:ph type="dt" sz="quarter" idx="1"/>
          </p:nvPr>
        </p:nvSpPr>
        <p:spPr>
          <a:noFill/>
        </p:spPr>
        <p:txBody>
          <a:bodyPr/>
          <a:lstStyle/>
          <a:p>
            <a:r>
              <a:rPr lang="en-US" dirty="0"/>
              <a:t>September 11, 2019</a:t>
            </a:r>
          </a:p>
        </p:txBody>
      </p:sp>
      <p:sp>
        <p:nvSpPr>
          <p:cNvPr id="88068" name="Rectangle 7"/>
          <p:cNvSpPr>
            <a:spLocks noGrp="1" noChangeArrowheads="1"/>
          </p:cNvSpPr>
          <p:nvPr>
            <p:ph type="sldNum" sz="quarter" idx="5"/>
          </p:nvPr>
        </p:nvSpPr>
        <p:spPr>
          <a:noFill/>
        </p:spPr>
        <p:txBody>
          <a:bodyPr/>
          <a:lstStyle/>
          <a:p>
            <a:fld id="{B1D8897A-0FAE-419A-AD81-7F788BCEE9D1}" type="slidenum">
              <a:rPr lang="en-US" smtClean="0"/>
              <a:pPr/>
              <a:t>22</a:t>
            </a:fld>
            <a:endParaRPr lang="en-US" dirty="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p:spPr>
        <p:txBody>
          <a:bodyPr/>
          <a:lstStyle/>
          <a:p>
            <a:r>
              <a:rPr lang="en-US" i="1" dirty="0">
                <a:latin typeface="Arial" panose="020B0604020202020204" pitchFamily="34" charset="0"/>
                <a:cs typeface="Arial" panose="020B0604020202020204" pitchFamily="34" charset="0"/>
              </a:rPr>
              <a:t>Monthly reports focus on:</a:t>
            </a:r>
          </a:p>
          <a:p>
            <a:pPr>
              <a:spcBef>
                <a:spcPts val="599"/>
              </a:spcBef>
            </a:pPr>
            <a:endParaRPr lang="en-US" i="1" dirty="0">
              <a:latin typeface="Arial" panose="020B0604020202020204" pitchFamily="34" charset="0"/>
              <a:cs typeface="Arial" panose="020B0604020202020204" pitchFamily="34" charset="0"/>
            </a:endParaRP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The number of Scottsdale persons or households to be assisted</a:t>
            </a: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Beneficiary demographics </a:t>
            </a: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And beneficiary income levels</a:t>
            </a: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Monthly reports are due no later than 15</a:t>
            </a:r>
            <a:r>
              <a:rPr lang="en-US" i="1" baseline="30000" dirty="0">
                <a:latin typeface="Arial" panose="020B0604020202020204" pitchFamily="34" charset="0"/>
                <a:cs typeface="Arial" panose="020B0604020202020204" pitchFamily="34" charset="0"/>
              </a:rPr>
              <a:t>th</a:t>
            </a:r>
            <a:r>
              <a:rPr lang="en-US" i="1" dirty="0">
                <a:latin typeface="Arial" panose="020B0604020202020204" pitchFamily="34" charset="0"/>
                <a:cs typeface="Arial" panose="020B0604020202020204" pitchFamily="34" charset="0"/>
              </a:rPr>
              <a:t> of each month regardless of lack of activity</a:t>
            </a:r>
          </a:p>
          <a:p>
            <a:endParaRPr lang="en-US" i="1" dirty="0">
              <a:latin typeface="Arial" panose="020B0604020202020204" pitchFamily="34" charset="0"/>
              <a:cs typeface="Arial" panose="020B0604020202020204" pitchFamily="34" charset="0"/>
            </a:endParaRPr>
          </a:p>
          <a:p>
            <a:pPr defTabSz="912109">
              <a:defRPr/>
            </a:pPr>
            <a:r>
              <a:rPr lang="en-US" i="1" dirty="0">
                <a:latin typeface="Arial" panose="020B0604020202020204" pitchFamily="34" charset="0"/>
                <a:cs typeface="Arial" panose="020B0604020202020204" pitchFamily="34" charset="0"/>
              </a:rPr>
              <a:t>It is important for us to receive the reports on time in order to accurately provide this information to HUD.</a:t>
            </a:r>
          </a:p>
          <a:p>
            <a:endParaRPr lang="en-US" sz="1000" dirty="0"/>
          </a:p>
        </p:txBody>
      </p:sp>
    </p:spTree>
    <p:extLst>
      <p:ext uri="{BB962C8B-B14F-4D97-AF65-F5344CB8AC3E}">
        <p14:creationId xmlns:p14="http://schemas.microsoft.com/office/powerpoint/2010/main" val="305419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dirty="0">
                <a:solidFill>
                  <a:prstClr val="black"/>
                </a:solidFill>
              </a:rPr>
              <a:t>Human Services Funding Process - Applicant Orientation</a:t>
            </a:r>
          </a:p>
        </p:txBody>
      </p:sp>
      <p:sp>
        <p:nvSpPr>
          <p:cNvPr id="87043" name="Rectangle 3"/>
          <p:cNvSpPr>
            <a:spLocks noGrp="1" noChangeArrowheads="1"/>
          </p:cNvSpPr>
          <p:nvPr>
            <p:ph type="dt" sz="quarter" idx="1"/>
          </p:nvPr>
        </p:nvSpPr>
        <p:spPr>
          <a:noFill/>
        </p:spPr>
        <p:txBody>
          <a:bodyPr/>
          <a:lstStyle/>
          <a:p>
            <a:r>
              <a:rPr lang="en-US" dirty="0">
                <a:solidFill>
                  <a:prstClr val="black"/>
                </a:solidFill>
              </a:rPr>
              <a:t>September 11, 2019</a:t>
            </a:r>
          </a:p>
        </p:txBody>
      </p:sp>
      <p:sp>
        <p:nvSpPr>
          <p:cNvPr id="87044" name="Rectangle 7"/>
          <p:cNvSpPr>
            <a:spLocks noGrp="1" noChangeArrowheads="1"/>
          </p:cNvSpPr>
          <p:nvPr>
            <p:ph type="sldNum" sz="quarter" idx="5"/>
          </p:nvPr>
        </p:nvSpPr>
        <p:spPr>
          <a:noFill/>
        </p:spPr>
        <p:txBody>
          <a:bodyPr/>
          <a:lstStyle/>
          <a:p>
            <a:fld id="{EBB6120D-4E05-4B13-9063-E1EAFFDE19AC}" type="slidenum">
              <a:rPr lang="en-US" smtClean="0">
                <a:solidFill>
                  <a:prstClr val="black"/>
                </a:solidFill>
              </a:rPr>
              <a:pPr/>
              <a:t>23</a:t>
            </a:fld>
            <a:endParaRPr lang="en-US" dirty="0">
              <a:solidFill>
                <a:prstClr val="black"/>
              </a:solidFill>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pPr>
              <a:buFont typeface="Arial" pitchFamily="34" charset="0"/>
              <a:buNone/>
            </a:pPr>
            <a:r>
              <a:rPr lang="en-US" i="1" dirty="0">
                <a:latin typeface="Arial" panose="020B0604020202020204" pitchFamily="34" charset="0"/>
                <a:cs typeface="Arial" panose="020B0604020202020204" pitchFamily="34" charset="0"/>
              </a:rPr>
              <a:t>The following is an overview of the reimbursement requirements:</a:t>
            </a:r>
          </a:p>
          <a:p>
            <a:pPr>
              <a:buFont typeface="Arial" pitchFamily="34" charset="0"/>
              <a:buChar char="•"/>
            </a:pPr>
            <a:endParaRPr lang="en-US" i="1" dirty="0">
              <a:latin typeface="Arial" panose="020B0604020202020204" pitchFamily="34" charset="0"/>
              <a:cs typeface="Arial" panose="020B0604020202020204" pitchFamily="34" charset="0"/>
            </a:endParaRPr>
          </a:p>
          <a:p>
            <a:pPr>
              <a:buFont typeface="Arial" pitchFamily="34" charset="0"/>
              <a:buChar char="•"/>
            </a:pPr>
            <a:r>
              <a:rPr lang="en-US" i="1" dirty="0">
                <a:latin typeface="Arial" panose="020B0604020202020204" pitchFamily="34" charset="0"/>
                <a:cs typeface="Arial" panose="020B0604020202020204" pitchFamily="34" charset="0"/>
              </a:rPr>
              <a:t>Agencies must comply with all insurance requirements. </a:t>
            </a:r>
          </a:p>
          <a:p>
            <a:pPr>
              <a:buFont typeface="Arial" pitchFamily="34" charset="0"/>
              <a:buChar char="•"/>
            </a:pPr>
            <a:endParaRPr lang="en-US" i="1" dirty="0">
              <a:latin typeface="Arial" panose="020B0604020202020204" pitchFamily="34" charset="0"/>
              <a:cs typeface="Arial" panose="020B0604020202020204" pitchFamily="34" charset="0"/>
            </a:endParaRPr>
          </a:p>
          <a:p>
            <a:pPr>
              <a:buFont typeface="Arial" pitchFamily="34" charset="0"/>
              <a:buChar char="•"/>
            </a:pPr>
            <a:r>
              <a:rPr lang="en-US" i="1" dirty="0">
                <a:latin typeface="Arial" panose="020B0604020202020204" pitchFamily="34" charset="0"/>
                <a:cs typeface="Arial" panose="020B0604020202020204" pitchFamily="34" charset="0"/>
              </a:rPr>
              <a:t>They must provide copies of supporting documentation such as timesheets, payroll ledgers, invoices and proof of payment.</a:t>
            </a:r>
          </a:p>
          <a:p>
            <a:pPr>
              <a:buFont typeface="Arial" pitchFamily="34" charset="0"/>
              <a:buNone/>
            </a:pPr>
            <a:endParaRPr lang="en-US" i="1" dirty="0">
              <a:latin typeface="Arial" panose="020B0604020202020204" pitchFamily="34" charset="0"/>
              <a:cs typeface="Arial" panose="020B0604020202020204" pitchFamily="34" charset="0"/>
            </a:endParaRPr>
          </a:p>
          <a:p>
            <a:pPr>
              <a:buFont typeface="Arial" pitchFamily="34" charset="0"/>
              <a:buChar char="•"/>
            </a:pPr>
            <a:r>
              <a:rPr lang="en-US" i="1" dirty="0">
                <a:latin typeface="Arial" panose="020B0604020202020204" pitchFamily="34" charset="0"/>
                <a:cs typeface="Arial" panose="020B0604020202020204" pitchFamily="34" charset="0"/>
              </a:rPr>
              <a:t>If the activity includes salaries the agency must be able to identify the time spent on the Scottsdale funded activity.</a:t>
            </a:r>
          </a:p>
          <a:p>
            <a:pPr>
              <a:buFont typeface="Arial" pitchFamily="34" charset="0"/>
              <a:buNone/>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r>
              <a:rPr lang="en-US" i="1" dirty="0">
                <a:latin typeface="Arial" panose="020B0604020202020204" pitchFamily="34" charset="0"/>
                <a:cs typeface="Arial" panose="020B0604020202020204" pitchFamily="34" charset="0"/>
              </a:rPr>
              <a:t>Salaries for over-time, paid time off and retro pay are ineligible for reimbursement. </a:t>
            </a:r>
          </a:p>
          <a:p>
            <a:pPr defTabSz="912109">
              <a:defRPr/>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r>
              <a:rPr lang="en-US" i="1" dirty="0">
                <a:latin typeface="Arial" panose="020B0604020202020204" pitchFamily="34" charset="0"/>
                <a:cs typeface="Arial" panose="020B0604020202020204" pitchFamily="34" charset="0"/>
              </a:rPr>
              <a:t>Submit ONLY one (1) copy of your reimbursement request – by email.  </a:t>
            </a:r>
          </a:p>
          <a:p>
            <a:pPr defTabSz="912109">
              <a:buFont typeface="Arial" pitchFamily="34" charset="0"/>
              <a:buChar char="•"/>
              <a:defRPr/>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r>
              <a:rPr lang="en-US" i="1" dirty="0">
                <a:latin typeface="Arial" panose="020B0604020202020204" pitchFamily="34" charset="0"/>
                <a:cs typeface="Arial" panose="020B0604020202020204" pitchFamily="34" charset="0"/>
              </a:rPr>
              <a:t>NEW - If your documentation for a reimbursement request are too large to email, then a hard copy must be received in our office no later than the 15</a:t>
            </a:r>
            <a:r>
              <a:rPr lang="en-US" i="1" baseline="30000" dirty="0">
                <a:latin typeface="Arial" panose="020B0604020202020204" pitchFamily="34" charset="0"/>
                <a:cs typeface="Arial" panose="020B0604020202020204" pitchFamily="34" charset="0"/>
              </a:rPr>
              <a:t>th</a:t>
            </a:r>
            <a:r>
              <a:rPr lang="en-US" i="1" dirty="0">
                <a:latin typeface="Arial" panose="020B0604020202020204" pitchFamily="34" charset="0"/>
                <a:cs typeface="Arial" panose="020B0604020202020204" pitchFamily="34" charset="0"/>
              </a:rPr>
              <a:t> of each month.</a:t>
            </a:r>
          </a:p>
          <a:p>
            <a:pPr defTabSz="912109">
              <a:buFont typeface="Arial" pitchFamily="34" charset="0"/>
              <a:buChar char="•"/>
              <a:defRPr/>
            </a:pPr>
            <a:endParaRPr lang="en-US" i="1" dirty="0">
              <a:latin typeface="Arial" panose="020B0604020202020204" pitchFamily="34" charset="0"/>
              <a:cs typeface="Arial" panose="020B0604020202020204" pitchFamily="34" charset="0"/>
            </a:endParaRPr>
          </a:p>
          <a:p>
            <a:pPr defTabSz="912109">
              <a:defRPr/>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endParaRPr lang="en-US" sz="1400" i="1" dirty="0"/>
          </a:p>
          <a:p>
            <a:pPr>
              <a:buFont typeface="Arial" pitchFamily="34" charset="0"/>
              <a:buNone/>
            </a:pPr>
            <a:endParaRPr lang="en-US" sz="1400" i="1" dirty="0">
              <a:latin typeface="+mn-lt"/>
            </a:endParaRPr>
          </a:p>
          <a:p>
            <a:endParaRPr lang="en-US" sz="1400" i="1" dirty="0">
              <a:latin typeface="+mn-lt"/>
            </a:endParaRPr>
          </a:p>
          <a:p>
            <a:endParaRPr lang="en-US" dirty="0"/>
          </a:p>
        </p:txBody>
      </p:sp>
    </p:spTree>
    <p:extLst>
      <p:ext uri="{BB962C8B-B14F-4D97-AF65-F5344CB8AC3E}">
        <p14:creationId xmlns:p14="http://schemas.microsoft.com/office/powerpoint/2010/main" val="267960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80899" name="Rectangle 3"/>
          <p:cNvSpPr>
            <a:spLocks noGrp="1" noChangeArrowheads="1"/>
          </p:cNvSpPr>
          <p:nvPr>
            <p:ph type="dt" sz="quarter" idx="1"/>
          </p:nvPr>
        </p:nvSpPr>
        <p:spPr>
          <a:noFill/>
        </p:spPr>
        <p:txBody>
          <a:bodyPr/>
          <a:lstStyle/>
          <a:p>
            <a:r>
              <a:rPr lang="en-US" dirty="0"/>
              <a:t>September 11, 2019</a:t>
            </a:r>
          </a:p>
        </p:txBody>
      </p:sp>
      <p:sp>
        <p:nvSpPr>
          <p:cNvPr id="80900" name="Rectangle 7"/>
          <p:cNvSpPr>
            <a:spLocks noGrp="1" noChangeArrowheads="1"/>
          </p:cNvSpPr>
          <p:nvPr>
            <p:ph type="sldNum" sz="quarter" idx="5"/>
          </p:nvPr>
        </p:nvSpPr>
        <p:spPr>
          <a:noFill/>
        </p:spPr>
        <p:txBody>
          <a:bodyPr/>
          <a:lstStyle/>
          <a:p>
            <a:fld id="{B67538E5-6DE6-44E0-AE12-4AA2CB43907E}" type="slidenum">
              <a:rPr lang="en-US" smtClean="0"/>
              <a:pPr/>
              <a:t>24</a:t>
            </a:fld>
            <a:endParaRPr lang="en-US" dirty="0"/>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r>
              <a:rPr lang="en-US" i="1" dirty="0">
                <a:latin typeface="+mn-lt"/>
              </a:rPr>
              <a:t>The objective of the HOME Program is to provide decent affordable housing to low income households.</a:t>
            </a:r>
          </a:p>
          <a:p>
            <a:endParaRPr lang="en-US" dirty="0"/>
          </a:p>
          <a:p>
            <a:endParaRPr lang="en-US" dirty="0"/>
          </a:p>
          <a:p>
            <a:r>
              <a:rPr lang="en-US" dirty="0"/>
              <a:t> </a:t>
            </a:r>
          </a:p>
        </p:txBody>
      </p:sp>
    </p:spTree>
    <p:extLst>
      <p:ext uri="{BB962C8B-B14F-4D97-AF65-F5344CB8AC3E}">
        <p14:creationId xmlns:p14="http://schemas.microsoft.com/office/powerpoint/2010/main" val="1819854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81923" name="Rectangle 3"/>
          <p:cNvSpPr>
            <a:spLocks noGrp="1" noChangeArrowheads="1"/>
          </p:cNvSpPr>
          <p:nvPr>
            <p:ph type="dt" sz="quarter" idx="1"/>
          </p:nvPr>
        </p:nvSpPr>
        <p:spPr>
          <a:noFill/>
        </p:spPr>
        <p:txBody>
          <a:bodyPr/>
          <a:lstStyle/>
          <a:p>
            <a:r>
              <a:rPr lang="en-US" dirty="0"/>
              <a:t>September 11, 2019</a:t>
            </a:r>
          </a:p>
        </p:txBody>
      </p:sp>
      <p:sp>
        <p:nvSpPr>
          <p:cNvPr id="81924" name="Rectangle 7"/>
          <p:cNvSpPr>
            <a:spLocks noGrp="1" noChangeArrowheads="1"/>
          </p:cNvSpPr>
          <p:nvPr>
            <p:ph type="sldNum" sz="quarter" idx="5"/>
          </p:nvPr>
        </p:nvSpPr>
        <p:spPr>
          <a:noFill/>
        </p:spPr>
        <p:txBody>
          <a:bodyPr/>
          <a:lstStyle/>
          <a:p>
            <a:fld id="{FE22DFDB-6D39-40A8-A5C6-1EF5D56198CF}" type="slidenum">
              <a:rPr lang="en-US" smtClean="0"/>
              <a:pPr/>
              <a:t>25</a:t>
            </a:fld>
            <a:endParaRPr lang="en-US" dirty="0"/>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r>
              <a:rPr lang="en-US" i="1" dirty="0"/>
              <a:t>The following are</a:t>
            </a:r>
            <a:r>
              <a:rPr lang="en-US" i="1" baseline="0" dirty="0"/>
              <a:t> </a:t>
            </a:r>
            <a:r>
              <a:rPr lang="en-US" i="1" dirty="0"/>
              <a:t>eligible projects under the HOME program:</a:t>
            </a:r>
          </a:p>
          <a:p>
            <a:endParaRPr lang="en-US" i="1" dirty="0"/>
          </a:p>
          <a:p>
            <a:pPr>
              <a:spcBef>
                <a:spcPts val="1197"/>
              </a:spcBef>
              <a:buFont typeface="Arial" pitchFamily="34" charset="0"/>
              <a:buChar char="•"/>
            </a:pPr>
            <a:r>
              <a:rPr lang="en-US" i="1" dirty="0"/>
              <a:t>   Acquisition</a:t>
            </a:r>
            <a:r>
              <a:rPr lang="en-US" i="1" baseline="0" dirty="0"/>
              <a:t>/ Rehabilitation of Multi-Family Housing</a:t>
            </a:r>
          </a:p>
          <a:p>
            <a:pPr>
              <a:spcBef>
                <a:spcPts val="1197"/>
              </a:spcBef>
              <a:buFont typeface="Arial" pitchFamily="34" charset="0"/>
              <a:buChar char="•"/>
            </a:pPr>
            <a:r>
              <a:rPr lang="en-US" i="1" baseline="0" dirty="0"/>
              <a:t>   New Construction of Multi-family Housing</a:t>
            </a:r>
          </a:p>
          <a:p>
            <a:pPr>
              <a:spcBef>
                <a:spcPts val="1197"/>
              </a:spcBef>
              <a:buFont typeface="Arial" pitchFamily="34" charset="0"/>
              <a:buChar char="•"/>
            </a:pPr>
            <a:r>
              <a:rPr lang="en-US" i="1" baseline="0" dirty="0"/>
              <a:t>   Housing Rehabilitation</a:t>
            </a:r>
          </a:p>
          <a:p>
            <a:pPr>
              <a:spcBef>
                <a:spcPts val="1197"/>
              </a:spcBef>
              <a:buFont typeface="Arial" pitchFamily="34" charset="0"/>
              <a:buChar char="•"/>
            </a:pPr>
            <a:r>
              <a:rPr lang="en-US" i="1" baseline="0" dirty="0"/>
              <a:t>   And Homeownership programs</a:t>
            </a:r>
            <a:r>
              <a:rPr lang="en-US" dirty="0"/>
              <a:t>		</a:t>
            </a:r>
          </a:p>
        </p:txBody>
      </p:sp>
    </p:spTree>
    <p:extLst>
      <p:ext uri="{BB962C8B-B14F-4D97-AF65-F5344CB8AC3E}">
        <p14:creationId xmlns:p14="http://schemas.microsoft.com/office/powerpoint/2010/main" val="39676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p>
            <a:r>
              <a:rPr lang="en-US" dirty="0">
                <a:solidFill>
                  <a:prstClr val="black"/>
                </a:solidFill>
              </a:rPr>
              <a:t>Human Services Funding Process - Applicant Orientation</a:t>
            </a:r>
          </a:p>
        </p:txBody>
      </p:sp>
      <p:sp>
        <p:nvSpPr>
          <p:cNvPr id="82947" name="Rectangle 3"/>
          <p:cNvSpPr>
            <a:spLocks noGrp="1" noChangeArrowheads="1"/>
          </p:cNvSpPr>
          <p:nvPr>
            <p:ph type="dt" sz="quarter" idx="1"/>
          </p:nvPr>
        </p:nvSpPr>
        <p:spPr>
          <a:noFill/>
        </p:spPr>
        <p:txBody>
          <a:bodyPr/>
          <a:lstStyle/>
          <a:p>
            <a:r>
              <a:rPr lang="en-US" dirty="0">
                <a:solidFill>
                  <a:prstClr val="black"/>
                </a:solidFill>
              </a:rPr>
              <a:t>September 11, 2019</a:t>
            </a:r>
          </a:p>
        </p:txBody>
      </p:sp>
      <p:sp>
        <p:nvSpPr>
          <p:cNvPr id="82948" name="Rectangle 7"/>
          <p:cNvSpPr>
            <a:spLocks noGrp="1" noChangeArrowheads="1"/>
          </p:cNvSpPr>
          <p:nvPr>
            <p:ph type="sldNum" sz="quarter" idx="5"/>
          </p:nvPr>
        </p:nvSpPr>
        <p:spPr>
          <a:noFill/>
        </p:spPr>
        <p:txBody>
          <a:bodyPr/>
          <a:lstStyle/>
          <a:p>
            <a:fld id="{8DD645BA-C53F-4014-815B-E5252BABEB3A}" type="slidenum">
              <a:rPr lang="en-US" smtClean="0">
                <a:solidFill>
                  <a:prstClr val="black"/>
                </a:solidFill>
              </a:rPr>
              <a:pPr/>
              <a:t>26</a:t>
            </a:fld>
            <a:endParaRPr lang="en-US" dirty="0">
              <a:solidFill>
                <a:prstClr val="black"/>
              </a:solidFill>
            </a:endParaRPr>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r>
              <a:rPr lang="en-US" b="0" i="1" dirty="0"/>
              <a:t>The anticipated HOME allocation for FY 2021/22 is Four</a:t>
            </a:r>
            <a:r>
              <a:rPr lang="en-US" b="0" i="1" baseline="0" dirty="0"/>
              <a:t> </a:t>
            </a:r>
            <a:r>
              <a:rPr lang="en-US" b="0" i="1" dirty="0"/>
              <a:t>Hundred</a:t>
            </a:r>
            <a:r>
              <a:rPr lang="en-US" b="0" i="1" baseline="0" dirty="0"/>
              <a:t> Twenty-Eight Thousand, Six Hundred Forty-Seven Dollars and Thirteen Cents ($428,647.13).</a:t>
            </a:r>
            <a:endParaRPr lang="en-US" b="0" i="1" dirty="0"/>
          </a:p>
          <a:p>
            <a:r>
              <a:rPr lang="en-US" b="0" i="1" dirty="0"/>
              <a:t>minus 15% or Sixty-Four T</a:t>
            </a:r>
            <a:r>
              <a:rPr lang="en-US" b="0" i="1" baseline="0" dirty="0"/>
              <a:t>housand, Two Hundred and Ninety-Seven Dollars and Seven Cents ($64,297.07) </a:t>
            </a:r>
            <a:r>
              <a:rPr lang="en-US" b="0" i="1" dirty="0"/>
              <a:t>for CHDO set-aside.</a:t>
            </a:r>
          </a:p>
          <a:p>
            <a:r>
              <a:rPr lang="en-US" b="0" i="1" dirty="0"/>
              <a:t>minus 5% or</a:t>
            </a:r>
            <a:r>
              <a:rPr lang="en-US" b="0" i="1" baseline="0" dirty="0"/>
              <a:t> Twenty-One Thousand, Four Hundred, Thirty-Two Dollars and Thirty-Six Cents ($21,432.36) for</a:t>
            </a:r>
            <a:r>
              <a:rPr lang="en-US" b="0" i="1" dirty="0"/>
              <a:t> Maricopa County administration fees.</a:t>
            </a:r>
          </a:p>
          <a:p>
            <a:r>
              <a:rPr lang="en-US" b="0" i="1" dirty="0"/>
              <a:t>minus 5% or Twenty-One Thousand, Four Hundred, Thirty-Two Dollars and Thirty-Six Cents ($21,432.36) </a:t>
            </a:r>
            <a:r>
              <a:rPr lang="en-US" b="0" i="1" baseline="0" dirty="0"/>
              <a:t>for </a:t>
            </a:r>
            <a:r>
              <a:rPr lang="en-US" b="0" i="1" dirty="0"/>
              <a:t>Scottsdale Administration fees.</a:t>
            </a:r>
          </a:p>
          <a:p>
            <a:endParaRPr lang="en-US" b="0" i="1" dirty="0"/>
          </a:p>
          <a:p>
            <a:r>
              <a:rPr lang="en-US" b="0" i="1" dirty="0"/>
              <a:t>This gives an estimated total of Three H</a:t>
            </a:r>
            <a:r>
              <a:rPr lang="en-US" b="0" i="1" baseline="0" dirty="0"/>
              <a:t>undred, Twenty-One Thousand, Four Hundred, Eighty-Five Dollars and Thirty-Five Cents ($321,485.35) </a:t>
            </a:r>
            <a:r>
              <a:rPr lang="en-US" b="0" i="1" dirty="0"/>
              <a:t>in available HOME</a:t>
            </a:r>
            <a:r>
              <a:rPr lang="en-US" b="0" i="1" baseline="0" dirty="0"/>
              <a:t> Funds</a:t>
            </a:r>
            <a:r>
              <a:rPr lang="en-US" b="0" i="1" dirty="0"/>
              <a:t>.</a:t>
            </a:r>
          </a:p>
        </p:txBody>
      </p:sp>
    </p:spTree>
    <p:extLst>
      <p:ext uri="{BB962C8B-B14F-4D97-AF65-F5344CB8AC3E}">
        <p14:creationId xmlns:p14="http://schemas.microsoft.com/office/powerpoint/2010/main" val="1188120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929717" y="4410415"/>
            <a:ext cx="5447891" cy="4175763"/>
          </a:xfrm>
          <a:noFill/>
          <a:ln/>
        </p:spPr>
        <p:txBody>
          <a:bodyPr/>
          <a:lstStyle/>
          <a:p>
            <a:r>
              <a:rPr lang="en-US" i="1" dirty="0"/>
              <a:t>For the required attachments, please reference page 1 of the Home Proposal. It is very important to label each attachment according to the title section.</a:t>
            </a:r>
          </a:p>
          <a:p>
            <a:endParaRPr lang="en-US" sz="500" i="1" dirty="0"/>
          </a:p>
          <a:p>
            <a:r>
              <a:rPr lang="en-US" i="1" dirty="0"/>
              <a:t>Please ensure that you respond in the same format as the questions.</a:t>
            </a:r>
          </a:p>
          <a:p>
            <a:endParaRPr lang="en-US" sz="500" i="1" dirty="0"/>
          </a:p>
          <a:p>
            <a:r>
              <a:rPr lang="en-US" i="1" dirty="0"/>
              <a:t>The HOME proposal has the following required Attachments:</a:t>
            </a:r>
          </a:p>
          <a:p>
            <a:endParaRPr lang="en-US" sz="300" i="1" dirty="0"/>
          </a:p>
          <a:p>
            <a:pPr lvl="1">
              <a:buFont typeface="Wingdings" pitchFamily="2" charset="2"/>
              <a:buChar char="§"/>
            </a:pPr>
            <a:r>
              <a:rPr lang="en-US" sz="1000" i="1" dirty="0"/>
              <a:t>Project Narrative</a:t>
            </a:r>
          </a:p>
          <a:p>
            <a:pPr lvl="1">
              <a:buFont typeface="Wingdings" pitchFamily="2" charset="2"/>
              <a:buChar char="§"/>
            </a:pPr>
            <a:r>
              <a:rPr lang="en-US" sz="1000" i="1" dirty="0"/>
              <a:t>Detailed Project Budget</a:t>
            </a:r>
          </a:p>
          <a:p>
            <a:pPr lvl="1">
              <a:buFont typeface="Wingdings" pitchFamily="2" charset="2"/>
              <a:buChar char="§"/>
            </a:pPr>
            <a:r>
              <a:rPr lang="en-US" sz="1000" i="1" dirty="0"/>
              <a:t>Letter of Firm Commitment from each Match Provider</a:t>
            </a:r>
          </a:p>
          <a:p>
            <a:pPr lvl="1">
              <a:buFont typeface="Wingdings" pitchFamily="2" charset="2"/>
              <a:buChar char="§"/>
            </a:pPr>
            <a:r>
              <a:rPr lang="en-US" sz="1000" i="1" dirty="0"/>
              <a:t>Organization Performance Narrative</a:t>
            </a:r>
          </a:p>
          <a:p>
            <a:pPr lvl="1">
              <a:buFont typeface="Wingdings" pitchFamily="2" charset="2"/>
              <a:buChar char="§"/>
            </a:pPr>
            <a:r>
              <a:rPr lang="en-US" sz="1000" i="1" dirty="0"/>
              <a:t>A list of other grant mandated program requirements your project may be subject to</a:t>
            </a:r>
          </a:p>
          <a:p>
            <a:pPr lvl="1">
              <a:buFont typeface="Wingdings" pitchFamily="2" charset="2"/>
              <a:buChar char="§"/>
            </a:pPr>
            <a:r>
              <a:rPr lang="en-US" sz="1000" i="1" dirty="0"/>
              <a:t>A Pro Forma; which is only a requirement for proposed rental projects</a:t>
            </a:r>
          </a:p>
          <a:p>
            <a:pPr lvl="1">
              <a:buFont typeface="Wingdings" pitchFamily="2" charset="2"/>
              <a:buChar char="§"/>
            </a:pPr>
            <a:r>
              <a:rPr lang="en-US" sz="1000" i="1" dirty="0"/>
              <a:t>Market Demand Study</a:t>
            </a:r>
          </a:p>
          <a:p>
            <a:pPr lvl="1">
              <a:buFont typeface="Wingdings" pitchFamily="2" charset="2"/>
              <a:buChar char="§"/>
            </a:pPr>
            <a:r>
              <a:rPr lang="en-US" sz="1000" i="1" dirty="0"/>
              <a:t>Market Demand Study certification</a:t>
            </a:r>
          </a:p>
          <a:p>
            <a:endParaRPr lang="en-US" sz="500" i="1" dirty="0"/>
          </a:p>
          <a:p>
            <a:r>
              <a:rPr lang="en-US" i="1" dirty="0"/>
              <a:t>Prior</a:t>
            </a:r>
            <a:r>
              <a:rPr lang="en-US" i="1" baseline="0" dirty="0"/>
              <a:t> to submitting your agency’s proposal it is important to check your proposal and attachments carefully.</a:t>
            </a:r>
          </a:p>
          <a:p>
            <a:endParaRPr lang="en-US" sz="500" i="1" dirty="0"/>
          </a:p>
          <a:p>
            <a:r>
              <a:rPr lang="en-US" i="1" baseline="0" dirty="0"/>
              <a:t>Incomplete proposals will not be accepted.</a:t>
            </a:r>
            <a:endParaRPr lang="en-US" i="1" dirty="0"/>
          </a:p>
          <a:p>
            <a:endParaRPr lang="en-US" dirty="0"/>
          </a:p>
          <a:p>
            <a:endParaRPr lang="en-US" dirty="0"/>
          </a:p>
        </p:txBody>
      </p:sp>
      <p:sp>
        <p:nvSpPr>
          <p:cNvPr id="83972" name="Header Placeholder 3"/>
          <p:cNvSpPr>
            <a:spLocks noGrp="1"/>
          </p:cNvSpPr>
          <p:nvPr>
            <p:ph type="hdr" sz="quarter"/>
          </p:nvPr>
        </p:nvSpPr>
        <p:spPr>
          <a:noFill/>
        </p:spPr>
        <p:txBody>
          <a:bodyPr/>
          <a:lstStyle/>
          <a:p>
            <a:r>
              <a:rPr lang="en-US" dirty="0"/>
              <a:t>Human Services Funding Process - Applicant Orientation</a:t>
            </a:r>
          </a:p>
        </p:txBody>
      </p:sp>
      <p:sp>
        <p:nvSpPr>
          <p:cNvPr id="83973" name="Date Placeholder 4"/>
          <p:cNvSpPr>
            <a:spLocks noGrp="1"/>
          </p:cNvSpPr>
          <p:nvPr>
            <p:ph type="dt" sz="quarter" idx="1"/>
          </p:nvPr>
        </p:nvSpPr>
        <p:spPr>
          <a:noFill/>
        </p:spPr>
        <p:txBody>
          <a:bodyPr/>
          <a:lstStyle/>
          <a:p>
            <a:r>
              <a:rPr lang="en-US" dirty="0"/>
              <a:t>September 11, 2019</a:t>
            </a:r>
          </a:p>
        </p:txBody>
      </p:sp>
      <p:sp>
        <p:nvSpPr>
          <p:cNvPr id="83974" name="Slide Number Placeholder 5"/>
          <p:cNvSpPr>
            <a:spLocks noGrp="1"/>
          </p:cNvSpPr>
          <p:nvPr>
            <p:ph type="sldNum" sz="quarter" idx="5"/>
          </p:nvPr>
        </p:nvSpPr>
        <p:spPr>
          <a:noFill/>
        </p:spPr>
        <p:txBody>
          <a:bodyPr/>
          <a:lstStyle/>
          <a:p>
            <a:fld id="{CFA3A769-8DC5-48F0-9F56-6E4FEC5D40DF}" type="slidenum">
              <a:rPr lang="en-US" smtClean="0"/>
              <a:pPr/>
              <a:t>27</a:t>
            </a:fld>
            <a:endParaRPr lang="en-US" dirty="0"/>
          </a:p>
        </p:txBody>
      </p:sp>
    </p:spTree>
    <p:extLst>
      <p:ext uri="{BB962C8B-B14F-4D97-AF65-F5344CB8AC3E}">
        <p14:creationId xmlns:p14="http://schemas.microsoft.com/office/powerpoint/2010/main" val="999971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rPr>
              <a:t>This year agencies applying for HOME funds will need to complete a HOME Market Demand Study and Market Demand Study Certification.  </a:t>
            </a:r>
          </a:p>
          <a:p>
            <a:endParaRPr lang="en-US" i="1" dirty="0">
              <a:latin typeface="+mn-lt"/>
            </a:endParaRPr>
          </a:p>
          <a:p>
            <a:r>
              <a:rPr lang="en-US" i="1" dirty="0">
                <a:latin typeface="+mn-lt"/>
              </a:rPr>
              <a:t>Please reference and adhere to the market demand study rules and guidelines when completing the HOME Market Demand Study </a:t>
            </a:r>
          </a:p>
          <a:p>
            <a:r>
              <a:rPr lang="en-US" i="1" dirty="0">
                <a:latin typeface="+mn-lt"/>
              </a:rPr>
              <a:t> </a:t>
            </a:r>
          </a:p>
          <a:p>
            <a:r>
              <a:rPr lang="en-US" i="1" dirty="0">
                <a:latin typeface="+mn-lt"/>
              </a:rPr>
              <a:t>The HOME Market Demand Study can be submitted in a separate WORD document.  Please be sure to cite all data sources used.  </a:t>
            </a:r>
          </a:p>
          <a:p>
            <a:endParaRPr lang="en-US" i="1" dirty="0">
              <a:latin typeface="+mn-lt"/>
            </a:endParaRPr>
          </a:p>
          <a:p>
            <a:r>
              <a:rPr lang="en-US" i="1" dirty="0">
                <a:latin typeface="+mn-lt"/>
              </a:rPr>
              <a:t>After completing the HOME Market  Demand Study, please have the preparer complete the Market Demand Study Prepared by section of the Market Demand Study Certification captured on the slide.</a:t>
            </a:r>
          </a:p>
        </p:txBody>
      </p:sp>
      <p:sp>
        <p:nvSpPr>
          <p:cNvPr id="4" name="Header Placeholder 3"/>
          <p:cNvSpPr>
            <a:spLocks noGrp="1"/>
          </p:cNvSpPr>
          <p:nvPr>
            <p:ph type="hdr" sz="quarter" idx="10"/>
          </p:nvPr>
        </p:nvSpPr>
        <p:spPr/>
        <p:txBody>
          <a:bodyPr/>
          <a:lstStyle/>
          <a:p>
            <a:pPr>
              <a:defRPr/>
            </a:pPr>
            <a:r>
              <a:rPr lang="en-US" dirty="0"/>
              <a:t>Human Services Funding Process - Applicant Orientation</a:t>
            </a:r>
          </a:p>
        </p:txBody>
      </p:sp>
      <p:sp>
        <p:nvSpPr>
          <p:cNvPr id="5" name="Date Placeholder 4"/>
          <p:cNvSpPr>
            <a:spLocks noGrp="1"/>
          </p:cNvSpPr>
          <p:nvPr>
            <p:ph type="dt" idx="11"/>
          </p:nvPr>
        </p:nvSpPr>
        <p:spPr/>
        <p:txBody>
          <a:bodyPr/>
          <a:lstStyle/>
          <a:p>
            <a:pPr>
              <a:defRPr/>
            </a:pPr>
            <a:r>
              <a:rPr lang="en-US" dirty="0"/>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pPr>
                <a:defRPr/>
              </a:pPr>
              <a:t>28</a:t>
            </a:fld>
            <a:endParaRPr lang="en-US" dirty="0"/>
          </a:p>
        </p:txBody>
      </p:sp>
    </p:spTree>
    <p:extLst>
      <p:ext uri="{BB962C8B-B14F-4D97-AF65-F5344CB8AC3E}">
        <p14:creationId xmlns:p14="http://schemas.microsoft.com/office/powerpoint/2010/main" val="733772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year,</a:t>
            </a:r>
            <a:r>
              <a:rPr lang="en-US" i="1" baseline="0" dirty="0"/>
              <a:t> if you are submitting a HOME Proposal as a CHDO, a Certification Form will need to be completed for each Low-Income Status Board Member of the CHDO, and if applicable, a Board Resolution may be required to demonstrate specific items listed on the CHDO Checklist within the HOME Proposal.</a:t>
            </a:r>
          </a:p>
        </p:txBody>
      </p:sp>
      <p:sp>
        <p:nvSpPr>
          <p:cNvPr id="4" name="Header Placeholder 3"/>
          <p:cNvSpPr>
            <a:spLocks noGrp="1"/>
          </p:cNvSpPr>
          <p:nvPr>
            <p:ph type="hdr" sz="quarter" idx="10"/>
          </p:nvPr>
        </p:nvSpPr>
        <p:spPr/>
        <p:txBody>
          <a:bodyPr/>
          <a:lstStyle/>
          <a:p>
            <a:pPr>
              <a:defRPr/>
            </a:pPr>
            <a:r>
              <a:rPr lang="en-US" dirty="0"/>
              <a:t>Human Services Funding Process - Applicant Orientation</a:t>
            </a:r>
          </a:p>
        </p:txBody>
      </p:sp>
      <p:sp>
        <p:nvSpPr>
          <p:cNvPr id="5" name="Date Placeholder 4"/>
          <p:cNvSpPr>
            <a:spLocks noGrp="1"/>
          </p:cNvSpPr>
          <p:nvPr>
            <p:ph type="dt" idx="11"/>
          </p:nvPr>
        </p:nvSpPr>
        <p:spPr/>
        <p:txBody>
          <a:bodyPr/>
          <a:lstStyle/>
          <a:p>
            <a:pPr>
              <a:defRPr/>
            </a:pPr>
            <a:r>
              <a:rPr lang="en-US" dirty="0"/>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pPr>
                <a:defRPr/>
              </a:pPr>
              <a:t>29</a:t>
            </a:fld>
            <a:endParaRPr lang="en-US" dirty="0"/>
          </a:p>
        </p:txBody>
      </p:sp>
    </p:spTree>
    <p:extLst>
      <p:ext uri="{BB962C8B-B14F-4D97-AF65-F5344CB8AC3E}">
        <p14:creationId xmlns:p14="http://schemas.microsoft.com/office/powerpoint/2010/main" val="134014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67587" name="Rectangle 3"/>
          <p:cNvSpPr>
            <a:spLocks noGrp="1" noChangeArrowheads="1"/>
          </p:cNvSpPr>
          <p:nvPr>
            <p:ph type="dt" sz="quarter" idx="1"/>
          </p:nvPr>
        </p:nvSpPr>
        <p:spPr>
          <a:noFill/>
        </p:spPr>
        <p:txBody>
          <a:bodyPr/>
          <a:lstStyle/>
          <a:p>
            <a:r>
              <a:rPr lang="en-US" dirty="0"/>
              <a:t>September 11, 2019</a:t>
            </a:r>
          </a:p>
        </p:txBody>
      </p:sp>
      <p:sp>
        <p:nvSpPr>
          <p:cNvPr id="67588" name="Rectangle 7"/>
          <p:cNvSpPr>
            <a:spLocks noGrp="1" noChangeArrowheads="1"/>
          </p:cNvSpPr>
          <p:nvPr>
            <p:ph type="sldNum" sz="quarter" idx="5"/>
          </p:nvPr>
        </p:nvSpPr>
        <p:spPr>
          <a:noFill/>
        </p:spPr>
        <p:txBody>
          <a:bodyPr/>
          <a:lstStyle/>
          <a:p>
            <a:fld id="{9D0618E5-3989-481C-9B7A-FEE8DBBEDB07}" type="slidenum">
              <a:rPr lang="en-US" smtClean="0"/>
              <a:pPr/>
              <a:t>3</a:t>
            </a:fld>
            <a:endParaRPr lang="en-US" dirty="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a:spcBef>
                <a:spcPts val="0"/>
              </a:spcBef>
            </a:pPr>
            <a:r>
              <a:rPr lang="en-US" sz="1600" i="1" dirty="0">
                <a:latin typeface="+mn-lt"/>
              </a:rPr>
              <a:t>The purpose of today's Orientation is to…</a:t>
            </a:r>
          </a:p>
          <a:p>
            <a:pPr>
              <a:spcBef>
                <a:spcPts val="0"/>
              </a:spcBef>
            </a:pPr>
            <a:endParaRPr lang="en-US" sz="1600" i="1" dirty="0">
              <a:solidFill>
                <a:srgbClr val="00B050"/>
              </a:solidFill>
              <a:latin typeface="+mn-lt"/>
            </a:endParaRPr>
          </a:p>
          <a:p>
            <a:pPr>
              <a:spcBef>
                <a:spcPts val="0"/>
              </a:spcBef>
            </a:pPr>
            <a:r>
              <a:rPr lang="en-US" sz="1600" i="1" dirty="0">
                <a:latin typeface="+mn-lt"/>
              </a:rPr>
              <a:t>Staff will also be available upon the conclusion of today’s presentation to answer any additional questions that you might have.  </a:t>
            </a:r>
          </a:p>
          <a:p>
            <a:endParaRPr lang="en-US" dirty="0">
              <a:solidFill>
                <a:srgbClr val="00B050"/>
              </a:solidFill>
            </a:endParaRPr>
          </a:p>
        </p:txBody>
      </p:sp>
    </p:spTree>
    <p:extLst>
      <p:ext uri="{BB962C8B-B14F-4D97-AF65-F5344CB8AC3E}">
        <p14:creationId xmlns:p14="http://schemas.microsoft.com/office/powerpoint/2010/main" val="3466290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86019" name="Rectangle 3"/>
          <p:cNvSpPr>
            <a:spLocks noGrp="1" noChangeArrowheads="1"/>
          </p:cNvSpPr>
          <p:nvPr>
            <p:ph type="dt" sz="quarter" idx="1"/>
          </p:nvPr>
        </p:nvSpPr>
        <p:spPr>
          <a:noFill/>
        </p:spPr>
        <p:txBody>
          <a:bodyPr/>
          <a:lstStyle/>
          <a:p>
            <a:r>
              <a:rPr lang="en-US" dirty="0"/>
              <a:t>September 11, 2019</a:t>
            </a:r>
          </a:p>
        </p:txBody>
      </p:sp>
      <p:sp>
        <p:nvSpPr>
          <p:cNvPr id="86020" name="Rectangle 7"/>
          <p:cNvSpPr>
            <a:spLocks noGrp="1" noChangeArrowheads="1"/>
          </p:cNvSpPr>
          <p:nvPr>
            <p:ph type="sldNum" sz="quarter" idx="5"/>
          </p:nvPr>
        </p:nvSpPr>
        <p:spPr>
          <a:noFill/>
        </p:spPr>
        <p:txBody>
          <a:bodyPr/>
          <a:lstStyle/>
          <a:p>
            <a:fld id="{6DBBE263-259D-4130-A9CB-C3332892B5F5}" type="slidenum">
              <a:rPr lang="en-US" smtClean="0"/>
              <a:pPr/>
              <a:t>30</a:t>
            </a:fld>
            <a:endParaRPr lang="en-US" dirty="0"/>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a:ln/>
        </p:spPr>
        <p:txBody>
          <a:bodyPr/>
          <a:lstStyle/>
          <a:p>
            <a:r>
              <a:rPr lang="en-US" sz="1400" i="1" dirty="0"/>
              <a:t>The monitoring process only applies to CDBG and HOME, </a:t>
            </a:r>
          </a:p>
          <a:p>
            <a:r>
              <a:rPr lang="en-US" sz="1400" i="1" dirty="0"/>
              <a:t>it focuses on:</a:t>
            </a:r>
          </a:p>
          <a:p>
            <a:r>
              <a:rPr lang="en-US" sz="1400" i="1" dirty="0"/>
              <a:t> </a:t>
            </a:r>
          </a:p>
          <a:p>
            <a:pPr>
              <a:spcBef>
                <a:spcPts val="898"/>
              </a:spcBef>
              <a:spcAft>
                <a:spcPts val="599"/>
              </a:spcAft>
              <a:buFont typeface="Wingdings" pitchFamily="2" charset="2"/>
              <a:buChar char="q"/>
            </a:pPr>
            <a:r>
              <a:rPr lang="en-US" sz="1400" i="1" dirty="0"/>
              <a:t>Measuring agency performance in accordance with applicable regulations</a:t>
            </a:r>
          </a:p>
          <a:p>
            <a:pPr>
              <a:spcBef>
                <a:spcPts val="898"/>
              </a:spcBef>
              <a:spcAft>
                <a:spcPts val="599"/>
              </a:spcAft>
              <a:buFont typeface="Wingdings" pitchFamily="2" charset="2"/>
              <a:buChar char="q"/>
            </a:pPr>
            <a:r>
              <a:rPr lang="en-US" sz="1400" i="1" dirty="0"/>
              <a:t>Financial Record keeping</a:t>
            </a:r>
          </a:p>
          <a:p>
            <a:pPr defTabSz="912109">
              <a:spcBef>
                <a:spcPts val="898"/>
              </a:spcBef>
              <a:spcAft>
                <a:spcPts val="599"/>
              </a:spcAft>
              <a:buFont typeface="Wingdings" pitchFamily="2" charset="2"/>
              <a:buChar char="q"/>
              <a:defRPr/>
            </a:pPr>
            <a:r>
              <a:rPr lang="en-US" sz="1400" i="1" dirty="0"/>
              <a:t> and Reporting (in preparation for the monitoring process it is important to ensure that both ethnicity and race are captured in your monthly performance reports).</a:t>
            </a:r>
          </a:p>
          <a:p>
            <a:pPr defTabSz="912109">
              <a:spcBef>
                <a:spcPts val="898"/>
              </a:spcBef>
              <a:spcAft>
                <a:spcPts val="599"/>
              </a:spcAft>
              <a:buFont typeface="Wingdings" pitchFamily="2" charset="2"/>
              <a:buChar char="q"/>
              <a:defRPr/>
            </a:pPr>
            <a:endParaRPr lang="en-US" sz="500" i="1" dirty="0"/>
          </a:p>
          <a:p>
            <a:r>
              <a:rPr lang="en-US" sz="1400" i="1" dirty="0"/>
              <a:t>Monitoring helps to ensure compliance with federal and local requirements, while also giving us an opportunity to provide technical assistance to strengthen your program.</a:t>
            </a:r>
          </a:p>
          <a:p>
            <a:endParaRPr lang="en-US" dirty="0"/>
          </a:p>
        </p:txBody>
      </p:sp>
    </p:spTree>
    <p:extLst>
      <p:ext uri="{BB962C8B-B14F-4D97-AF65-F5344CB8AC3E}">
        <p14:creationId xmlns:p14="http://schemas.microsoft.com/office/powerpoint/2010/main" val="2983241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88067" name="Rectangle 3"/>
          <p:cNvSpPr>
            <a:spLocks noGrp="1" noChangeArrowheads="1"/>
          </p:cNvSpPr>
          <p:nvPr>
            <p:ph type="dt" sz="quarter" idx="1"/>
          </p:nvPr>
        </p:nvSpPr>
        <p:spPr>
          <a:noFill/>
        </p:spPr>
        <p:txBody>
          <a:bodyPr/>
          <a:lstStyle/>
          <a:p>
            <a:r>
              <a:rPr lang="en-US" dirty="0"/>
              <a:t>September 11, 2019</a:t>
            </a:r>
          </a:p>
        </p:txBody>
      </p:sp>
      <p:sp>
        <p:nvSpPr>
          <p:cNvPr id="88068" name="Rectangle 7"/>
          <p:cNvSpPr>
            <a:spLocks noGrp="1" noChangeArrowheads="1"/>
          </p:cNvSpPr>
          <p:nvPr>
            <p:ph type="sldNum" sz="quarter" idx="5"/>
          </p:nvPr>
        </p:nvSpPr>
        <p:spPr>
          <a:noFill/>
        </p:spPr>
        <p:txBody>
          <a:bodyPr/>
          <a:lstStyle/>
          <a:p>
            <a:fld id="{B1D8897A-0FAE-419A-AD81-7F788BCEE9D1}" type="slidenum">
              <a:rPr lang="en-US" smtClean="0"/>
              <a:pPr/>
              <a:t>31</a:t>
            </a:fld>
            <a:endParaRPr lang="en-US" dirty="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p:spPr>
        <p:txBody>
          <a:bodyPr/>
          <a:lstStyle/>
          <a:p>
            <a:r>
              <a:rPr lang="en-US" i="1" dirty="0">
                <a:latin typeface="Arial" panose="020B0604020202020204" pitchFamily="34" charset="0"/>
                <a:cs typeface="Arial" panose="020B0604020202020204" pitchFamily="34" charset="0"/>
              </a:rPr>
              <a:t>Monthly reports focus on:</a:t>
            </a:r>
          </a:p>
          <a:p>
            <a:pPr>
              <a:spcBef>
                <a:spcPts val="599"/>
              </a:spcBef>
            </a:pPr>
            <a:endParaRPr lang="en-US" i="1" dirty="0">
              <a:latin typeface="Arial" panose="020B0604020202020204" pitchFamily="34" charset="0"/>
              <a:cs typeface="Arial" panose="020B0604020202020204" pitchFamily="34" charset="0"/>
            </a:endParaRP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The number of Scottsdale persons or households to be assisted</a:t>
            </a: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Beneficiary demographics </a:t>
            </a: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And beneficiary income levels</a:t>
            </a:r>
          </a:p>
          <a:p>
            <a:pPr>
              <a:spcBef>
                <a:spcPts val="599"/>
              </a:spcBef>
              <a:spcAft>
                <a:spcPts val="599"/>
              </a:spcAft>
              <a:buFont typeface="Wingdings" pitchFamily="2" charset="2"/>
              <a:buChar char="q"/>
            </a:pPr>
            <a:r>
              <a:rPr lang="en-US" i="1" dirty="0">
                <a:latin typeface="Arial" panose="020B0604020202020204" pitchFamily="34" charset="0"/>
                <a:cs typeface="Arial" panose="020B0604020202020204" pitchFamily="34" charset="0"/>
              </a:rPr>
              <a:t>Quarterly reports are due on the 10</a:t>
            </a:r>
            <a:r>
              <a:rPr lang="en-US" i="1" baseline="30000" dirty="0">
                <a:latin typeface="Arial" panose="020B0604020202020204" pitchFamily="34" charset="0"/>
                <a:cs typeface="Arial" panose="020B0604020202020204" pitchFamily="34" charset="0"/>
              </a:rPr>
              <a:t>th</a:t>
            </a:r>
            <a:r>
              <a:rPr lang="en-US" i="1" dirty="0">
                <a:latin typeface="Arial" panose="020B0604020202020204" pitchFamily="34" charset="0"/>
                <a:cs typeface="Arial" panose="020B0604020202020204" pitchFamily="34" charset="0"/>
              </a:rPr>
              <a:t> of July, October, January and April regardless of lack of activity</a:t>
            </a:r>
          </a:p>
          <a:p>
            <a:endParaRPr lang="en-US" i="1" dirty="0">
              <a:latin typeface="Arial" panose="020B0604020202020204" pitchFamily="34" charset="0"/>
              <a:cs typeface="Arial" panose="020B0604020202020204" pitchFamily="34" charset="0"/>
            </a:endParaRPr>
          </a:p>
          <a:p>
            <a:pPr defTabSz="912109">
              <a:defRPr/>
            </a:pPr>
            <a:r>
              <a:rPr lang="en-US" i="1" dirty="0">
                <a:latin typeface="Arial" panose="020B0604020202020204" pitchFamily="34" charset="0"/>
                <a:cs typeface="Arial" panose="020B0604020202020204" pitchFamily="34" charset="0"/>
              </a:rPr>
              <a:t>It is important for us to receive the reports on time in order to accurately provide this information to HUD.</a:t>
            </a:r>
          </a:p>
          <a:p>
            <a:endParaRPr lang="en-US" sz="1000" dirty="0"/>
          </a:p>
        </p:txBody>
      </p:sp>
    </p:spTree>
    <p:extLst>
      <p:ext uri="{BB962C8B-B14F-4D97-AF65-F5344CB8AC3E}">
        <p14:creationId xmlns:p14="http://schemas.microsoft.com/office/powerpoint/2010/main" val="109279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dirty="0">
                <a:solidFill>
                  <a:prstClr val="black"/>
                </a:solidFill>
              </a:rPr>
              <a:t>Human Services Funding Process - Applicant Orientation</a:t>
            </a:r>
          </a:p>
        </p:txBody>
      </p:sp>
      <p:sp>
        <p:nvSpPr>
          <p:cNvPr id="87043" name="Rectangle 3"/>
          <p:cNvSpPr>
            <a:spLocks noGrp="1" noChangeArrowheads="1"/>
          </p:cNvSpPr>
          <p:nvPr>
            <p:ph type="dt" sz="quarter" idx="1"/>
          </p:nvPr>
        </p:nvSpPr>
        <p:spPr>
          <a:noFill/>
        </p:spPr>
        <p:txBody>
          <a:bodyPr/>
          <a:lstStyle/>
          <a:p>
            <a:r>
              <a:rPr lang="en-US" dirty="0">
                <a:solidFill>
                  <a:prstClr val="black"/>
                </a:solidFill>
              </a:rPr>
              <a:t>September 11, 2019</a:t>
            </a:r>
          </a:p>
        </p:txBody>
      </p:sp>
      <p:sp>
        <p:nvSpPr>
          <p:cNvPr id="87044" name="Rectangle 7"/>
          <p:cNvSpPr>
            <a:spLocks noGrp="1" noChangeArrowheads="1"/>
          </p:cNvSpPr>
          <p:nvPr>
            <p:ph type="sldNum" sz="quarter" idx="5"/>
          </p:nvPr>
        </p:nvSpPr>
        <p:spPr>
          <a:noFill/>
        </p:spPr>
        <p:txBody>
          <a:bodyPr/>
          <a:lstStyle/>
          <a:p>
            <a:fld id="{EBB6120D-4E05-4B13-9063-E1EAFFDE19AC}" type="slidenum">
              <a:rPr lang="en-US" smtClean="0">
                <a:solidFill>
                  <a:prstClr val="black"/>
                </a:solidFill>
              </a:rPr>
              <a:pPr/>
              <a:t>32</a:t>
            </a:fld>
            <a:endParaRPr lang="en-US" dirty="0">
              <a:solidFill>
                <a:prstClr val="black"/>
              </a:solidFill>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r>
              <a:rPr lang="en-US" i="1" dirty="0">
                <a:latin typeface="Arial" panose="020B0604020202020204" pitchFamily="34" charset="0"/>
                <a:cs typeface="Arial" panose="020B0604020202020204" pitchFamily="34" charset="0"/>
              </a:rPr>
              <a:t>The following is an overview of the reimbursement requirements:</a:t>
            </a:r>
          </a:p>
          <a:p>
            <a:endParaRPr lang="en-US" i="1" dirty="0">
              <a:latin typeface="Arial" panose="020B0604020202020204" pitchFamily="34" charset="0"/>
              <a:cs typeface="Arial" panose="020B0604020202020204" pitchFamily="34" charset="0"/>
            </a:endParaRPr>
          </a:p>
          <a:p>
            <a:pPr>
              <a:buFont typeface="Arial" pitchFamily="34" charset="0"/>
              <a:buChar char="•"/>
            </a:pPr>
            <a:r>
              <a:rPr lang="en-US" i="1" dirty="0">
                <a:latin typeface="Arial" panose="020B0604020202020204" pitchFamily="34" charset="0"/>
                <a:cs typeface="Arial" panose="020B0604020202020204" pitchFamily="34" charset="0"/>
              </a:rPr>
              <a:t>Agencies must comply with all insurance requirements. </a:t>
            </a:r>
          </a:p>
          <a:p>
            <a:pPr>
              <a:buFont typeface="Arial" pitchFamily="34" charset="0"/>
              <a:buChar char="•"/>
            </a:pPr>
            <a:endParaRPr lang="en-US" i="1" dirty="0">
              <a:latin typeface="Arial" panose="020B0604020202020204" pitchFamily="34" charset="0"/>
              <a:cs typeface="Arial" panose="020B0604020202020204" pitchFamily="34" charset="0"/>
            </a:endParaRPr>
          </a:p>
          <a:p>
            <a:pPr>
              <a:buFont typeface="Arial" pitchFamily="34" charset="0"/>
              <a:buChar char="•"/>
            </a:pPr>
            <a:r>
              <a:rPr lang="en-US" i="1" dirty="0">
                <a:latin typeface="Arial" panose="020B0604020202020204" pitchFamily="34" charset="0"/>
                <a:cs typeface="Arial" panose="020B0604020202020204" pitchFamily="34" charset="0"/>
              </a:rPr>
              <a:t>They must provide copies of supporting documentation such as timesheets, payroll ledgers, invoices and proof of payment.</a:t>
            </a:r>
          </a:p>
          <a:p>
            <a:pPr>
              <a:buFont typeface="Arial" pitchFamily="34" charset="0"/>
              <a:buNone/>
            </a:pPr>
            <a:endParaRPr lang="en-US" i="1" dirty="0">
              <a:latin typeface="Arial" panose="020B0604020202020204" pitchFamily="34" charset="0"/>
              <a:cs typeface="Arial" panose="020B0604020202020204" pitchFamily="34" charset="0"/>
            </a:endParaRPr>
          </a:p>
          <a:p>
            <a:pPr>
              <a:buFont typeface="Arial" pitchFamily="34" charset="0"/>
              <a:buChar char="•"/>
            </a:pPr>
            <a:r>
              <a:rPr lang="en-US" i="1" dirty="0">
                <a:latin typeface="Arial" panose="020B0604020202020204" pitchFamily="34" charset="0"/>
                <a:cs typeface="Arial" panose="020B0604020202020204" pitchFamily="34" charset="0"/>
              </a:rPr>
              <a:t>If the activity includes salaries the agency must be able to identify the time spent on the Scottsdale funded activity.</a:t>
            </a:r>
          </a:p>
          <a:p>
            <a:pPr>
              <a:buFont typeface="Arial" pitchFamily="34" charset="0"/>
              <a:buNone/>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r>
              <a:rPr lang="en-US" i="1" dirty="0">
                <a:latin typeface="Arial" panose="020B0604020202020204" pitchFamily="34" charset="0"/>
                <a:cs typeface="Arial" panose="020B0604020202020204" pitchFamily="34" charset="0"/>
              </a:rPr>
              <a:t>Salaries for over-time, paid time off and retro pay are ineligible for reimbursement. </a:t>
            </a:r>
          </a:p>
          <a:p>
            <a:pPr defTabSz="912109">
              <a:defRPr/>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r>
              <a:rPr lang="en-US" i="1" dirty="0">
                <a:latin typeface="Arial" panose="020B0604020202020204" pitchFamily="34" charset="0"/>
                <a:cs typeface="Arial" panose="020B0604020202020204" pitchFamily="34" charset="0"/>
              </a:rPr>
              <a:t>Submit ONLY one (1) copy of your reimbursement request – either by email or hard copy.</a:t>
            </a:r>
          </a:p>
          <a:p>
            <a:pPr defTabSz="912109">
              <a:buFont typeface="Arial" pitchFamily="34" charset="0"/>
              <a:buChar char="•"/>
              <a:defRPr/>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r>
              <a:rPr lang="en-US" i="1" dirty="0">
                <a:latin typeface="Arial" panose="020B0604020202020204" pitchFamily="34" charset="0"/>
                <a:cs typeface="Arial" panose="020B0604020202020204" pitchFamily="34" charset="0"/>
              </a:rPr>
              <a:t>I will now turn it over to Michele Payakovich, who will discuss Scottsdale Cares, General Funds, Endowment and Proposal Submissions.</a:t>
            </a:r>
          </a:p>
          <a:p>
            <a:pPr defTabSz="912109">
              <a:defRPr/>
            </a:pPr>
            <a:endParaRPr lang="en-US" i="1" dirty="0">
              <a:latin typeface="Arial" panose="020B0604020202020204" pitchFamily="34" charset="0"/>
              <a:cs typeface="Arial" panose="020B0604020202020204" pitchFamily="34" charset="0"/>
            </a:endParaRPr>
          </a:p>
          <a:p>
            <a:pPr defTabSz="912109">
              <a:buFont typeface="Arial" pitchFamily="34" charset="0"/>
              <a:buChar char="•"/>
              <a:defRPr/>
            </a:pPr>
            <a:endParaRPr lang="en-US" sz="1400" i="1" dirty="0"/>
          </a:p>
          <a:p>
            <a:pPr>
              <a:buFont typeface="Arial" pitchFamily="34" charset="0"/>
              <a:buNone/>
            </a:pPr>
            <a:endParaRPr lang="en-US" sz="1400" i="1" dirty="0">
              <a:latin typeface="+mn-lt"/>
            </a:endParaRPr>
          </a:p>
          <a:p>
            <a:endParaRPr lang="en-US" sz="1400" i="1" dirty="0">
              <a:latin typeface="+mn-lt"/>
            </a:endParaRPr>
          </a:p>
          <a:p>
            <a:endParaRPr lang="en-US" dirty="0"/>
          </a:p>
        </p:txBody>
      </p:sp>
    </p:spTree>
    <p:extLst>
      <p:ext uri="{BB962C8B-B14F-4D97-AF65-F5344CB8AC3E}">
        <p14:creationId xmlns:p14="http://schemas.microsoft.com/office/powerpoint/2010/main" val="975610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3187" name="Rectangle 3"/>
          <p:cNvSpPr>
            <a:spLocks noGrp="1" noChangeArrowheads="1"/>
          </p:cNvSpPr>
          <p:nvPr>
            <p:ph type="dt" sz="quarter" idx="1"/>
          </p:nvPr>
        </p:nvSpPr>
        <p:spPr>
          <a:noFill/>
        </p:spPr>
        <p:txBody>
          <a:bodyPr/>
          <a:lstStyle/>
          <a:p>
            <a:r>
              <a:rPr lang="en-US" dirty="0"/>
              <a:t>September 11, 2019</a:t>
            </a:r>
          </a:p>
        </p:txBody>
      </p:sp>
      <p:sp>
        <p:nvSpPr>
          <p:cNvPr id="93188" name="Rectangle 7"/>
          <p:cNvSpPr>
            <a:spLocks noGrp="1" noChangeArrowheads="1"/>
          </p:cNvSpPr>
          <p:nvPr>
            <p:ph type="sldNum" sz="quarter" idx="5"/>
          </p:nvPr>
        </p:nvSpPr>
        <p:spPr>
          <a:noFill/>
        </p:spPr>
        <p:txBody>
          <a:bodyPr/>
          <a:lstStyle/>
          <a:p>
            <a:fld id="{D52DC42C-9D7F-43DE-B56B-9CEAFAE68FE9}" type="slidenum">
              <a:rPr lang="en-US" smtClean="0"/>
              <a:pPr/>
              <a:t>33</a:t>
            </a:fld>
            <a:endParaRPr lang="en-US" dirty="0"/>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pPr>
              <a:spcBef>
                <a:spcPts val="0"/>
              </a:spcBef>
            </a:pPr>
            <a:r>
              <a:rPr lang="en-US" sz="1800" i="1" dirty="0">
                <a:latin typeface="+mn-lt"/>
              </a:rPr>
              <a:t>Thank you Justin.</a:t>
            </a:r>
          </a:p>
          <a:p>
            <a:pPr>
              <a:spcBef>
                <a:spcPts val="0"/>
              </a:spcBef>
            </a:pPr>
            <a:endParaRPr lang="en-US" sz="1800" i="1" dirty="0">
              <a:latin typeface="+mn-lt"/>
            </a:endParaRPr>
          </a:p>
          <a:p>
            <a:pPr>
              <a:spcBef>
                <a:spcPts val="0"/>
              </a:spcBef>
            </a:pPr>
            <a:r>
              <a:rPr lang="en-US" sz="1800" i="1" dirty="0">
                <a:latin typeface="+mn-lt"/>
              </a:rPr>
              <a:t>Scottsdale Cares is the City of Scottsdale’s voluntary utility donation program and receives approximately $12,271 each month from Scottsdale residents and businesses.  </a:t>
            </a:r>
          </a:p>
        </p:txBody>
      </p:sp>
    </p:spTree>
    <p:extLst>
      <p:ext uri="{BB962C8B-B14F-4D97-AF65-F5344CB8AC3E}">
        <p14:creationId xmlns:p14="http://schemas.microsoft.com/office/powerpoint/2010/main" val="1654065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4211" name="Rectangle 3"/>
          <p:cNvSpPr>
            <a:spLocks noGrp="1" noChangeArrowheads="1"/>
          </p:cNvSpPr>
          <p:nvPr>
            <p:ph type="dt" sz="quarter" idx="1"/>
          </p:nvPr>
        </p:nvSpPr>
        <p:spPr>
          <a:noFill/>
        </p:spPr>
        <p:txBody>
          <a:bodyPr/>
          <a:lstStyle/>
          <a:p>
            <a:r>
              <a:rPr lang="en-US" dirty="0"/>
              <a:t>September 11, 2019</a:t>
            </a:r>
          </a:p>
        </p:txBody>
      </p:sp>
      <p:sp>
        <p:nvSpPr>
          <p:cNvPr id="94212" name="Rectangle 7"/>
          <p:cNvSpPr>
            <a:spLocks noGrp="1" noChangeArrowheads="1"/>
          </p:cNvSpPr>
          <p:nvPr>
            <p:ph type="sldNum" sz="quarter" idx="5"/>
          </p:nvPr>
        </p:nvSpPr>
        <p:spPr>
          <a:noFill/>
        </p:spPr>
        <p:txBody>
          <a:bodyPr/>
          <a:lstStyle/>
          <a:p>
            <a:fld id="{54423914-F9DC-406D-9728-A4338EDFA2C4}" type="slidenum">
              <a:rPr lang="en-US" smtClean="0"/>
              <a:pPr/>
              <a:t>34</a:t>
            </a:fld>
            <a:endParaRPr lang="en-US" dirty="0"/>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a:ln/>
        </p:spPr>
        <p:txBody>
          <a:bodyPr/>
          <a:lstStyle/>
          <a:p>
            <a:pPr>
              <a:spcBef>
                <a:spcPts val="0"/>
              </a:spcBef>
            </a:pPr>
            <a:r>
              <a:rPr lang="en-US" sz="1600" i="1" dirty="0">
                <a:latin typeface="+mn-lt"/>
              </a:rPr>
              <a:t>- Scottsdale Cares promotes the positive development of youth, adults, and seniors</a:t>
            </a:r>
          </a:p>
          <a:p>
            <a:pPr>
              <a:spcBef>
                <a:spcPts val="0"/>
              </a:spcBef>
            </a:pPr>
            <a:endParaRPr lang="en-US" sz="1600" i="1" dirty="0">
              <a:latin typeface="+mn-lt"/>
            </a:endParaRPr>
          </a:p>
          <a:p>
            <a:pPr>
              <a:spcBef>
                <a:spcPts val="0"/>
              </a:spcBef>
            </a:pPr>
            <a:r>
              <a:rPr lang="en-US" sz="1600" i="1" dirty="0">
                <a:latin typeface="+mn-lt"/>
              </a:rPr>
              <a:t>- Strengthens families and the self sufficiency of adults </a:t>
            </a:r>
          </a:p>
          <a:p>
            <a:pPr>
              <a:spcBef>
                <a:spcPts val="0"/>
              </a:spcBef>
            </a:pPr>
            <a:endParaRPr lang="en-US" sz="1600" i="1" dirty="0">
              <a:latin typeface="+mn-lt"/>
            </a:endParaRPr>
          </a:p>
          <a:p>
            <a:pPr>
              <a:spcBef>
                <a:spcPts val="0"/>
              </a:spcBef>
            </a:pPr>
            <a:r>
              <a:rPr lang="en-US" sz="1600" i="1" dirty="0">
                <a:latin typeface="+mn-lt"/>
              </a:rPr>
              <a:t>- or supports residents in addressing crisis needs.</a:t>
            </a:r>
          </a:p>
          <a:p>
            <a:r>
              <a:rPr lang="en-US" dirty="0"/>
              <a:t> </a:t>
            </a:r>
          </a:p>
          <a:p>
            <a:endParaRPr lang="en-US" dirty="0"/>
          </a:p>
        </p:txBody>
      </p:sp>
    </p:spTree>
    <p:extLst>
      <p:ext uri="{BB962C8B-B14F-4D97-AF65-F5344CB8AC3E}">
        <p14:creationId xmlns:p14="http://schemas.microsoft.com/office/powerpoint/2010/main" val="2009580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p>
            <a:r>
              <a:rPr lang="en-US" dirty="0">
                <a:solidFill>
                  <a:prstClr val="black"/>
                </a:solidFill>
              </a:rPr>
              <a:t>Human Services Funding Process - Applicant Orientation</a:t>
            </a:r>
          </a:p>
        </p:txBody>
      </p:sp>
      <p:sp>
        <p:nvSpPr>
          <p:cNvPr id="94211" name="Rectangle 3"/>
          <p:cNvSpPr>
            <a:spLocks noGrp="1" noChangeArrowheads="1"/>
          </p:cNvSpPr>
          <p:nvPr>
            <p:ph type="dt" sz="quarter" idx="1"/>
          </p:nvPr>
        </p:nvSpPr>
        <p:spPr>
          <a:noFill/>
        </p:spPr>
        <p:txBody>
          <a:bodyPr/>
          <a:lstStyle/>
          <a:p>
            <a:r>
              <a:rPr lang="en-US" dirty="0">
                <a:solidFill>
                  <a:prstClr val="black"/>
                </a:solidFill>
              </a:rPr>
              <a:t>September 11, 2019</a:t>
            </a:r>
          </a:p>
        </p:txBody>
      </p:sp>
      <p:sp>
        <p:nvSpPr>
          <p:cNvPr id="94212" name="Rectangle 7"/>
          <p:cNvSpPr>
            <a:spLocks noGrp="1" noChangeArrowheads="1"/>
          </p:cNvSpPr>
          <p:nvPr>
            <p:ph type="sldNum" sz="quarter" idx="5"/>
          </p:nvPr>
        </p:nvSpPr>
        <p:spPr>
          <a:noFill/>
        </p:spPr>
        <p:txBody>
          <a:bodyPr/>
          <a:lstStyle/>
          <a:p>
            <a:fld id="{54423914-F9DC-406D-9728-A4338EDFA2C4}" type="slidenum">
              <a:rPr lang="en-US" smtClean="0">
                <a:solidFill>
                  <a:prstClr val="black"/>
                </a:solidFill>
              </a:rPr>
              <a:pPr/>
              <a:t>35</a:t>
            </a:fld>
            <a:endParaRPr lang="en-US" dirty="0">
              <a:solidFill>
                <a:prstClr val="black"/>
              </a:solidFill>
            </a:endParaRPr>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a:ln/>
        </p:spPr>
        <p:txBody>
          <a:bodyPr/>
          <a:lstStyle/>
          <a:p>
            <a:r>
              <a:rPr lang="en-US" sz="1600" i="1" dirty="0"/>
              <a:t>The estimated allocation for Scottsdale Cares for FY 2021/22 is $160,000.  </a:t>
            </a:r>
          </a:p>
          <a:p>
            <a:endParaRPr lang="en-US" sz="1600" i="1" dirty="0"/>
          </a:p>
          <a:p>
            <a:r>
              <a:rPr lang="en-US" sz="1600" i="1" dirty="0"/>
              <a:t>The amount available is tentative until it is approved by City Council in June of 2021.</a:t>
            </a:r>
          </a:p>
          <a:p>
            <a:r>
              <a:rPr lang="en-US" dirty="0"/>
              <a:t> </a:t>
            </a:r>
          </a:p>
          <a:p>
            <a:endParaRPr lang="en-US" dirty="0"/>
          </a:p>
        </p:txBody>
      </p:sp>
    </p:spTree>
    <p:extLst>
      <p:ext uri="{BB962C8B-B14F-4D97-AF65-F5344CB8AC3E}">
        <p14:creationId xmlns:p14="http://schemas.microsoft.com/office/powerpoint/2010/main" val="1018249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89091" name="Rectangle 3"/>
          <p:cNvSpPr>
            <a:spLocks noGrp="1" noChangeArrowheads="1"/>
          </p:cNvSpPr>
          <p:nvPr>
            <p:ph type="dt" sz="quarter" idx="1"/>
          </p:nvPr>
        </p:nvSpPr>
        <p:spPr>
          <a:noFill/>
        </p:spPr>
        <p:txBody>
          <a:bodyPr/>
          <a:lstStyle/>
          <a:p>
            <a:r>
              <a:rPr lang="en-US" dirty="0"/>
              <a:t>September 11, 2019</a:t>
            </a:r>
          </a:p>
        </p:txBody>
      </p:sp>
      <p:sp>
        <p:nvSpPr>
          <p:cNvPr id="89092" name="Rectangle 7"/>
          <p:cNvSpPr>
            <a:spLocks noGrp="1" noChangeArrowheads="1"/>
          </p:cNvSpPr>
          <p:nvPr>
            <p:ph type="sldNum" sz="quarter" idx="5"/>
          </p:nvPr>
        </p:nvSpPr>
        <p:spPr>
          <a:noFill/>
        </p:spPr>
        <p:txBody>
          <a:bodyPr/>
          <a:lstStyle/>
          <a:p>
            <a:fld id="{51D2376C-4243-4FDA-9F14-39C57D0F4A42}" type="slidenum">
              <a:rPr lang="en-US" smtClean="0"/>
              <a:pPr/>
              <a:t>36</a:t>
            </a:fld>
            <a:endParaRPr lang="en-US" dirty="0"/>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a:ln/>
        </p:spPr>
        <p:txBody>
          <a:bodyPr/>
          <a:lstStyle/>
          <a:p>
            <a:r>
              <a:rPr lang="en-US" i="1" baseline="0" dirty="0"/>
              <a:t>The City of Scottsdale funds non-profit agencies to conduct human service programs in Scottsdale.  </a:t>
            </a:r>
            <a:endParaRPr lang="en-US" i="1" dirty="0"/>
          </a:p>
          <a:p>
            <a:endParaRPr lang="en-US" dirty="0"/>
          </a:p>
        </p:txBody>
      </p:sp>
    </p:spTree>
    <p:extLst>
      <p:ext uri="{BB962C8B-B14F-4D97-AF65-F5344CB8AC3E}">
        <p14:creationId xmlns:p14="http://schemas.microsoft.com/office/powerpoint/2010/main" val="3546842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0115" name="Rectangle 3"/>
          <p:cNvSpPr>
            <a:spLocks noGrp="1" noChangeArrowheads="1"/>
          </p:cNvSpPr>
          <p:nvPr>
            <p:ph type="dt" sz="quarter" idx="1"/>
          </p:nvPr>
        </p:nvSpPr>
        <p:spPr>
          <a:noFill/>
        </p:spPr>
        <p:txBody>
          <a:bodyPr/>
          <a:lstStyle/>
          <a:p>
            <a:r>
              <a:rPr lang="en-US" dirty="0"/>
              <a:t>September 11, 2019</a:t>
            </a:r>
          </a:p>
        </p:txBody>
      </p:sp>
      <p:sp>
        <p:nvSpPr>
          <p:cNvPr id="90116" name="Rectangle 7"/>
          <p:cNvSpPr>
            <a:spLocks noGrp="1" noChangeArrowheads="1"/>
          </p:cNvSpPr>
          <p:nvPr>
            <p:ph type="sldNum" sz="quarter" idx="5"/>
          </p:nvPr>
        </p:nvSpPr>
        <p:spPr>
          <a:noFill/>
        </p:spPr>
        <p:txBody>
          <a:bodyPr/>
          <a:lstStyle/>
          <a:p>
            <a:fld id="{734A903B-79BB-42E1-8D39-5B6AAA4ECEF5}" type="slidenum">
              <a:rPr lang="en-US" smtClean="0"/>
              <a:pPr/>
              <a:t>37</a:t>
            </a:fld>
            <a:endParaRPr lang="en-US" dirty="0"/>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r>
              <a:rPr lang="en-US" i="1" dirty="0"/>
              <a:t>The following are Eligible Activities to facilitate with General Funds:</a:t>
            </a:r>
          </a:p>
          <a:p>
            <a:endParaRPr lang="en-US" i="1" dirty="0"/>
          </a:p>
          <a:p>
            <a:r>
              <a:rPr lang="en-US" i="1" dirty="0"/>
              <a:t>(read the bullet points)</a:t>
            </a:r>
          </a:p>
          <a:p>
            <a:endParaRPr lang="en-US" dirty="0"/>
          </a:p>
        </p:txBody>
      </p:sp>
    </p:spTree>
    <p:extLst>
      <p:ext uri="{BB962C8B-B14F-4D97-AF65-F5344CB8AC3E}">
        <p14:creationId xmlns:p14="http://schemas.microsoft.com/office/powerpoint/2010/main" val="77217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1139" name="Rectangle 3"/>
          <p:cNvSpPr>
            <a:spLocks noGrp="1" noChangeArrowheads="1"/>
          </p:cNvSpPr>
          <p:nvPr>
            <p:ph type="dt" sz="quarter" idx="1"/>
          </p:nvPr>
        </p:nvSpPr>
        <p:spPr>
          <a:noFill/>
        </p:spPr>
        <p:txBody>
          <a:bodyPr/>
          <a:lstStyle/>
          <a:p>
            <a:r>
              <a:rPr lang="en-US" dirty="0"/>
              <a:t>September 11, 2019</a:t>
            </a:r>
          </a:p>
        </p:txBody>
      </p:sp>
      <p:sp>
        <p:nvSpPr>
          <p:cNvPr id="91140" name="Rectangle 7"/>
          <p:cNvSpPr>
            <a:spLocks noGrp="1" noChangeArrowheads="1"/>
          </p:cNvSpPr>
          <p:nvPr>
            <p:ph type="sldNum" sz="quarter" idx="5"/>
          </p:nvPr>
        </p:nvSpPr>
        <p:spPr>
          <a:noFill/>
        </p:spPr>
        <p:txBody>
          <a:bodyPr/>
          <a:lstStyle/>
          <a:p>
            <a:fld id="{69BA8DB6-598A-445B-B788-CF95B92F98CB}" type="slidenum">
              <a:rPr lang="en-US" smtClean="0"/>
              <a:pPr/>
              <a:t>38</a:t>
            </a:fld>
            <a:endParaRPr lang="en-US" dirty="0"/>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p:spPr>
        <p:txBody>
          <a:bodyPr/>
          <a:lstStyle/>
          <a:p>
            <a:r>
              <a:rPr lang="en-US" i="1" dirty="0"/>
              <a:t>The estimated allocation for General Funds for FY 2021/22 is $200,000; </a:t>
            </a:r>
          </a:p>
          <a:p>
            <a:endParaRPr lang="en-US" i="1" dirty="0"/>
          </a:p>
          <a:p>
            <a:r>
              <a:rPr lang="en-US" i="1" dirty="0"/>
              <a:t>This amount available is tentative until it is approved by City C</a:t>
            </a:r>
            <a:r>
              <a:rPr lang="en-US" i="1" baseline="0" dirty="0"/>
              <a:t>ouncil in June of 2021.</a:t>
            </a:r>
            <a:endParaRPr lang="en-US" i="1" dirty="0"/>
          </a:p>
        </p:txBody>
      </p:sp>
    </p:spTree>
    <p:extLst>
      <p:ext uri="{BB962C8B-B14F-4D97-AF65-F5344CB8AC3E}">
        <p14:creationId xmlns:p14="http://schemas.microsoft.com/office/powerpoint/2010/main" val="1390897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7283" name="Rectangle 3"/>
          <p:cNvSpPr>
            <a:spLocks noGrp="1" noChangeArrowheads="1"/>
          </p:cNvSpPr>
          <p:nvPr>
            <p:ph type="dt" sz="quarter" idx="1"/>
          </p:nvPr>
        </p:nvSpPr>
        <p:spPr>
          <a:noFill/>
        </p:spPr>
        <p:txBody>
          <a:bodyPr/>
          <a:lstStyle/>
          <a:p>
            <a:r>
              <a:rPr lang="en-US" dirty="0"/>
              <a:t>September 11, 2019</a:t>
            </a:r>
          </a:p>
        </p:txBody>
      </p:sp>
      <p:sp>
        <p:nvSpPr>
          <p:cNvPr id="97284" name="Rectangle 7"/>
          <p:cNvSpPr>
            <a:spLocks noGrp="1" noChangeArrowheads="1"/>
          </p:cNvSpPr>
          <p:nvPr>
            <p:ph type="sldNum" sz="quarter" idx="5"/>
          </p:nvPr>
        </p:nvSpPr>
        <p:spPr>
          <a:noFill/>
        </p:spPr>
        <p:txBody>
          <a:bodyPr/>
          <a:lstStyle/>
          <a:p>
            <a:fld id="{39D63AA9-38C1-49EE-822A-D7B42A3AE119}" type="slidenum">
              <a:rPr lang="en-US" smtClean="0"/>
              <a:pPr/>
              <a:t>39</a:t>
            </a:fld>
            <a:endParaRPr lang="en-US" dirty="0"/>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a:spcBef>
                <a:spcPts val="0"/>
              </a:spcBef>
            </a:pPr>
            <a:r>
              <a:rPr lang="en-US" sz="1100" i="1" dirty="0">
                <a:latin typeface="+mn-lt"/>
              </a:rPr>
              <a:t>For Scottsdale Cares and General Funds, agencies must comply with the following:</a:t>
            </a:r>
          </a:p>
          <a:p>
            <a:pPr>
              <a:spcBef>
                <a:spcPts val="0"/>
              </a:spcBef>
            </a:pPr>
            <a:endParaRPr lang="en-US" sz="1100" i="1" dirty="0">
              <a:latin typeface="+mn-lt"/>
            </a:endParaRPr>
          </a:p>
          <a:p>
            <a:pPr defTabSz="912109">
              <a:spcBef>
                <a:spcPts val="0"/>
              </a:spcBef>
              <a:defRPr/>
            </a:pPr>
            <a:r>
              <a:rPr lang="en-US" sz="1100" i="1" dirty="0">
                <a:latin typeface="+mn-lt"/>
              </a:rPr>
              <a:t>Must meet the </a:t>
            </a:r>
            <a:r>
              <a:rPr lang="en-US" sz="1100" i="1" dirty="0"/>
              <a:t>number of Scottsdale persons or household to be assisted from your Scope of Work.  For instance: When we are processing your reimbursement requests,</a:t>
            </a:r>
          </a:p>
          <a:p>
            <a:pPr defTabSz="912109">
              <a:spcBef>
                <a:spcPts val="0"/>
              </a:spcBef>
              <a:defRPr/>
            </a:pPr>
            <a:r>
              <a:rPr lang="en-US" sz="1100" i="1" dirty="0"/>
              <a:t>we will verify that you are performing appropriately towards meeting your goals indicated in your SOW.</a:t>
            </a:r>
          </a:p>
          <a:p>
            <a:pPr defTabSz="912109">
              <a:spcBef>
                <a:spcPts val="0"/>
              </a:spcBef>
              <a:defRPr/>
            </a:pPr>
            <a:r>
              <a:rPr lang="en-US" sz="1100" i="1" dirty="0"/>
              <a:t>If you fall short or do not meet the total number of Scottsdale persons or households to be assisted you will not be reimbursed.</a:t>
            </a:r>
          </a:p>
          <a:p>
            <a:pPr>
              <a:spcBef>
                <a:spcPts val="0"/>
              </a:spcBef>
            </a:pPr>
            <a:endParaRPr lang="en-US" sz="1100" i="1" dirty="0">
              <a:latin typeface="+mn-lt"/>
            </a:endParaRPr>
          </a:p>
          <a:p>
            <a:pPr>
              <a:spcBef>
                <a:spcPts val="0"/>
              </a:spcBef>
            </a:pPr>
            <a:r>
              <a:rPr lang="en-US" sz="1100" i="1" dirty="0">
                <a:latin typeface="+mn-lt"/>
              </a:rPr>
              <a:t>You will also need to: Comply with all applicable insurance requirements, City ordinances and state and federal laws and regulations.</a:t>
            </a:r>
          </a:p>
          <a:p>
            <a:pPr>
              <a:spcBef>
                <a:spcPts val="0"/>
              </a:spcBef>
            </a:pPr>
            <a:endParaRPr lang="en-US" sz="1100" i="1" dirty="0">
              <a:latin typeface="+mn-lt"/>
            </a:endParaRPr>
          </a:p>
          <a:p>
            <a:pPr>
              <a:spcBef>
                <a:spcPts val="0"/>
              </a:spcBef>
            </a:pPr>
            <a:r>
              <a:rPr lang="en-US" sz="1100" i="1" dirty="0">
                <a:latin typeface="+mn-lt"/>
              </a:rPr>
              <a:t>This year we have new deadline schedules for invoices and performance reports, they are as follows:</a:t>
            </a:r>
          </a:p>
          <a:p>
            <a:pPr>
              <a:spcBef>
                <a:spcPts val="0"/>
              </a:spcBef>
            </a:pPr>
            <a:endParaRPr lang="en-US" sz="1100" i="1" dirty="0">
              <a:latin typeface="+mn-lt"/>
            </a:endParaRPr>
          </a:p>
          <a:p>
            <a:pPr>
              <a:spcBef>
                <a:spcPts val="0"/>
              </a:spcBef>
            </a:pPr>
            <a:r>
              <a:rPr lang="en-US" sz="1100" i="1" dirty="0">
                <a:latin typeface="+mn-lt"/>
              </a:rPr>
              <a:t>Contracts under $25,000 ; Invoices and Performance Reports are due on Oct. 20</a:t>
            </a:r>
            <a:r>
              <a:rPr lang="en-US" sz="1100" i="1" baseline="30000" dirty="0">
                <a:latin typeface="+mn-lt"/>
              </a:rPr>
              <a:t>th</a:t>
            </a:r>
            <a:r>
              <a:rPr lang="en-US" sz="1100" i="1" dirty="0">
                <a:latin typeface="+mn-lt"/>
              </a:rPr>
              <a:t>, Feb 20</a:t>
            </a:r>
            <a:r>
              <a:rPr lang="en-US" sz="1100" i="1" baseline="30000" dirty="0">
                <a:latin typeface="+mn-lt"/>
              </a:rPr>
              <a:t>th</a:t>
            </a:r>
            <a:r>
              <a:rPr lang="en-US" sz="1100" i="1" dirty="0">
                <a:latin typeface="+mn-lt"/>
              </a:rPr>
              <a:t> and June 20</a:t>
            </a:r>
            <a:r>
              <a:rPr lang="en-US" sz="1100" i="1" baseline="30000" dirty="0">
                <a:latin typeface="+mn-lt"/>
              </a:rPr>
              <a:t>th</a:t>
            </a:r>
            <a:r>
              <a:rPr lang="en-US" sz="1100" i="1" dirty="0">
                <a:latin typeface="+mn-lt"/>
              </a:rPr>
              <a:t>. </a:t>
            </a:r>
          </a:p>
          <a:p>
            <a:pPr>
              <a:spcBef>
                <a:spcPts val="0"/>
              </a:spcBef>
            </a:pPr>
            <a:endParaRPr lang="en-US" sz="1100" i="1" dirty="0">
              <a:latin typeface="+mn-lt"/>
            </a:endParaRPr>
          </a:p>
          <a:p>
            <a:pPr>
              <a:spcBef>
                <a:spcPts val="0"/>
              </a:spcBef>
            </a:pPr>
            <a:r>
              <a:rPr lang="en-US" sz="1100" i="1" dirty="0">
                <a:latin typeface="+mn-lt"/>
              </a:rPr>
              <a:t>Contracts over $25,000 ; Invoices and Performance Reports are due on Sept. 20</a:t>
            </a:r>
            <a:r>
              <a:rPr lang="en-US" sz="1100" i="1" baseline="30000" dirty="0">
                <a:latin typeface="+mn-lt"/>
              </a:rPr>
              <a:t>th</a:t>
            </a:r>
            <a:r>
              <a:rPr lang="en-US" sz="1100" i="1" dirty="0">
                <a:latin typeface="+mn-lt"/>
              </a:rPr>
              <a:t>, Dec 20</a:t>
            </a:r>
            <a:r>
              <a:rPr lang="en-US" sz="1100" i="1" baseline="30000" dirty="0">
                <a:latin typeface="+mn-lt"/>
              </a:rPr>
              <a:t>th</a:t>
            </a:r>
            <a:r>
              <a:rPr lang="en-US" sz="1100" i="1" dirty="0">
                <a:latin typeface="+mn-lt"/>
              </a:rPr>
              <a:t>, March 20</a:t>
            </a:r>
            <a:r>
              <a:rPr lang="en-US" sz="1100" i="1" baseline="30000" dirty="0">
                <a:latin typeface="+mn-lt"/>
              </a:rPr>
              <a:t>th</a:t>
            </a:r>
            <a:r>
              <a:rPr lang="en-US" sz="1100" i="1" dirty="0">
                <a:latin typeface="+mn-lt"/>
              </a:rPr>
              <a:t> and June 20</a:t>
            </a:r>
            <a:r>
              <a:rPr lang="en-US" sz="1100" i="1" baseline="30000" dirty="0">
                <a:latin typeface="+mn-lt"/>
              </a:rPr>
              <a:t>th</a:t>
            </a:r>
            <a:r>
              <a:rPr lang="en-US" sz="1100" i="1" dirty="0">
                <a:latin typeface="+mn-lt"/>
              </a:rPr>
              <a:t>.</a:t>
            </a:r>
          </a:p>
          <a:p>
            <a:pPr>
              <a:spcBef>
                <a:spcPts val="0"/>
              </a:spcBef>
            </a:pPr>
            <a:endParaRPr lang="en-US" sz="1100" i="1" dirty="0">
              <a:latin typeface="+mn-lt"/>
            </a:endParaRPr>
          </a:p>
          <a:p>
            <a:pPr>
              <a:spcBef>
                <a:spcPts val="0"/>
              </a:spcBef>
            </a:pPr>
            <a:r>
              <a:rPr lang="en-US" sz="1100" i="1" dirty="0">
                <a:latin typeface="+mn-lt"/>
              </a:rPr>
              <a:t>Submit ONLY one (1) copy of your reimbursement request – by email.  </a:t>
            </a:r>
          </a:p>
          <a:p>
            <a:pPr>
              <a:spcBef>
                <a:spcPts val="0"/>
              </a:spcBef>
            </a:pPr>
            <a:endParaRPr lang="en-US" sz="1600" i="1" dirty="0">
              <a:latin typeface="+mn-lt"/>
            </a:endParaRPr>
          </a:p>
          <a:p>
            <a:pPr>
              <a:spcBef>
                <a:spcPts val="0"/>
              </a:spcBef>
            </a:pPr>
            <a:endParaRPr lang="en-US" sz="1600" i="1" dirty="0">
              <a:latin typeface="+mn-lt"/>
            </a:endParaRPr>
          </a:p>
        </p:txBody>
      </p:sp>
    </p:spTree>
    <p:extLst>
      <p:ext uri="{BB962C8B-B14F-4D97-AF65-F5344CB8AC3E}">
        <p14:creationId xmlns:p14="http://schemas.microsoft.com/office/powerpoint/2010/main" val="326093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69635" name="Rectangle 3"/>
          <p:cNvSpPr>
            <a:spLocks noGrp="1" noChangeArrowheads="1"/>
          </p:cNvSpPr>
          <p:nvPr>
            <p:ph type="dt" sz="quarter" idx="1"/>
          </p:nvPr>
        </p:nvSpPr>
        <p:spPr>
          <a:noFill/>
        </p:spPr>
        <p:txBody>
          <a:bodyPr/>
          <a:lstStyle/>
          <a:p>
            <a:r>
              <a:rPr lang="en-US" dirty="0"/>
              <a:t>September 11, 2019</a:t>
            </a:r>
          </a:p>
        </p:txBody>
      </p:sp>
      <p:sp>
        <p:nvSpPr>
          <p:cNvPr id="69636" name="Rectangle 7"/>
          <p:cNvSpPr>
            <a:spLocks noGrp="1" noChangeArrowheads="1"/>
          </p:cNvSpPr>
          <p:nvPr>
            <p:ph type="sldNum" sz="quarter" idx="5"/>
          </p:nvPr>
        </p:nvSpPr>
        <p:spPr>
          <a:noFill/>
        </p:spPr>
        <p:txBody>
          <a:bodyPr/>
          <a:lstStyle/>
          <a:p>
            <a:fld id="{90D82A7C-13F7-41C2-AD39-6A751A2EF638}" type="slidenum">
              <a:rPr lang="en-US" smtClean="0"/>
              <a:pPr/>
              <a:t>4</a:t>
            </a:fld>
            <a:endParaRPr lang="en-US" dirty="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r>
              <a:rPr lang="en-US" dirty="0"/>
              <a:t>Read Slide</a:t>
            </a:r>
          </a:p>
        </p:txBody>
      </p:sp>
    </p:spTree>
    <p:extLst>
      <p:ext uri="{BB962C8B-B14F-4D97-AF65-F5344CB8AC3E}">
        <p14:creationId xmlns:p14="http://schemas.microsoft.com/office/powerpoint/2010/main" val="1705637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8307" name="Rectangle 3"/>
          <p:cNvSpPr>
            <a:spLocks noGrp="1" noChangeArrowheads="1"/>
          </p:cNvSpPr>
          <p:nvPr>
            <p:ph type="dt" sz="quarter" idx="1"/>
          </p:nvPr>
        </p:nvSpPr>
        <p:spPr>
          <a:noFill/>
        </p:spPr>
        <p:txBody>
          <a:bodyPr/>
          <a:lstStyle/>
          <a:p>
            <a:r>
              <a:rPr lang="en-US" dirty="0"/>
              <a:t>September 11, 2019</a:t>
            </a:r>
          </a:p>
        </p:txBody>
      </p:sp>
      <p:sp>
        <p:nvSpPr>
          <p:cNvPr id="98308" name="Rectangle 7"/>
          <p:cNvSpPr>
            <a:spLocks noGrp="1" noChangeArrowheads="1"/>
          </p:cNvSpPr>
          <p:nvPr>
            <p:ph type="sldNum" sz="quarter" idx="5"/>
          </p:nvPr>
        </p:nvSpPr>
        <p:spPr>
          <a:noFill/>
        </p:spPr>
        <p:txBody>
          <a:bodyPr/>
          <a:lstStyle/>
          <a:p>
            <a:fld id="{16F872C8-8D31-4767-A367-F97EC68E951D}" type="slidenum">
              <a:rPr lang="en-US" smtClean="0"/>
              <a:pPr/>
              <a:t>40</a:t>
            </a:fld>
            <a:endParaRPr lang="en-US" dirty="0"/>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64860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9331" name="Rectangle 3"/>
          <p:cNvSpPr>
            <a:spLocks noGrp="1" noChangeArrowheads="1"/>
          </p:cNvSpPr>
          <p:nvPr>
            <p:ph type="dt" sz="quarter" idx="1"/>
          </p:nvPr>
        </p:nvSpPr>
        <p:spPr>
          <a:noFill/>
        </p:spPr>
        <p:txBody>
          <a:bodyPr/>
          <a:lstStyle/>
          <a:p>
            <a:r>
              <a:rPr lang="en-US" dirty="0"/>
              <a:t>September 11, 2019</a:t>
            </a:r>
          </a:p>
        </p:txBody>
      </p:sp>
      <p:sp>
        <p:nvSpPr>
          <p:cNvPr id="99332" name="Rectangle 7"/>
          <p:cNvSpPr>
            <a:spLocks noGrp="1" noChangeArrowheads="1"/>
          </p:cNvSpPr>
          <p:nvPr>
            <p:ph type="sldNum" sz="quarter" idx="5"/>
          </p:nvPr>
        </p:nvSpPr>
        <p:spPr>
          <a:noFill/>
        </p:spPr>
        <p:txBody>
          <a:bodyPr/>
          <a:lstStyle/>
          <a:p>
            <a:fld id="{196DF0B7-C9FC-48C0-8B74-5E26CC2515AF}" type="slidenum">
              <a:rPr lang="en-US" smtClean="0"/>
              <a:pPr/>
              <a:t>41</a:t>
            </a:fld>
            <a:endParaRPr lang="en-US" dirty="0"/>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p:spPr>
        <p:txBody>
          <a:bodyPr/>
          <a:lstStyle/>
          <a:p>
            <a:pPr>
              <a:spcBef>
                <a:spcPts val="0"/>
              </a:spcBef>
            </a:pPr>
            <a:endParaRPr lang="en-US" dirty="0"/>
          </a:p>
          <a:p>
            <a:pPr>
              <a:spcBef>
                <a:spcPts val="0"/>
              </a:spcBef>
            </a:pPr>
            <a:r>
              <a:rPr lang="en-US" sz="1600" i="1" dirty="0">
                <a:latin typeface="+mn-lt"/>
              </a:rPr>
              <a:t>The City of Scottsdale Endowment Funds are awarded on a competitive basis.   City of Scottsdale programs and agencies recognized by the Internal Revenue Service as 501(c)(3) agencies are qualified to apply.  </a:t>
            </a:r>
          </a:p>
          <a:p>
            <a:pPr>
              <a:spcBef>
                <a:spcPts val="0"/>
              </a:spcBef>
            </a:pPr>
            <a:endParaRPr lang="en-US" sz="1600" i="1" dirty="0">
              <a:latin typeface="+mn-lt"/>
            </a:endParaRPr>
          </a:p>
          <a:p>
            <a:pPr>
              <a:spcBef>
                <a:spcPts val="0"/>
              </a:spcBef>
            </a:pPr>
            <a:r>
              <a:rPr lang="en-US" sz="1600" i="1" dirty="0">
                <a:latin typeface="+mn-lt"/>
              </a:rPr>
              <a:t>Eligible activities for the Scottsdale Community Endowment are community projects and programs for the public good within the City of Scottsdale.  There is estimated to be approximately One Thousand Three Hundred Dollars ($1,300) available.</a:t>
            </a:r>
          </a:p>
          <a:p>
            <a:pPr>
              <a:spcBef>
                <a:spcPts val="0"/>
              </a:spcBef>
            </a:pPr>
            <a:endParaRPr lang="en-US" sz="1600" i="1" dirty="0">
              <a:latin typeface="+mn-lt"/>
            </a:endParaRPr>
          </a:p>
          <a:p>
            <a:pPr>
              <a:spcBef>
                <a:spcPts val="0"/>
              </a:spcBef>
            </a:pPr>
            <a:r>
              <a:rPr lang="en-US" sz="1600" i="1" dirty="0">
                <a:latin typeface="+mn-lt"/>
              </a:rPr>
              <a:t>The Herbert R. Drinkwater endowment is used to support City of Scottsdale youth programs.  Estimated to be approximately Seven Hundred Dollars ($700.00).</a:t>
            </a:r>
          </a:p>
          <a:p>
            <a:pPr>
              <a:lnSpc>
                <a:spcPct val="150000"/>
              </a:lnSpc>
            </a:pPr>
            <a:endParaRPr lang="en-US" dirty="0"/>
          </a:p>
        </p:txBody>
      </p:sp>
    </p:spTree>
    <p:extLst>
      <p:ext uri="{BB962C8B-B14F-4D97-AF65-F5344CB8AC3E}">
        <p14:creationId xmlns:p14="http://schemas.microsoft.com/office/powerpoint/2010/main" val="1320389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100355" name="Rectangle 3"/>
          <p:cNvSpPr>
            <a:spLocks noGrp="1" noChangeArrowheads="1"/>
          </p:cNvSpPr>
          <p:nvPr>
            <p:ph type="dt" sz="quarter" idx="1"/>
          </p:nvPr>
        </p:nvSpPr>
        <p:spPr>
          <a:noFill/>
        </p:spPr>
        <p:txBody>
          <a:bodyPr/>
          <a:lstStyle/>
          <a:p>
            <a:r>
              <a:rPr lang="en-US" dirty="0"/>
              <a:t>September 11, 2019</a:t>
            </a:r>
          </a:p>
        </p:txBody>
      </p:sp>
      <p:sp>
        <p:nvSpPr>
          <p:cNvPr id="100356" name="Rectangle 7"/>
          <p:cNvSpPr>
            <a:spLocks noGrp="1" noChangeArrowheads="1"/>
          </p:cNvSpPr>
          <p:nvPr>
            <p:ph type="sldNum" sz="quarter" idx="5"/>
          </p:nvPr>
        </p:nvSpPr>
        <p:spPr>
          <a:noFill/>
        </p:spPr>
        <p:txBody>
          <a:bodyPr/>
          <a:lstStyle/>
          <a:p>
            <a:fld id="{7566F831-7DB7-4F0E-BBB1-99AA102D43AA}" type="slidenum">
              <a:rPr lang="en-US" smtClean="0"/>
              <a:pPr/>
              <a:t>42</a:t>
            </a:fld>
            <a:endParaRPr lang="en-US" dirty="0"/>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p:spPr>
        <p:txBody>
          <a:bodyPr/>
          <a:lstStyle/>
          <a:p>
            <a:pPr>
              <a:spcBef>
                <a:spcPts val="0"/>
              </a:spcBef>
            </a:pPr>
            <a:r>
              <a:rPr lang="en-US" sz="1600" i="1" dirty="0">
                <a:latin typeface="+mn-lt"/>
              </a:rPr>
              <a:t>A total allocation of $8,700 is expected to be available, between the two funds.  </a:t>
            </a:r>
          </a:p>
          <a:p>
            <a:pPr>
              <a:spcBef>
                <a:spcPts val="0"/>
              </a:spcBef>
            </a:pPr>
            <a:endParaRPr lang="en-US" sz="1600" i="1" dirty="0">
              <a:latin typeface="+mn-lt"/>
            </a:endParaRPr>
          </a:p>
          <a:p>
            <a:pPr>
              <a:spcBef>
                <a:spcPts val="0"/>
              </a:spcBef>
            </a:pPr>
            <a:r>
              <a:rPr lang="en-US" sz="1600" i="1" dirty="0">
                <a:latin typeface="+mn-lt"/>
              </a:rPr>
              <a:t>This amount is tentative until it is approved by City Council in June of 2021.</a:t>
            </a:r>
          </a:p>
          <a:p>
            <a:pPr>
              <a:spcBef>
                <a:spcPts val="0"/>
              </a:spcBef>
            </a:pPr>
            <a:endParaRPr lang="en-US" sz="1600" i="1" dirty="0">
              <a:latin typeface="+mn-lt"/>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39870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7283" name="Rectangle 3"/>
          <p:cNvSpPr>
            <a:spLocks noGrp="1" noChangeArrowheads="1"/>
          </p:cNvSpPr>
          <p:nvPr>
            <p:ph type="dt" sz="quarter" idx="1"/>
          </p:nvPr>
        </p:nvSpPr>
        <p:spPr>
          <a:noFill/>
        </p:spPr>
        <p:txBody>
          <a:bodyPr/>
          <a:lstStyle/>
          <a:p>
            <a:r>
              <a:rPr lang="en-US" dirty="0"/>
              <a:t>September 11, 2019</a:t>
            </a:r>
          </a:p>
        </p:txBody>
      </p:sp>
      <p:sp>
        <p:nvSpPr>
          <p:cNvPr id="97284" name="Rectangle 7"/>
          <p:cNvSpPr>
            <a:spLocks noGrp="1" noChangeArrowheads="1"/>
          </p:cNvSpPr>
          <p:nvPr>
            <p:ph type="sldNum" sz="quarter" idx="5"/>
          </p:nvPr>
        </p:nvSpPr>
        <p:spPr>
          <a:noFill/>
        </p:spPr>
        <p:txBody>
          <a:bodyPr/>
          <a:lstStyle/>
          <a:p>
            <a:fld id="{39D63AA9-38C1-49EE-822A-D7B42A3AE119}" type="slidenum">
              <a:rPr lang="en-US" smtClean="0"/>
              <a:pPr/>
              <a:t>43</a:t>
            </a:fld>
            <a:endParaRPr lang="en-US" dirty="0"/>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a:spcBef>
                <a:spcPts val="0"/>
              </a:spcBef>
            </a:pPr>
            <a:r>
              <a:rPr lang="en-US" sz="1400" i="1" dirty="0">
                <a:latin typeface="+mn-lt"/>
              </a:rPr>
              <a:t>For Endowment Funds, agencies must comply with all applicable insurance requirements, City ordinances and state and federal laws and regulations.</a:t>
            </a:r>
          </a:p>
          <a:p>
            <a:pPr>
              <a:spcBef>
                <a:spcPts val="0"/>
              </a:spcBef>
            </a:pPr>
            <a:endParaRPr lang="en-US" sz="1400" i="1" dirty="0">
              <a:latin typeface="+mn-lt"/>
            </a:endParaRPr>
          </a:p>
          <a:p>
            <a:pPr>
              <a:spcBef>
                <a:spcPts val="0"/>
              </a:spcBef>
            </a:pPr>
            <a:r>
              <a:rPr lang="en-US" sz="1400" i="1" dirty="0">
                <a:latin typeface="+mn-lt"/>
              </a:rPr>
              <a:t>Agencies are required to submit 1 Invoice on agency letter head – either by email or mail on January 15</a:t>
            </a:r>
            <a:r>
              <a:rPr lang="en-US" sz="1400" i="1" baseline="30000" dirty="0">
                <a:latin typeface="+mn-lt"/>
              </a:rPr>
              <a:t>th</a:t>
            </a:r>
            <a:r>
              <a:rPr lang="en-US" sz="1400" i="1" dirty="0">
                <a:latin typeface="+mn-lt"/>
              </a:rPr>
              <a:t>; please include:</a:t>
            </a:r>
          </a:p>
          <a:p>
            <a:pPr marL="285720" indent="-285720">
              <a:spcBef>
                <a:spcPts val="0"/>
              </a:spcBef>
              <a:buFontTx/>
              <a:buChar char="-"/>
            </a:pPr>
            <a:r>
              <a:rPr lang="en-US" sz="1400" i="1" dirty="0">
                <a:latin typeface="+mn-lt"/>
              </a:rPr>
              <a:t>Date of Request</a:t>
            </a:r>
          </a:p>
          <a:p>
            <a:pPr marL="285720" indent="-285720">
              <a:spcBef>
                <a:spcPts val="0"/>
              </a:spcBef>
              <a:buFontTx/>
              <a:buChar char="-"/>
            </a:pPr>
            <a:r>
              <a:rPr lang="en-US" sz="1400" i="1" dirty="0">
                <a:latin typeface="+mn-lt"/>
              </a:rPr>
              <a:t>Name of funding source (Endowment Funds)</a:t>
            </a:r>
          </a:p>
          <a:p>
            <a:pPr marL="285720" indent="-285720">
              <a:spcBef>
                <a:spcPts val="0"/>
              </a:spcBef>
              <a:buFontTx/>
              <a:buChar char="-"/>
            </a:pPr>
            <a:r>
              <a:rPr lang="en-US" sz="1400" i="1" dirty="0">
                <a:latin typeface="+mn-lt"/>
              </a:rPr>
              <a:t>Total amount requesting (full allocated amount)</a:t>
            </a:r>
          </a:p>
          <a:p>
            <a:pPr marL="285720" indent="-285720">
              <a:spcBef>
                <a:spcPts val="0"/>
              </a:spcBef>
              <a:buFontTx/>
              <a:buChar char="-"/>
            </a:pPr>
            <a:r>
              <a:rPr lang="en-US" sz="1400" i="1" dirty="0">
                <a:latin typeface="+mn-lt"/>
              </a:rPr>
              <a:t>Funding year (FY21/22)</a:t>
            </a:r>
          </a:p>
          <a:p>
            <a:pPr marL="285720" indent="-285720">
              <a:spcBef>
                <a:spcPts val="0"/>
              </a:spcBef>
              <a:buFontTx/>
              <a:buChar char="-"/>
            </a:pPr>
            <a:r>
              <a:rPr lang="en-US" sz="1400" i="1" dirty="0">
                <a:latin typeface="+mn-lt"/>
              </a:rPr>
              <a:t>Any documents/data agency has collected regarding the number of assisted Scottsdale persons as of January 15</a:t>
            </a:r>
            <a:r>
              <a:rPr lang="en-US" sz="1400" i="1" baseline="30000" dirty="0">
                <a:latin typeface="+mn-lt"/>
              </a:rPr>
              <a:t>th</a:t>
            </a:r>
            <a:r>
              <a:rPr lang="en-US" sz="1400" i="1" dirty="0">
                <a:latin typeface="+mn-lt"/>
              </a:rPr>
              <a:t>, 2021</a:t>
            </a:r>
          </a:p>
          <a:p>
            <a:pPr>
              <a:spcBef>
                <a:spcPts val="0"/>
              </a:spcBef>
            </a:pPr>
            <a:endParaRPr lang="en-US" sz="1600" i="1" dirty="0">
              <a:latin typeface="+mn-lt"/>
            </a:endParaRPr>
          </a:p>
          <a:p>
            <a:pPr>
              <a:spcBef>
                <a:spcPts val="0"/>
              </a:spcBef>
            </a:pPr>
            <a:r>
              <a:rPr lang="en-US" sz="1600" i="1" dirty="0">
                <a:latin typeface="+mn-lt"/>
              </a:rPr>
              <a:t>All agencies will receive 1 check for the full awarded  amount.</a:t>
            </a:r>
          </a:p>
        </p:txBody>
      </p:sp>
    </p:spTree>
    <p:extLst>
      <p:ext uri="{BB962C8B-B14F-4D97-AF65-F5344CB8AC3E}">
        <p14:creationId xmlns:p14="http://schemas.microsoft.com/office/powerpoint/2010/main" val="3260931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98307" name="Rectangle 3"/>
          <p:cNvSpPr>
            <a:spLocks noGrp="1" noChangeArrowheads="1"/>
          </p:cNvSpPr>
          <p:nvPr>
            <p:ph type="dt" sz="quarter" idx="1"/>
          </p:nvPr>
        </p:nvSpPr>
        <p:spPr>
          <a:noFill/>
        </p:spPr>
        <p:txBody>
          <a:bodyPr/>
          <a:lstStyle/>
          <a:p>
            <a:r>
              <a:rPr lang="en-US" dirty="0"/>
              <a:t>September 11, 2019</a:t>
            </a:r>
          </a:p>
        </p:txBody>
      </p:sp>
      <p:sp>
        <p:nvSpPr>
          <p:cNvPr id="98308" name="Rectangle 7"/>
          <p:cNvSpPr>
            <a:spLocks noGrp="1" noChangeArrowheads="1"/>
          </p:cNvSpPr>
          <p:nvPr>
            <p:ph type="sldNum" sz="quarter" idx="5"/>
          </p:nvPr>
        </p:nvSpPr>
        <p:spPr>
          <a:noFill/>
        </p:spPr>
        <p:txBody>
          <a:bodyPr/>
          <a:lstStyle/>
          <a:p>
            <a:fld id="{16F872C8-8D31-4767-A367-F97EC68E951D}" type="slidenum">
              <a:rPr lang="en-US" smtClean="0"/>
              <a:pPr/>
              <a:t>44</a:t>
            </a:fld>
            <a:endParaRPr lang="en-US" dirty="0"/>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endParaRPr lang="en-US" sz="1600" i="1" dirty="0">
              <a:latin typeface="+mn-lt"/>
            </a:endParaRPr>
          </a:p>
        </p:txBody>
      </p:sp>
    </p:spTree>
    <p:extLst>
      <p:ext uri="{BB962C8B-B14F-4D97-AF65-F5344CB8AC3E}">
        <p14:creationId xmlns:p14="http://schemas.microsoft.com/office/powerpoint/2010/main" val="997900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101379" name="Rectangle 3"/>
          <p:cNvSpPr>
            <a:spLocks noGrp="1" noChangeArrowheads="1"/>
          </p:cNvSpPr>
          <p:nvPr>
            <p:ph type="dt" sz="quarter" idx="1"/>
          </p:nvPr>
        </p:nvSpPr>
        <p:spPr>
          <a:noFill/>
        </p:spPr>
        <p:txBody>
          <a:bodyPr/>
          <a:lstStyle/>
          <a:p>
            <a:r>
              <a:rPr lang="en-US" dirty="0"/>
              <a:t>September 11, 2019</a:t>
            </a:r>
          </a:p>
        </p:txBody>
      </p:sp>
      <p:sp>
        <p:nvSpPr>
          <p:cNvPr id="101380" name="Rectangle 7"/>
          <p:cNvSpPr>
            <a:spLocks noGrp="1" noChangeArrowheads="1"/>
          </p:cNvSpPr>
          <p:nvPr>
            <p:ph type="sldNum" sz="quarter" idx="5"/>
          </p:nvPr>
        </p:nvSpPr>
        <p:spPr>
          <a:noFill/>
        </p:spPr>
        <p:txBody>
          <a:bodyPr/>
          <a:lstStyle/>
          <a:p>
            <a:fld id="{8687CF3C-361E-429B-B3E3-D4A955F86A9B}" type="slidenum">
              <a:rPr lang="en-US" smtClean="0"/>
              <a:pPr/>
              <a:t>45</a:t>
            </a:fld>
            <a:endParaRPr lang="en-US" dirty="0"/>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a:noFill/>
          <a:ln/>
        </p:spPr>
        <p:txBody>
          <a:bodyPr/>
          <a:lstStyle/>
          <a:p>
            <a:pPr>
              <a:spcBef>
                <a:spcPts val="0"/>
              </a:spcBef>
            </a:pPr>
            <a:r>
              <a:rPr lang="en-US" sz="1100" i="1" dirty="0">
                <a:latin typeface="+mn-lt"/>
              </a:rPr>
              <a:t>The proposal checklist states that you will need to submit each proposal two ways.</a:t>
            </a:r>
          </a:p>
          <a:p>
            <a:pPr>
              <a:spcBef>
                <a:spcPts val="0"/>
              </a:spcBef>
            </a:pPr>
            <a:endParaRPr lang="en-US" sz="1100" i="1" dirty="0">
              <a:latin typeface="+mn-lt"/>
            </a:endParaRPr>
          </a:p>
          <a:p>
            <a:pPr>
              <a:spcBef>
                <a:spcPts val="0"/>
              </a:spcBef>
            </a:pPr>
            <a:r>
              <a:rPr lang="en-US" sz="1100" i="1" dirty="0">
                <a:latin typeface="+mn-lt"/>
              </a:rPr>
              <a:t>A signed electronic copy of the </a:t>
            </a:r>
            <a:r>
              <a:rPr lang="en-US" sz="1100" i="1" u="sng" dirty="0">
                <a:latin typeface="+mn-lt"/>
              </a:rPr>
              <a:t>proposal and completed checklist</a:t>
            </a:r>
            <a:r>
              <a:rPr lang="en-US" sz="1100" i="1" dirty="0">
                <a:latin typeface="+mn-lt"/>
              </a:rPr>
              <a:t>, single sided, must be submitted to the Community Assistance Office along with the requested supporting documentation.</a:t>
            </a:r>
          </a:p>
          <a:p>
            <a:pPr>
              <a:spcBef>
                <a:spcPts val="0"/>
              </a:spcBef>
            </a:pPr>
            <a:endParaRPr lang="en-US" sz="1100" i="1" dirty="0">
              <a:latin typeface="+mn-lt"/>
            </a:endParaRPr>
          </a:p>
          <a:p>
            <a:pPr>
              <a:spcBef>
                <a:spcPts val="0"/>
              </a:spcBef>
            </a:pPr>
            <a:r>
              <a:rPr lang="en-US" sz="1100" i="1" dirty="0">
                <a:latin typeface="+mn-lt"/>
              </a:rPr>
              <a:t>Faxed submissions will not be accepted.    All material submitted must be single sided on standard, white, 8½ x 11 paper.</a:t>
            </a:r>
          </a:p>
          <a:p>
            <a:pPr>
              <a:spcBef>
                <a:spcPts val="0"/>
              </a:spcBef>
            </a:pPr>
            <a:endParaRPr lang="en-US" sz="1100" i="1" dirty="0">
              <a:latin typeface="+mn-lt"/>
            </a:endParaRPr>
          </a:p>
          <a:p>
            <a:pPr>
              <a:spcBef>
                <a:spcPts val="0"/>
              </a:spcBef>
            </a:pPr>
            <a:r>
              <a:rPr lang="en-US" sz="1100" i="1" dirty="0">
                <a:latin typeface="+mn-lt"/>
              </a:rPr>
              <a:t>Please do not include extraneous material, unnecessary packaging, a letter of transmittal or a cover letter.</a:t>
            </a:r>
          </a:p>
          <a:p>
            <a:pPr>
              <a:spcBef>
                <a:spcPts val="0"/>
              </a:spcBef>
            </a:pPr>
            <a:endParaRPr lang="en-US" sz="1100" i="1" dirty="0"/>
          </a:p>
          <a:p>
            <a:pPr>
              <a:spcBef>
                <a:spcPts val="0"/>
              </a:spcBef>
            </a:pPr>
            <a:r>
              <a:rPr lang="en-US" sz="1100" i="1" dirty="0">
                <a:latin typeface="+mn-lt"/>
              </a:rPr>
              <a:t>Your proposal(s) must be emailed in Word format only, to </a:t>
            </a:r>
            <a:r>
              <a:rPr lang="en-US" sz="1100" i="1" u="sng" dirty="0">
                <a:latin typeface="+mn-lt"/>
              </a:rPr>
              <a:t>HSGrants@ScottsdaleAZ.gov </a:t>
            </a:r>
            <a:r>
              <a:rPr lang="en-US" sz="1100" i="1" dirty="0">
                <a:latin typeface="+mn-lt"/>
              </a:rPr>
              <a:t> (electronic signatures are acceptable). If awarded funds in FY2021/22, your scope of work will be extracted from this document and incorporated into the final contract.  I cannot stress enough, please submit your proposal in the original WORD format only.  If you do not receive a reply to your electronic submission from our office, then please contact us.  Your email could have been directed into a spam folder.</a:t>
            </a:r>
          </a:p>
          <a:p>
            <a:pPr>
              <a:spcBef>
                <a:spcPts val="0"/>
              </a:spcBef>
            </a:pPr>
            <a:endParaRPr lang="en-US" sz="1100" i="1" dirty="0">
              <a:latin typeface="+mn-lt"/>
            </a:endParaRPr>
          </a:p>
          <a:p>
            <a:pPr>
              <a:spcBef>
                <a:spcPts val="0"/>
              </a:spcBef>
            </a:pPr>
            <a:r>
              <a:rPr lang="en-US" sz="1100" i="1" dirty="0">
                <a:latin typeface="+mn-lt"/>
              </a:rPr>
              <a:t>In addition, please follow the directions provided on each proposal’s checklist.</a:t>
            </a:r>
          </a:p>
          <a:p>
            <a:pPr>
              <a:spcBef>
                <a:spcPts val="0"/>
              </a:spcBef>
            </a:pPr>
            <a:endParaRPr lang="en-US" sz="1100" i="1" dirty="0"/>
          </a:p>
        </p:txBody>
      </p:sp>
    </p:spTree>
    <p:extLst>
      <p:ext uri="{BB962C8B-B14F-4D97-AF65-F5344CB8AC3E}">
        <p14:creationId xmlns:p14="http://schemas.microsoft.com/office/powerpoint/2010/main" val="1460563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101379" name="Rectangle 3"/>
          <p:cNvSpPr>
            <a:spLocks noGrp="1" noChangeArrowheads="1"/>
          </p:cNvSpPr>
          <p:nvPr>
            <p:ph type="dt" sz="quarter" idx="1"/>
          </p:nvPr>
        </p:nvSpPr>
        <p:spPr>
          <a:noFill/>
        </p:spPr>
        <p:txBody>
          <a:bodyPr/>
          <a:lstStyle/>
          <a:p>
            <a:r>
              <a:rPr lang="en-US" dirty="0"/>
              <a:t>September 11, 2019</a:t>
            </a:r>
          </a:p>
        </p:txBody>
      </p:sp>
      <p:sp>
        <p:nvSpPr>
          <p:cNvPr id="101380" name="Rectangle 7"/>
          <p:cNvSpPr>
            <a:spLocks noGrp="1" noChangeArrowheads="1"/>
          </p:cNvSpPr>
          <p:nvPr>
            <p:ph type="sldNum" sz="quarter" idx="5"/>
          </p:nvPr>
        </p:nvSpPr>
        <p:spPr>
          <a:noFill/>
        </p:spPr>
        <p:txBody>
          <a:bodyPr/>
          <a:lstStyle/>
          <a:p>
            <a:fld id="{8687CF3C-361E-429B-B3E3-D4A955F86A9B}" type="slidenum">
              <a:rPr lang="en-US" smtClean="0"/>
              <a:pPr/>
              <a:t>46</a:t>
            </a:fld>
            <a:endParaRPr lang="en-US" dirty="0"/>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a:xfrm>
            <a:off x="929719" y="4410414"/>
            <a:ext cx="5125568" cy="4498636"/>
          </a:xfrm>
          <a:noFill/>
          <a:ln/>
        </p:spPr>
        <p:txBody>
          <a:bodyPr/>
          <a:lstStyle/>
          <a:p>
            <a:pPr>
              <a:spcBef>
                <a:spcPts val="0"/>
              </a:spcBef>
            </a:pPr>
            <a:r>
              <a:rPr lang="en-US" sz="1000" i="1" dirty="0"/>
              <a:t>SLOW DOWN SPEECH     </a:t>
            </a:r>
          </a:p>
          <a:p>
            <a:pPr>
              <a:spcBef>
                <a:spcPts val="0"/>
              </a:spcBef>
            </a:pPr>
            <a:endParaRPr lang="en-US" sz="1000" i="1" dirty="0"/>
          </a:p>
          <a:p>
            <a:pPr>
              <a:spcBef>
                <a:spcPts val="0"/>
              </a:spcBef>
            </a:pPr>
            <a:r>
              <a:rPr lang="en-US" sz="1000" i="1" dirty="0"/>
              <a:t>Budget Page 1 of 2, Question 9, is an overview of the three categories agencies can utilize for developing their budgets, Personnel Services, Contracted Services and Supplies and Miscellaneous.</a:t>
            </a:r>
          </a:p>
          <a:p>
            <a:pPr>
              <a:spcBef>
                <a:spcPts val="0"/>
              </a:spcBef>
            </a:pPr>
            <a:r>
              <a:rPr lang="en-US" sz="1000" i="1" dirty="0"/>
              <a:t>We have color coded each of the sections to coincide with the Total Program Budget Summary page that will be covered on the next page.</a:t>
            </a:r>
          </a:p>
          <a:p>
            <a:pPr>
              <a:spcBef>
                <a:spcPts val="0"/>
              </a:spcBef>
            </a:pPr>
            <a:endParaRPr lang="en-US" sz="1000" i="1" dirty="0"/>
          </a:p>
          <a:p>
            <a:pPr>
              <a:spcBef>
                <a:spcPts val="0"/>
              </a:spcBef>
            </a:pPr>
            <a:r>
              <a:rPr lang="en-US" sz="1000" i="1" dirty="0"/>
              <a:t>In the example above we provided each category, color coded and instructions on how the categories are to be completed.</a:t>
            </a:r>
          </a:p>
          <a:p>
            <a:pPr>
              <a:spcBef>
                <a:spcPts val="0"/>
              </a:spcBef>
            </a:pPr>
            <a:endParaRPr lang="en-US" sz="1000" i="1" dirty="0"/>
          </a:p>
          <a:p>
            <a:pPr>
              <a:spcBef>
                <a:spcPts val="0"/>
              </a:spcBef>
            </a:pPr>
            <a:r>
              <a:rPr lang="en-US" sz="1000" i="1" dirty="0"/>
              <a:t>Red Personnel Services 1 and 4:</a:t>
            </a:r>
          </a:p>
          <a:p>
            <a:pPr>
              <a:spcBef>
                <a:spcPts val="0"/>
              </a:spcBef>
            </a:pPr>
            <a:r>
              <a:rPr lang="en-US" sz="1000" i="1" dirty="0"/>
              <a:t>- Personnel Services incorporates position title, salaries, hourly rate and ERE</a:t>
            </a:r>
          </a:p>
          <a:p>
            <a:pPr>
              <a:spcBef>
                <a:spcPts val="0"/>
              </a:spcBef>
            </a:pPr>
            <a:r>
              <a:rPr lang="en-US" sz="1000" i="1" dirty="0"/>
              <a:t>Please note the calculations are included for each line item</a:t>
            </a:r>
          </a:p>
          <a:p>
            <a:pPr>
              <a:spcBef>
                <a:spcPts val="0"/>
              </a:spcBef>
            </a:pPr>
            <a:r>
              <a:rPr lang="en-US" sz="1000" i="1" dirty="0"/>
              <a:t>Total salaries added up total $4,082, ERE Totals $60</a:t>
            </a:r>
          </a:p>
          <a:p>
            <a:pPr>
              <a:spcBef>
                <a:spcPts val="0"/>
              </a:spcBef>
            </a:pPr>
            <a:r>
              <a:rPr lang="en-US" sz="1000" i="1" dirty="0"/>
              <a:t>Total category cost is $4,142.00</a:t>
            </a:r>
          </a:p>
          <a:p>
            <a:pPr>
              <a:spcBef>
                <a:spcPts val="0"/>
              </a:spcBef>
            </a:pPr>
            <a:endParaRPr lang="en-US" sz="1000" i="1" dirty="0"/>
          </a:p>
          <a:p>
            <a:pPr>
              <a:spcBef>
                <a:spcPts val="0"/>
              </a:spcBef>
            </a:pPr>
            <a:r>
              <a:rPr lang="en-US" sz="1000" i="1" dirty="0"/>
              <a:t>Green Contracted Services 2 and 5:</a:t>
            </a:r>
          </a:p>
          <a:p>
            <a:pPr>
              <a:spcBef>
                <a:spcPts val="0"/>
              </a:spcBef>
            </a:pPr>
            <a:r>
              <a:rPr lang="en-US" sz="1000" i="1" dirty="0"/>
              <a:t>- Contracted Services incorporates professional services the agency pays for, such as vehicle insurance, vehicle maintenance and gas.</a:t>
            </a:r>
          </a:p>
          <a:p>
            <a:pPr>
              <a:spcBef>
                <a:spcPts val="0"/>
              </a:spcBef>
            </a:pPr>
            <a:r>
              <a:rPr lang="en-US" sz="1000" i="1" dirty="0"/>
              <a:t>Please note when requesting reimbursement for mileage/travel to include the mileage rate in the calculation</a:t>
            </a:r>
          </a:p>
          <a:p>
            <a:pPr>
              <a:spcBef>
                <a:spcPts val="0"/>
              </a:spcBef>
            </a:pPr>
            <a:r>
              <a:rPr lang="en-US" sz="1000" i="1" dirty="0"/>
              <a:t>Total category cost is $6,190</a:t>
            </a:r>
          </a:p>
          <a:p>
            <a:pPr>
              <a:spcBef>
                <a:spcPts val="0"/>
              </a:spcBef>
            </a:pPr>
            <a:endParaRPr lang="en-US" sz="1000" i="1" dirty="0"/>
          </a:p>
          <a:p>
            <a:pPr>
              <a:spcBef>
                <a:spcPts val="0"/>
              </a:spcBef>
            </a:pPr>
            <a:r>
              <a:rPr lang="en-US" sz="1000" i="1" dirty="0"/>
              <a:t>Blue Supplies and Miscellaneous Services 3 and 6:</a:t>
            </a:r>
          </a:p>
          <a:p>
            <a:pPr>
              <a:spcBef>
                <a:spcPts val="0"/>
              </a:spcBef>
            </a:pPr>
            <a:r>
              <a:rPr lang="en-US" sz="1000" i="1" dirty="0"/>
              <a:t>- Supplies and Miscellaneous incorporates items needed by the agency to run the project</a:t>
            </a:r>
          </a:p>
          <a:p>
            <a:pPr>
              <a:spcBef>
                <a:spcPts val="0"/>
              </a:spcBef>
            </a:pPr>
            <a:r>
              <a:rPr lang="en-US" sz="1000" i="1" dirty="0"/>
              <a:t>These items include supplies, first aid and copies.</a:t>
            </a:r>
          </a:p>
          <a:p>
            <a:pPr>
              <a:spcBef>
                <a:spcPts val="0"/>
              </a:spcBef>
            </a:pPr>
            <a:r>
              <a:rPr lang="en-US" sz="1000" i="1" dirty="0"/>
              <a:t>Total category cost is $668</a:t>
            </a:r>
          </a:p>
          <a:p>
            <a:pPr>
              <a:spcBef>
                <a:spcPts val="0"/>
              </a:spcBef>
            </a:pPr>
            <a:endParaRPr lang="en-US" sz="1000" i="1" dirty="0"/>
          </a:p>
          <a:p>
            <a:pPr>
              <a:spcBef>
                <a:spcPts val="0"/>
              </a:spcBef>
            </a:pPr>
            <a:r>
              <a:rPr lang="en-US" sz="1000" i="1" dirty="0"/>
              <a:t>Each line item and the total amount requested in each category must match on the Total Program Budget Summary page, which is Budget Page 2 of 2.</a:t>
            </a:r>
          </a:p>
        </p:txBody>
      </p:sp>
    </p:spTree>
    <p:extLst>
      <p:ext uri="{BB962C8B-B14F-4D97-AF65-F5344CB8AC3E}">
        <p14:creationId xmlns:p14="http://schemas.microsoft.com/office/powerpoint/2010/main" val="84414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719" y="4410414"/>
            <a:ext cx="5125568" cy="4651036"/>
          </a:xfrm>
        </p:spPr>
        <p:txBody>
          <a:bodyPr/>
          <a:lstStyle/>
          <a:p>
            <a:r>
              <a:rPr lang="en-US" sz="400" i="1" dirty="0"/>
              <a:t>The completed example above of the Total Program Budget Summary page, must reflect your requested amounts for each line item from your Budget page 1 of 2, question 9 for each category. Please verify all calculations for all columns and rows add up correctly.</a:t>
            </a:r>
          </a:p>
          <a:p>
            <a:endParaRPr lang="en-US" sz="400" i="1" dirty="0"/>
          </a:p>
          <a:p>
            <a:r>
              <a:rPr lang="en-US" sz="400" i="1" dirty="0"/>
              <a:t>Above you will see the arrows are distinguishing each column and row that needs to total. Red for Personnel Services (1 &amp; 4), Green for Contracted Services (2 &amp; 5) and Blue for Supplies and Miscellaneous (3 &amp; 6).</a:t>
            </a:r>
          </a:p>
          <a:p>
            <a:r>
              <a:rPr lang="en-US" sz="400" i="1" dirty="0"/>
              <a:t>Under “Revenues” please list all sources of funding for your activity.</a:t>
            </a:r>
          </a:p>
          <a:p>
            <a:endParaRPr lang="en-US" sz="400" i="1" dirty="0"/>
          </a:p>
          <a:p>
            <a:r>
              <a:rPr lang="en-US" sz="400" i="1" dirty="0"/>
              <a:t>Column “A” – Requested funds from the City of Scottsdale only, verify total for this column (7), matches your total requested amount for this activity.</a:t>
            </a:r>
          </a:p>
          <a:p>
            <a:endParaRPr lang="en-US" sz="400" i="1" dirty="0"/>
          </a:p>
          <a:p>
            <a:r>
              <a:rPr lang="en-US" sz="400" i="1" dirty="0"/>
              <a:t>Column “B” – All other funding sources.</a:t>
            </a:r>
          </a:p>
          <a:p>
            <a:endParaRPr lang="en-US" sz="400" i="1" dirty="0"/>
          </a:p>
          <a:p>
            <a:r>
              <a:rPr lang="en-US" sz="400" i="1" dirty="0"/>
              <a:t>If you have a line item specified on your Budget page 1 of 2, question 9, that is not shown on this Total Program Budget Summary page, you can add that line item under “Other” and then specify what the line item is (8).</a:t>
            </a:r>
          </a:p>
          <a:p>
            <a:endParaRPr lang="en-US" sz="400" i="1" dirty="0"/>
          </a:p>
          <a:p>
            <a:r>
              <a:rPr lang="en-US" sz="400" i="1" dirty="0"/>
              <a:t>Please identify Committed funding with a “C” or Tentative funding with a “T” in the 4th column.</a:t>
            </a:r>
          </a:p>
          <a:p>
            <a:endParaRPr lang="en-US" sz="400" i="1" dirty="0"/>
          </a:p>
          <a:p>
            <a:r>
              <a:rPr lang="en-US" sz="400" i="1" dirty="0"/>
              <a:t>The SumTotal of (A+B), are totals of all funding sources for each line item.</a:t>
            </a:r>
          </a:p>
          <a:p>
            <a:endParaRPr lang="en-US" sz="400" i="1"/>
          </a:p>
          <a:p>
            <a:r>
              <a:rPr lang="en-US" sz="400" i="1"/>
              <a:t>Please </a:t>
            </a:r>
            <a:r>
              <a:rPr lang="en-US" sz="400" i="1" dirty="0"/>
              <a:t>make sure you follow these steps when completing the budget for your activity.</a:t>
            </a:r>
          </a:p>
        </p:txBody>
      </p:sp>
      <p:sp>
        <p:nvSpPr>
          <p:cNvPr id="4" name="Header Placeholder 3"/>
          <p:cNvSpPr>
            <a:spLocks noGrp="1"/>
          </p:cNvSpPr>
          <p:nvPr>
            <p:ph type="hdr" sz="quarter" idx="10"/>
          </p:nvPr>
        </p:nvSpPr>
        <p:spPr/>
        <p:txBody>
          <a:bodyPr/>
          <a:lstStyle/>
          <a:p>
            <a:pPr>
              <a:defRPr/>
            </a:pPr>
            <a:r>
              <a:rPr lang="en-US" dirty="0"/>
              <a:t>Human Services Funding Process - Applicant Orientation</a:t>
            </a:r>
          </a:p>
        </p:txBody>
      </p:sp>
      <p:sp>
        <p:nvSpPr>
          <p:cNvPr id="5" name="Date Placeholder 4"/>
          <p:cNvSpPr>
            <a:spLocks noGrp="1"/>
          </p:cNvSpPr>
          <p:nvPr>
            <p:ph type="dt" idx="11"/>
          </p:nvPr>
        </p:nvSpPr>
        <p:spPr/>
        <p:txBody>
          <a:bodyPr/>
          <a:lstStyle/>
          <a:p>
            <a:pPr>
              <a:defRPr/>
            </a:pPr>
            <a:r>
              <a:rPr lang="en-US" dirty="0"/>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pPr>
                <a:defRPr/>
              </a:pPr>
              <a:t>47</a:t>
            </a:fld>
            <a:endParaRPr lang="en-US" dirty="0"/>
          </a:p>
        </p:txBody>
      </p:sp>
    </p:spTree>
    <p:extLst>
      <p:ext uri="{BB962C8B-B14F-4D97-AF65-F5344CB8AC3E}">
        <p14:creationId xmlns:p14="http://schemas.microsoft.com/office/powerpoint/2010/main" val="433063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 have additional Budget Submission Instructions available on our website.</a:t>
            </a:r>
          </a:p>
          <a:p>
            <a:endParaRPr lang="en-US" i="1" dirty="0"/>
          </a:p>
          <a:p>
            <a:r>
              <a:rPr lang="en-US" i="1" dirty="0"/>
              <a:t>If your agency does not adhere to the format identified on the proceeding slides and the example provided on the funding documents web page for Budget page 1 of 2, Question 9, your agency will be required to revise this section of the proposal during the Human Services Staff Evaluation process in December.</a:t>
            </a:r>
          </a:p>
          <a:p>
            <a:endParaRPr lang="en-US" i="1" dirty="0"/>
          </a:p>
          <a:p>
            <a:r>
              <a:rPr lang="en-US" i="1" dirty="0"/>
              <a:t>If</a:t>
            </a:r>
            <a:r>
              <a:rPr lang="en-US" i="1" baseline="0" dirty="0"/>
              <a:t> you have additional questions, please contact myself or Justin Boyd.</a:t>
            </a:r>
            <a:endParaRPr lang="en-US" i="1"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dirty="0"/>
              <a:t>Human Services Funding Process - Applicant Orientation</a:t>
            </a:r>
          </a:p>
        </p:txBody>
      </p:sp>
      <p:sp>
        <p:nvSpPr>
          <p:cNvPr id="5" name="Date Placeholder 4"/>
          <p:cNvSpPr>
            <a:spLocks noGrp="1"/>
          </p:cNvSpPr>
          <p:nvPr>
            <p:ph type="dt" idx="11"/>
          </p:nvPr>
        </p:nvSpPr>
        <p:spPr/>
        <p:txBody>
          <a:bodyPr/>
          <a:lstStyle/>
          <a:p>
            <a:pPr>
              <a:defRPr/>
            </a:pPr>
            <a:r>
              <a:rPr lang="en-US" dirty="0"/>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pPr>
                <a:defRPr/>
              </a:pPr>
              <a:t>48</a:t>
            </a:fld>
            <a:endParaRPr lang="en-US" dirty="0"/>
          </a:p>
        </p:txBody>
      </p:sp>
    </p:spTree>
    <p:extLst>
      <p:ext uri="{BB962C8B-B14F-4D97-AF65-F5344CB8AC3E}">
        <p14:creationId xmlns:p14="http://schemas.microsoft.com/office/powerpoint/2010/main" val="1606044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102403" name="Rectangle 3"/>
          <p:cNvSpPr>
            <a:spLocks noGrp="1" noChangeArrowheads="1"/>
          </p:cNvSpPr>
          <p:nvPr>
            <p:ph type="dt" sz="quarter" idx="1"/>
          </p:nvPr>
        </p:nvSpPr>
        <p:spPr>
          <a:noFill/>
        </p:spPr>
        <p:txBody>
          <a:bodyPr/>
          <a:lstStyle/>
          <a:p>
            <a:r>
              <a:rPr lang="en-US" dirty="0"/>
              <a:t>September 11, 2019</a:t>
            </a:r>
          </a:p>
        </p:txBody>
      </p:sp>
      <p:sp>
        <p:nvSpPr>
          <p:cNvPr id="102404" name="Rectangle 7"/>
          <p:cNvSpPr>
            <a:spLocks noGrp="1" noChangeArrowheads="1"/>
          </p:cNvSpPr>
          <p:nvPr>
            <p:ph type="sldNum" sz="quarter" idx="5"/>
          </p:nvPr>
        </p:nvSpPr>
        <p:spPr>
          <a:noFill/>
        </p:spPr>
        <p:txBody>
          <a:bodyPr/>
          <a:lstStyle/>
          <a:p>
            <a:fld id="{CC8EE134-D138-494C-A65B-358C2D63ABAD}" type="slidenum">
              <a:rPr lang="en-US" smtClean="0"/>
              <a:pPr/>
              <a:t>49</a:t>
            </a:fld>
            <a:endParaRPr lang="en-US" dirty="0"/>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a:ln/>
        </p:spPr>
        <p:txBody>
          <a:bodyPr/>
          <a:lstStyle/>
          <a:p>
            <a:pPr>
              <a:spcBef>
                <a:spcPts val="0"/>
              </a:spcBef>
            </a:pPr>
            <a:r>
              <a:rPr lang="en-US" sz="1400" i="1" dirty="0">
                <a:latin typeface="+mn-lt"/>
              </a:rPr>
              <a:t>Here are the staff contacts for your questions or concerns when you are developing your Proposals.</a:t>
            </a:r>
          </a:p>
          <a:p>
            <a:pPr>
              <a:spcBef>
                <a:spcPts val="0"/>
              </a:spcBef>
            </a:pPr>
            <a:endParaRPr lang="en-US" sz="1400" i="1" dirty="0">
              <a:latin typeface="+mn-lt"/>
            </a:endParaRPr>
          </a:p>
          <a:p>
            <a:pPr>
              <a:spcBef>
                <a:spcPts val="0"/>
              </a:spcBef>
            </a:pPr>
            <a:r>
              <a:rPr lang="en-US" sz="1400" i="1" dirty="0">
                <a:latin typeface="+mn-lt"/>
              </a:rPr>
              <a:t>These contacts are also available on our funding webpage.</a:t>
            </a:r>
          </a:p>
          <a:p>
            <a:pPr>
              <a:spcBef>
                <a:spcPts val="0"/>
              </a:spcBef>
            </a:pPr>
            <a:endParaRPr lang="en-US" sz="1400" i="1" dirty="0">
              <a:latin typeface="+mn-lt"/>
            </a:endParaRPr>
          </a:p>
          <a:p>
            <a:pPr>
              <a:spcBef>
                <a:spcPts val="0"/>
              </a:spcBef>
            </a:pPr>
            <a:r>
              <a:rPr lang="en-US" sz="1400" i="1" dirty="0">
                <a:latin typeface="+mn-lt"/>
              </a:rPr>
              <a:t>Business cards can also be provided per your request.</a:t>
            </a:r>
          </a:p>
          <a:p>
            <a:pPr>
              <a:spcBef>
                <a:spcPts val="0"/>
              </a:spcBef>
            </a:pPr>
            <a:endParaRPr lang="en-US" sz="1400" i="1" dirty="0">
              <a:latin typeface="+mn-lt"/>
            </a:endParaRPr>
          </a:p>
          <a:p>
            <a:pPr>
              <a:spcBef>
                <a:spcPts val="0"/>
              </a:spcBef>
            </a:pPr>
            <a:r>
              <a:rPr lang="en-US" sz="1400" i="1" dirty="0">
                <a:solidFill>
                  <a:srgbClr val="FF0000"/>
                </a:solidFill>
                <a:latin typeface="+mn-lt"/>
              </a:rPr>
              <a:t>NEW:</a:t>
            </a:r>
            <a:r>
              <a:rPr lang="en-US" sz="1400" i="1" dirty="0">
                <a:latin typeface="+mn-lt"/>
              </a:rPr>
              <a:t>  NOTE: We would like to reminder everyone that if your agency is funded multiple times in the same year, when you have your insurance producers create your Certificates of Insurance and Workers Comp. Insurance, please inform them that they can include all contract numbers on the same COI.  We do not need a separate COI for each contract.</a:t>
            </a:r>
          </a:p>
          <a:p>
            <a:pPr>
              <a:spcBef>
                <a:spcPts val="0"/>
              </a:spcBef>
            </a:pPr>
            <a:endParaRPr lang="en-US" sz="1400" i="1" dirty="0">
              <a:latin typeface="+mn-lt"/>
            </a:endParaRPr>
          </a:p>
          <a:p>
            <a:pPr>
              <a:spcBef>
                <a:spcPts val="0"/>
              </a:spcBef>
            </a:pPr>
            <a:r>
              <a:rPr lang="en-US" sz="1400" i="1" dirty="0">
                <a:latin typeface="+mn-lt"/>
              </a:rPr>
              <a:t>I will now turn it back over to Justin Boyd.</a:t>
            </a:r>
          </a:p>
          <a:p>
            <a:pPr>
              <a:spcBef>
                <a:spcPts val="0"/>
              </a:spcBef>
            </a:pPr>
            <a:endParaRPr lang="en-US" sz="1400" i="1" dirty="0">
              <a:latin typeface="+mn-lt"/>
            </a:endParaRPr>
          </a:p>
        </p:txBody>
      </p:sp>
    </p:spTree>
    <p:extLst>
      <p:ext uri="{BB962C8B-B14F-4D97-AF65-F5344CB8AC3E}">
        <p14:creationId xmlns:p14="http://schemas.microsoft.com/office/powerpoint/2010/main" val="300005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a:spcBef>
                <a:spcPts val="0"/>
              </a:spcBef>
            </a:pPr>
            <a:r>
              <a:rPr lang="en-US" sz="1600" i="1" dirty="0">
                <a:latin typeface="+mn-lt"/>
              </a:rPr>
              <a:t>This year’s funding packets are available online at the link illustrated on the slide.  The webpage can also be easily located by entering “Funding Information” into the search engine, on the City’s website.  The webpage includes a folder for each funding source that contains… (read the slide)</a:t>
            </a:r>
          </a:p>
          <a:p>
            <a:pPr>
              <a:spcBef>
                <a:spcPts val="0"/>
              </a:spcBef>
            </a:pPr>
            <a:r>
              <a:rPr lang="en-US" sz="1600" i="1" dirty="0">
                <a:latin typeface="+mn-lt"/>
              </a:rPr>
              <a:t> </a:t>
            </a:r>
          </a:p>
        </p:txBody>
      </p:sp>
      <p:sp>
        <p:nvSpPr>
          <p:cNvPr id="68612" name="Header Placeholder 3"/>
          <p:cNvSpPr>
            <a:spLocks noGrp="1"/>
          </p:cNvSpPr>
          <p:nvPr>
            <p:ph type="hdr" sz="quarter"/>
          </p:nvPr>
        </p:nvSpPr>
        <p:spPr>
          <a:noFill/>
        </p:spPr>
        <p:txBody>
          <a:bodyPr/>
          <a:lstStyle/>
          <a:p>
            <a:r>
              <a:rPr lang="en-US" dirty="0"/>
              <a:t>Human Services Funding Process - Applicant Orientation</a:t>
            </a:r>
          </a:p>
        </p:txBody>
      </p:sp>
      <p:sp>
        <p:nvSpPr>
          <p:cNvPr id="68613" name="Date Placeholder 4"/>
          <p:cNvSpPr>
            <a:spLocks noGrp="1"/>
          </p:cNvSpPr>
          <p:nvPr>
            <p:ph type="dt" sz="quarter" idx="1"/>
          </p:nvPr>
        </p:nvSpPr>
        <p:spPr>
          <a:noFill/>
        </p:spPr>
        <p:txBody>
          <a:bodyPr/>
          <a:lstStyle/>
          <a:p>
            <a:r>
              <a:rPr lang="en-US" dirty="0"/>
              <a:t>September 11, 2019</a:t>
            </a:r>
          </a:p>
        </p:txBody>
      </p:sp>
      <p:sp>
        <p:nvSpPr>
          <p:cNvPr id="68614" name="Slide Number Placeholder 5"/>
          <p:cNvSpPr>
            <a:spLocks noGrp="1"/>
          </p:cNvSpPr>
          <p:nvPr>
            <p:ph type="sldNum" sz="quarter" idx="5"/>
          </p:nvPr>
        </p:nvSpPr>
        <p:spPr>
          <a:noFill/>
        </p:spPr>
        <p:txBody>
          <a:bodyPr/>
          <a:lstStyle/>
          <a:p>
            <a:fld id="{E24B38C4-FD8B-4541-9EF7-F71582F07E79}" type="slidenum">
              <a:rPr lang="en-US" smtClean="0"/>
              <a:pPr/>
              <a:t>5</a:t>
            </a:fld>
            <a:endParaRPr lang="en-US" dirty="0"/>
          </a:p>
        </p:txBody>
      </p:sp>
    </p:spTree>
    <p:extLst>
      <p:ext uri="{BB962C8B-B14F-4D97-AF65-F5344CB8AC3E}">
        <p14:creationId xmlns:p14="http://schemas.microsoft.com/office/powerpoint/2010/main" val="89650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dirty="0">
                <a:latin typeface="+mn-lt"/>
              </a:rPr>
              <a:t>This slide shows the link for the webpage that contains the funding information for fiscal year 2021-2022.</a:t>
            </a:r>
          </a:p>
        </p:txBody>
      </p:sp>
      <p:sp>
        <p:nvSpPr>
          <p:cNvPr id="4" name="Header Placeholder 3"/>
          <p:cNvSpPr>
            <a:spLocks noGrp="1"/>
          </p:cNvSpPr>
          <p:nvPr>
            <p:ph type="hdr" sz="quarter" idx="10"/>
          </p:nvPr>
        </p:nvSpPr>
        <p:spPr/>
        <p:txBody>
          <a:bodyPr/>
          <a:lstStyle/>
          <a:p>
            <a:pPr>
              <a:defRPr/>
            </a:pPr>
            <a:r>
              <a:rPr lang="en-US" dirty="0"/>
              <a:t>Human Services Funding Process - Applicant Orientation</a:t>
            </a:r>
          </a:p>
        </p:txBody>
      </p:sp>
      <p:sp>
        <p:nvSpPr>
          <p:cNvPr id="5" name="Date Placeholder 4"/>
          <p:cNvSpPr>
            <a:spLocks noGrp="1"/>
          </p:cNvSpPr>
          <p:nvPr>
            <p:ph type="dt" idx="11"/>
          </p:nvPr>
        </p:nvSpPr>
        <p:spPr/>
        <p:txBody>
          <a:bodyPr/>
          <a:lstStyle/>
          <a:p>
            <a:pPr>
              <a:defRPr/>
            </a:pPr>
            <a:r>
              <a:rPr lang="en-US" dirty="0"/>
              <a:t>September 11, 2019</a:t>
            </a:r>
          </a:p>
        </p:txBody>
      </p:sp>
      <p:sp>
        <p:nvSpPr>
          <p:cNvPr id="6" name="Slide Number Placeholder 5"/>
          <p:cNvSpPr>
            <a:spLocks noGrp="1"/>
          </p:cNvSpPr>
          <p:nvPr>
            <p:ph type="sldNum" sz="quarter" idx="12"/>
          </p:nvPr>
        </p:nvSpPr>
        <p:spPr/>
        <p:txBody>
          <a:bodyPr/>
          <a:lstStyle/>
          <a:p>
            <a:pPr>
              <a:defRPr/>
            </a:pPr>
            <a:fld id="{9DC56F0C-C25F-4ECA-9DA4-D533949D4F91}" type="slidenum">
              <a:rPr lang="en-US" smtClean="0"/>
              <a:pPr>
                <a:defRPr/>
              </a:pPr>
              <a:t>6</a:t>
            </a:fld>
            <a:endParaRPr lang="en-US" dirty="0"/>
          </a:p>
        </p:txBody>
      </p:sp>
    </p:spTree>
    <p:extLst>
      <p:ext uri="{BB962C8B-B14F-4D97-AF65-F5344CB8AC3E}">
        <p14:creationId xmlns:p14="http://schemas.microsoft.com/office/powerpoint/2010/main" val="701472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0659" name="Rectangle 3"/>
          <p:cNvSpPr>
            <a:spLocks noGrp="1" noChangeArrowheads="1"/>
          </p:cNvSpPr>
          <p:nvPr>
            <p:ph type="dt" sz="quarter" idx="1"/>
          </p:nvPr>
        </p:nvSpPr>
        <p:spPr>
          <a:noFill/>
        </p:spPr>
        <p:txBody>
          <a:bodyPr/>
          <a:lstStyle/>
          <a:p>
            <a:r>
              <a:rPr lang="en-US" dirty="0"/>
              <a:t>September 11, 2019</a:t>
            </a:r>
          </a:p>
        </p:txBody>
      </p:sp>
      <p:sp>
        <p:nvSpPr>
          <p:cNvPr id="70660" name="Rectangle 7"/>
          <p:cNvSpPr>
            <a:spLocks noGrp="1" noChangeArrowheads="1"/>
          </p:cNvSpPr>
          <p:nvPr>
            <p:ph type="sldNum" sz="quarter" idx="5"/>
          </p:nvPr>
        </p:nvSpPr>
        <p:spPr>
          <a:noFill/>
        </p:spPr>
        <p:txBody>
          <a:bodyPr/>
          <a:lstStyle/>
          <a:p>
            <a:fld id="{A557EDC3-78A4-4520-9EBF-84125EC4E2FB}" type="slidenum">
              <a:rPr lang="en-US" smtClean="0"/>
              <a:pPr/>
              <a:t>7</a:t>
            </a:fld>
            <a:endParaRPr lang="en-US" dirty="0"/>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p:spPr>
        <p:txBody>
          <a:bodyPr/>
          <a:lstStyle/>
          <a:p>
            <a:pPr>
              <a:spcBef>
                <a:spcPts val="0"/>
              </a:spcBef>
              <a:spcAft>
                <a:spcPts val="1197"/>
              </a:spcAft>
            </a:pPr>
            <a:r>
              <a:rPr lang="en-US" sz="1600" i="1" dirty="0">
                <a:latin typeface="+mn-lt"/>
              </a:rPr>
              <a:t>(Read Slide)</a:t>
            </a:r>
          </a:p>
          <a:p>
            <a:pPr>
              <a:spcBef>
                <a:spcPts val="0"/>
              </a:spcBef>
            </a:pPr>
            <a:r>
              <a:rPr lang="en-US" sz="1600" i="1" dirty="0">
                <a:latin typeface="+mn-lt"/>
              </a:rPr>
              <a:t>This funding year proposals are due electronically by 4:00pm on Friday, October 23, 2020 and responses to the Human Services Staff Evaluations are due on approximately December 1, 2020. </a:t>
            </a:r>
          </a:p>
          <a:p>
            <a:pPr>
              <a:spcBef>
                <a:spcPts val="0"/>
              </a:spcBef>
            </a:pPr>
            <a:endParaRPr lang="en-US" sz="1600" i="1" dirty="0">
              <a:latin typeface="+mn-lt"/>
            </a:endParaRPr>
          </a:p>
          <a:p>
            <a:pPr>
              <a:spcBef>
                <a:spcPts val="0"/>
              </a:spcBef>
            </a:pPr>
            <a:r>
              <a:rPr lang="en-US" sz="1600" i="1" dirty="0">
                <a:latin typeface="+mn-lt"/>
              </a:rPr>
              <a:t>This year the Human Services Commission has requested that during the presentations on February 9</a:t>
            </a:r>
            <a:r>
              <a:rPr lang="en-US" sz="1600" i="1" baseline="30000" dirty="0">
                <a:latin typeface="+mn-lt"/>
              </a:rPr>
              <a:t>th</a:t>
            </a:r>
            <a:r>
              <a:rPr lang="en-US" sz="1600" i="1" dirty="0">
                <a:latin typeface="+mn-lt"/>
              </a:rPr>
              <a:t> and 11</a:t>
            </a:r>
            <a:r>
              <a:rPr lang="en-US" sz="1600" i="1" baseline="30000" dirty="0">
                <a:latin typeface="+mn-lt"/>
              </a:rPr>
              <a:t>th</a:t>
            </a:r>
            <a:r>
              <a:rPr lang="en-US" sz="1600" i="1" dirty="0">
                <a:latin typeface="+mn-lt"/>
              </a:rPr>
              <a:t> agencies continue to focus on the proposed activity and not the organization as a whole.</a:t>
            </a:r>
          </a:p>
        </p:txBody>
      </p:sp>
    </p:spTree>
    <p:extLst>
      <p:ext uri="{BB962C8B-B14F-4D97-AF65-F5344CB8AC3E}">
        <p14:creationId xmlns:p14="http://schemas.microsoft.com/office/powerpoint/2010/main" val="337819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0659" name="Rectangle 3"/>
          <p:cNvSpPr>
            <a:spLocks noGrp="1" noChangeArrowheads="1"/>
          </p:cNvSpPr>
          <p:nvPr>
            <p:ph type="dt" sz="quarter" idx="1"/>
          </p:nvPr>
        </p:nvSpPr>
        <p:spPr>
          <a:noFill/>
        </p:spPr>
        <p:txBody>
          <a:bodyPr/>
          <a:lstStyle/>
          <a:p>
            <a:r>
              <a:rPr lang="en-US" dirty="0"/>
              <a:t>September 11, 2019</a:t>
            </a:r>
          </a:p>
        </p:txBody>
      </p:sp>
      <p:sp>
        <p:nvSpPr>
          <p:cNvPr id="70660" name="Rectangle 7"/>
          <p:cNvSpPr>
            <a:spLocks noGrp="1" noChangeArrowheads="1"/>
          </p:cNvSpPr>
          <p:nvPr>
            <p:ph type="sldNum" sz="quarter" idx="5"/>
          </p:nvPr>
        </p:nvSpPr>
        <p:spPr>
          <a:noFill/>
        </p:spPr>
        <p:txBody>
          <a:bodyPr/>
          <a:lstStyle/>
          <a:p>
            <a:fld id="{A557EDC3-78A4-4520-9EBF-84125EC4E2FB}" type="slidenum">
              <a:rPr lang="en-US" smtClean="0"/>
              <a:pPr/>
              <a:t>8</a:t>
            </a:fld>
            <a:endParaRPr lang="en-US" dirty="0"/>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xfrm>
            <a:off x="929719" y="4410414"/>
            <a:ext cx="5125568" cy="4803436"/>
          </a:xfrm>
          <a:noFill/>
          <a:ln/>
        </p:spPr>
        <p:txBody>
          <a:bodyPr/>
          <a:lstStyle/>
          <a:p>
            <a:pPr defTabSz="912109">
              <a:spcBef>
                <a:spcPts val="0"/>
              </a:spcBef>
              <a:defRPr/>
            </a:pPr>
            <a:r>
              <a:rPr lang="en-US" i="1" dirty="0">
                <a:solidFill>
                  <a:schemeClr val="tx2">
                    <a:lumMod val="75000"/>
                  </a:schemeClr>
                </a:solidFill>
                <a:latin typeface="+mn-lt"/>
              </a:rPr>
              <a:t>Each agency will be limited to submitting only 1 electronic proposal per funding source.  The Human Service’s Staff will be confirming the submission based upon the agencies Tax Identification Number.</a:t>
            </a:r>
          </a:p>
          <a:p>
            <a:pPr>
              <a:spcBef>
                <a:spcPts val="0"/>
              </a:spcBef>
            </a:pPr>
            <a:endParaRPr lang="en-US" sz="800" i="1" dirty="0">
              <a:solidFill>
                <a:schemeClr val="tx2">
                  <a:lumMod val="75000"/>
                </a:schemeClr>
              </a:solidFill>
              <a:latin typeface="+mn-lt"/>
            </a:endParaRPr>
          </a:p>
          <a:p>
            <a:r>
              <a:rPr lang="en-US" i="1" dirty="0">
                <a:solidFill>
                  <a:schemeClr val="tx2">
                    <a:lumMod val="75000"/>
                  </a:schemeClr>
                </a:solidFill>
                <a:latin typeface="+mn-lt"/>
              </a:rPr>
              <a:t>Funding request for Scottsdale Cares will not receive funding allocations that exceed 15% of the total funding amount available.</a:t>
            </a:r>
          </a:p>
          <a:p>
            <a:endParaRPr lang="en-US" sz="800" i="1" dirty="0">
              <a:solidFill>
                <a:schemeClr val="tx2">
                  <a:lumMod val="75000"/>
                </a:schemeClr>
              </a:solidFill>
              <a:latin typeface="+mn-lt"/>
            </a:endParaRPr>
          </a:p>
          <a:p>
            <a:r>
              <a:rPr lang="en-US" i="1" dirty="0">
                <a:solidFill>
                  <a:schemeClr val="tx2">
                    <a:lumMod val="75000"/>
                  </a:schemeClr>
                </a:solidFill>
                <a:latin typeface="+mn-lt"/>
              </a:rPr>
              <a:t>The same rule applies to funding requests received for General Funds with the exception of a 20% threshold.</a:t>
            </a:r>
          </a:p>
          <a:p>
            <a:endParaRPr lang="en-US" sz="800" i="1" dirty="0">
              <a:solidFill>
                <a:schemeClr val="tx2">
                  <a:lumMod val="75000"/>
                </a:schemeClr>
              </a:solidFill>
              <a:latin typeface="+mn-lt"/>
            </a:endParaRPr>
          </a:p>
          <a:p>
            <a:r>
              <a:rPr lang="en-US" i="1" dirty="0">
                <a:solidFill>
                  <a:schemeClr val="tx2">
                    <a:lumMod val="75000"/>
                  </a:schemeClr>
                </a:solidFill>
                <a:latin typeface="+mn-lt"/>
              </a:rPr>
              <a:t>Scoring for all sections of the Evaluation Tool have been simplified.  The new scoring system now ranges from 0 -3.</a:t>
            </a:r>
          </a:p>
          <a:p>
            <a:endParaRPr lang="en-US" sz="800" i="1" dirty="0">
              <a:solidFill>
                <a:schemeClr val="tx2">
                  <a:lumMod val="75000"/>
                </a:schemeClr>
              </a:solidFill>
              <a:latin typeface="+mn-lt"/>
            </a:endParaRPr>
          </a:p>
        </p:txBody>
      </p:sp>
    </p:spTree>
    <p:extLst>
      <p:ext uri="{BB962C8B-B14F-4D97-AF65-F5344CB8AC3E}">
        <p14:creationId xmlns:p14="http://schemas.microsoft.com/office/powerpoint/2010/main" val="393578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dirty="0"/>
              <a:t>Human Services Funding Process - Applicant Orientation</a:t>
            </a:r>
          </a:p>
        </p:txBody>
      </p:sp>
      <p:sp>
        <p:nvSpPr>
          <p:cNvPr id="70659" name="Rectangle 3"/>
          <p:cNvSpPr>
            <a:spLocks noGrp="1" noChangeArrowheads="1"/>
          </p:cNvSpPr>
          <p:nvPr>
            <p:ph type="dt" sz="quarter" idx="1"/>
          </p:nvPr>
        </p:nvSpPr>
        <p:spPr>
          <a:noFill/>
        </p:spPr>
        <p:txBody>
          <a:bodyPr/>
          <a:lstStyle/>
          <a:p>
            <a:r>
              <a:rPr lang="en-US" dirty="0"/>
              <a:t>September 11, 2019</a:t>
            </a:r>
          </a:p>
        </p:txBody>
      </p:sp>
      <p:sp>
        <p:nvSpPr>
          <p:cNvPr id="70660" name="Rectangle 7"/>
          <p:cNvSpPr>
            <a:spLocks noGrp="1" noChangeArrowheads="1"/>
          </p:cNvSpPr>
          <p:nvPr>
            <p:ph type="sldNum" sz="quarter" idx="5"/>
          </p:nvPr>
        </p:nvSpPr>
        <p:spPr>
          <a:noFill/>
        </p:spPr>
        <p:txBody>
          <a:bodyPr/>
          <a:lstStyle/>
          <a:p>
            <a:fld id="{A557EDC3-78A4-4520-9EBF-84125EC4E2FB}" type="slidenum">
              <a:rPr lang="en-US" smtClean="0"/>
              <a:pPr/>
              <a:t>9</a:t>
            </a:fld>
            <a:endParaRPr lang="en-US" dirty="0"/>
          </a:p>
        </p:txBody>
      </p:sp>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xfrm>
            <a:off x="929719" y="4410414"/>
            <a:ext cx="5125568" cy="4410369"/>
          </a:xfrm>
          <a:noFill/>
          <a:ln/>
        </p:spPr>
        <p:txBody>
          <a:bodyPr/>
          <a:lstStyle/>
          <a:p>
            <a:pPr>
              <a:spcBef>
                <a:spcPts val="0"/>
              </a:spcBef>
            </a:pPr>
            <a:r>
              <a:rPr lang="en-US" sz="1000" i="1" dirty="0">
                <a:solidFill>
                  <a:schemeClr val="tx2">
                    <a:lumMod val="75000"/>
                  </a:schemeClr>
                </a:solidFill>
                <a:latin typeface="Arial" panose="020B0604020202020204" pitchFamily="34" charset="0"/>
                <a:cs typeface="Arial" panose="020B0604020202020204" pitchFamily="34" charset="0"/>
              </a:rPr>
              <a:t>Response to the Human Services Staff Evaluation will be emailed to the agency contacts listed in the proposal in Late November.</a:t>
            </a:r>
          </a:p>
          <a:p>
            <a:pPr>
              <a:spcBef>
                <a:spcPts val="0"/>
              </a:spcBef>
            </a:pPr>
            <a:endParaRPr lang="en-US" sz="1000" i="1" dirty="0">
              <a:solidFill>
                <a:schemeClr val="tx2">
                  <a:lumMod val="75000"/>
                </a:schemeClr>
              </a:solidFill>
              <a:latin typeface="Arial" panose="020B0604020202020204" pitchFamily="34" charset="0"/>
              <a:cs typeface="Arial" panose="020B0604020202020204" pitchFamily="34" charset="0"/>
            </a:endParaRPr>
          </a:p>
          <a:p>
            <a:pPr>
              <a:spcBef>
                <a:spcPts val="0"/>
              </a:spcBef>
            </a:pPr>
            <a:r>
              <a:rPr lang="en-US" sz="1000" i="1" dirty="0">
                <a:solidFill>
                  <a:schemeClr val="tx2">
                    <a:lumMod val="75000"/>
                  </a:schemeClr>
                </a:solidFill>
                <a:latin typeface="Arial" panose="020B0604020202020204" pitchFamily="34" charset="0"/>
                <a:cs typeface="Arial" panose="020B0604020202020204" pitchFamily="34" charset="0"/>
              </a:rPr>
              <a:t>This funding year, the Human Services Staff Evaluation will be the only opportunity for your agency to provide additional information during the funding process.</a:t>
            </a:r>
          </a:p>
          <a:p>
            <a:pPr>
              <a:spcBef>
                <a:spcPts val="0"/>
              </a:spcBef>
            </a:pPr>
            <a:endParaRPr lang="en-US" sz="1000" i="1" dirty="0">
              <a:solidFill>
                <a:schemeClr val="tx2">
                  <a:lumMod val="75000"/>
                </a:schemeClr>
              </a:solidFill>
              <a:latin typeface="Arial" panose="020B0604020202020204" pitchFamily="34" charset="0"/>
              <a:cs typeface="Arial" panose="020B0604020202020204" pitchFamily="34" charset="0"/>
            </a:endParaRPr>
          </a:p>
          <a:p>
            <a:pPr>
              <a:spcBef>
                <a:spcPts val="0"/>
              </a:spcBef>
            </a:pPr>
            <a:r>
              <a:rPr lang="en-US" sz="1000" i="1" dirty="0">
                <a:solidFill>
                  <a:schemeClr val="tx2">
                    <a:lumMod val="75000"/>
                  </a:schemeClr>
                </a:solidFill>
                <a:latin typeface="Arial" panose="020B0604020202020204" pitchFamily="34" charset="0"/>
                <a:cs typeface="Arial" panose="020B0604020202020204" pitchFamily="34" charset="0"/>
              </a:rPr>
              <a:t>Please provide a list containing 2 different agency contacts with valid email addresses to ensure transmissions are received in a timely manner.  </a:t>
            </a:r>
          </a:p>
          <a:p>
            <a:pPr>
              <a:spcBef>
                <a:spcPts val="0"/>
              </a:spcBef>
            </a:pPr>
            <a:endParaRPr lang="en-US" sz="1000" i="1" dirty="0">
              <a:solidFill>
                <a:schemeClr val="tx2">
                  <a:lumMod val="75000"/>
                </a:schemeClr>
              </a:solidFill>
              <a:latin typeface="Arial" panose="020B0604020202020204" pitchFamily="34" charset="0"/>
              <a:cs typeface="Arial" panose="020B0604020202020204" pitchFamily="34" charset="0"/>
            </a:endParaRPr>
          </a:p>
          <a:p>
            <a:pPr>
              <a:spcBef>
                <a:spcPts val="0"/>
              </a:spcBef>
            </a:pPr>
            <a:r>
              <a:rPr lang="en-US" sz="1000" i="1" dirty="0">
                <a:solidFill>
                  <a:schemeClr val="tx2">
                    <a:lumMod val="75000"/>
                  </a:schemeClr>
                </a:solidFill>
                <a:latin typeface="Arial" panose="020B0604020202020204" pitchFamily="34" charset="0"/>
                <a:cs typeface="Arial" panose="020B0604020202020204" pitchFamily="34" charset="0"/>
              </a:rPr>
              <a:t>These contacts will be assigned to perform the Service or supervise the performance of the Service for an executed Subrecipient Agreement.  In addition, please be sure to identify the contact with signature authority.  If there are any changes, a revised contact sheet must be submitted by the grantee within thirty (30) days of the change.</a:t>
            </a:r>
          </a:p>
          <a:p>
            <a:pPr>
              <a:spcBef>
                <a:spcPts val="0"/>
              </a:spcBef>
            </a:pPr>
            <a:endParaRPr lang="en-US" sz="1000" i="1" dirty="0">
              <a:solidFill>
                <a:schemeClr val="tx2">
                  <a:lumMod val="75000"/>
                </a:schemeClr>
              </a:solidFill>
              <a:latin typeface="Arial" panose="020B0604020202020204" pitchFamily="34" charset="0"/>
              <a:cs typeface="Arial" panose="020B0604020202020204" pitchFamily="34" charset="0"/>
            </a:endParaRPr>
          </a:p>
          <a:p>
            <a:pPr marL="0" lvl="1" defTabSz="912109">
              <a:defRPr/>
            </a:pPr>
            <a:r>
              <a:rPr lang="en-US" sz="1000" i="1" dirty="0">
                <a:solidFill>
                  <a:schemeClr val="tx2">
                    <a:lumMod val="75000"/>
                  </a:schemeClr>
                </a:solidFill>
                <a:latin typeface="Arial" panose="020B0604020202020204" pitchFamily="34" charset="0"/>
                <a:cs typeface="Arial" panose="020B0604020202020204" pitchFamily="34" charset="0"/>
              </a:rPr>
              <a:t>Any Agency that fails to attend and present for their presentation will receive </a:t>
            </a:r>
            <a:r>
              <a:rPr lang="en-US" sz="1000" i="1" dirty="0">
                <a:solidFill>
                  <a:srgbClr val="CC0000"/>
                </a:solidFill>
                <a:latin typeface="Arial" panose="020B0604020202020204" pitchFamily="34" charset="0"/>
                <a:cs typeface="Arial" panose="020B0604020202020204" pitchFamily="34" charset="0"/>
              </a:rPr>
              <a:t>0 points </a:t>
            </a:r>
            <a:r>
              <a:rPr lang="en-US" sz="1000" i="1" dirty="0">
                <a:solidFill>
                  <a:schemeClr val="tx2">
                    <a:lumMod val="75000"/>
                  </a:schemeClr>
                </a:solidFill>
                <a:latin typeface="Arial" panose="020B0604020202020204" pitchFamily="34" charset="0"/>
                <a:cs typeface="Arial" panose="020B0604020202020204" pitchFamily="34" charset="0"/>
              </a:rPr>
              <a:t>for their presentation score.</a:t>
            </a:r>
          </a:p>
          <a:p>
            <a:endParaRPr lang="en-US" sz="1000" i="1" dirty="0">
              <a:solidFill>
                <a:schemeClr val="tx2">
                  <a:lumMod val="75000"/>
                </a:schemeClr>
              </a:solidFill>
              <a:latin typeface="Arial" panose="020B0604020202020204" pitchFamily="34" charset="0"/>
              <a:cs typeface="Arial" panose="020B0604020202020204" pitchFamily="34" charset="0"/>
            </a:endParaRPr>
          </a:p>
          <a:p>
            <a:pPr marL="0" lvl="1" defTabSz="912109">
              <a:defRPr/>
            </a:pPr>
            <a:r>
              <a:rPr lang="en-US" sz="1000" i="1" dirty="0">
                <a:solidFill>
                  <a:schemeClr val="tx2">
                    <a:lumMod val="75000"/>
                  </a:schemeClr>
                </a:solidFill>
                <a:latin typeface="Arial" panose="020B0604020202020204" pitchFamily="34" charset="0"/>
                <a:cs typeface="Arial" panose="020B0604020202020204" pitchFamily="34" charset="0"/>
              </a:rPr>
              <a:t>Any Agency that fails to respond to the Human Services Staff Evaluation or submits their response after the December deadline, will receive a 1</a:t>
            </a:r>
            <a:r>
              <a:rPr lang="en-US" sz="1000" i="1" dirty="0">
                <a:solidFill>
                  <a:srgbClr val="CC0000"/>
                </a:solidFill>
                <a:latin typeface="Arial" panose="020B0604020202020204" pitchFamily="34" charset="0"/>
                <a:cs typeface="Arial" panose="020B0604020202020204" pitchFamily="34" charset="0"/>
              </a:rPr>
              <a:t>0 point </a:t>
            </a:r>
            <a:r>
              <a:rPr lang="en-US" sz="1000" i="1" dirty="0">
                <a:latin typeface="Arial" panose="020B0604020202020204" pitchFamily="34" charset="0"/>
                <a:cs typeface="Arial" panose="020B0604020202020204" pitchFamily="34" charset="0"/>
              </a:rPr>
              <a:t>reduction.</a:t>
            </a:r>
            <a:r>
              <a:rPr lang="en-US" sz="1000" i="1" u="sng" dirty="0">
                <a:solidFill>
                  <a:srgbClr val="CC0000"/>
                </a:solidFill>
                <a:latin typeface="Arial" panose="020B0604020202020204" pitchFamily="34" charset="0"/>
                <a:cs typeface="Arial" panose="020B0604020202020204" pitchFamily="34" charset="0"/>
              </a:rPr>
              <a:t> </a:t>
            </a:r>
            <a:endParaRPr lang="en-US" sz="1000" i="1" dirty="0">
              <a:solidFill>
                <a:schemeClr val="tx2">
                  <a:lumMod val="75000"/>
                </a:schemeClr>
              </a:solidFill>
              <a:latin typeface="Arial" panose="020B0604020202020204" pitchFamily="34" charset="0"/>
              <a:cs typeface="Arial" panose="020B0604020202020204" pitchFamily="34" charset="0"/>
            </a:endParaRPr>
          </a:p>
          <a:p>
            <a:endParaRPr lang="en-US" sz="1000" i="1" dirty="0">
              <a:solidFill>
                <a:schemeClr val="tx2">
                  <a:lumMod val="75000"/>
                </a:schemeClr>
              </a:solidFill>
              <a:latin typeface="Arial" panose="020B0604020202020204" pitchFamily="34" charset="0"/>
              <a:cs typeface="Arial" panose="020B0604020202020204" pitchFamily="34" charset="0"/>
            </a:endParaRPr>
          </a:p>
          <a:p>
            <a:pPr marL="0" lvl="1" defTabSz="912109">
              <a:defRPr/>
            </a:pPr>
            <a:r>
              <a:rPr lang="en-US" sz="1000" i="1" dirty="0">
                <a:solidFill>
                  <a:schemeClr val="tx2">
                    <a:lumMod val="75000"/>
                  </a:schemeClr>
                </a:solidFill>
                <a:latin typeface="Arial" panose="020B0604020202020204" pitchFamily="34" charset="0"/>
                <a:cs typeface="Arial" panose="020B0604020202020204" pitchFamily="34" charset="0"/>
              </a:rPr>
              <a:t>Any Agency that fails to attend and present at the agency presentation and doesn’t submit a response to the Human Services Staff  Evaluation will be </a:t>
            </a:r>
            <a:r>
              <a:rPr lang="en-US" sz="1000" i="1" dirty="0">
                <a:solidFill>
                  <a:srgbClr val="CC0000"/>
                </a:solidFill>
                <a:latin typeface="Arial" panose="020B0604020202020204" pitchFamily="34" charset="0"/>
                <a:cs typeface="Arial" panose="020B0604020202020204" pitchFamily="34" charset="0"/>
              </a:rPr>
              <a:t>disqualified </a:t>
            </a:r>
            <a:r>
              <a:rPr lang="en-US" sz="1000" i="1" dirty="0">
                <a:latin typeface="Arial" panose="020B0604020202020204" pitchFamily="34" charset="0"/>
                <a:cs typeface="Arial" panose="020B0604020202020204" pitchFamily="34" charset="0"/>
              </a:rPr>
              <a:t>from the 2021/2022 funding process.</a:t>
            </a:r>
          </a:p>
          <a:p>
            <a:endParaRPr lang="en-US" sz="1400" i="1" dirty="0">
              <a:solidFill>
                <a:schemeClr val="tx2">
                  <a:lumMod val="75000"/>
                </a:schemeClr>
              </a:solidFill>
              <a:latin typeface="+mn-lt"/>
            </a:endParaRPr>
          </a:p>
        </p:txBody>
      </p:sp>
    </p:spTree>
    <p:extLst>
      <p:ext uri="{BB962C8B-B14F-4D97-AF65-F5344CB8AC3E}">
        <p14:creationId xmlns:p14="http://schemas.microsoft.com/office/powerpoint/2010/main" val="3419853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pPr>
              <a:defRPr/>
            </a:pPr>
            <a:fld id="{5B6ED0A9-ECCF-49FF-940B-0031B93180D2}" type="datetime1">
              <a:rPr lang="en-US" smtClean="0">
                <a:solidFill>
                  <a:srgbClr val="FFFFFF"/>
                </a:solidFill>
              </a:rPr>
              <a:t>9/4/2020</a:t>
            </a:fld>
            <a:endParaRPr lang="en-US" dirty="0">
              <a:solidFill>
                <a:srgbClr val="FFFFFF"/>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pPr>
              <a:defRPr/>
            </a:pPr>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defRPr/>
            </a:pPr>
            <a:fld id="{4C4312B9-A88B-4665-9A1F-BFD9F565B2EE}" type="slidenum">
              <a:rPr lang="en-US" smtClean="0"/>
              <a:pPr>
                <a:defRPr/>
              </a:pPr>
              <a:t>‹#›</a:t>
            </a:fld>
            <a:endParaRPr lang="en-US" sz="1600" dirty="0">
              <a:solidFill>
                <a:schemeClr val="accent3">
                  <a:shade val="75000"/>
                </a:schemeClr>
              </a:solidFill>
            </a:endParaRPr>
          </a:p>
        </p:txBody>
      </p:sp>
    </p:spTree>
    <p:extLst>
      <p:ext uri="{BB962C8B-B14F-4D97-AF65-F5344CB8AC3E}">
        <p14:creationId xmlns:p14="http://schemas.microsoft.com/office/powerpoint/2010/main" val="3448848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p>
        </p:txBody>
      </p:sp>
      <p:pic>
        <p:nvPicPr>
          <p:cNvPr id="7" name="Picture 6">
            <a:extLst>
              <a:ext uri="{FF2B5EF4-FFF2-40B4-BE49-F238E27FC236}">
                <a16:creationId xmlns:a16="http://schemas.microsoft.com/office/drawing/2014/main" id="{FEEFA414-AF8D-4133-82AD-D280CA5CE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3382" y="6035040"/>
            <a:ext cx="1175850" cy="640080"/>
          </a:xfrm>
          <a:prstGeom prst="rect">
            <a:avLst/>
          </a:prstGeom>
        </p:spPr>
      </p:pic>
    </p:spTree>
    <p:extLst>
      <p:ext uri="{BB962C8B-B14F-4D97-AF65-F5344CB8AC3E}">
        <p14:creationId xmlns:p14="http://schemas.microsoft.com/office/powerpoint/2010/main" val="4283154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dirty="0"/>
          </a:p>
        </p:txBody>
      </p:sp>
      <p:pic>
        <p:nvPicPr>
          <p:cNvPr id="7" name="Picture 6">
            <a:extLst>
              <a:ext uri="{FF2B5EF4-FFF2-40B4-BE49-F238E27FC236}">
                <a16:creationId xmlns:a16="http://schemas.microsoft.com/office/drawing/2014/main" id="{B9A2C8C8-1087-4B66-8062-BB0DF544D7B4}"/>
              </a:ext>
            </a:extLst>
          </p:cNvPr>
          <p:cNvPicPr>
            <a:picLocks noChangeAspect="1"/>
          </p:cNvPicPr>
          <p:nvPr userDrawn="1"/>
        </p:nvPicPr>
        <p:blipFill>
          <a:blip r:embed="rId2"/>
          <a:stretch>
            <a:fillRect/>
          </a:stretch>
        </p:blipFill>
        <p:spPr>
          <a:xfrm>
            <a:off x="7733151" y="6019800"/>
            <a:ext cx="1176081" cy="640080"/>
          </a:xfrm>
          <a:prstGeom prst="rect">
            <a:avLst/>
          </a:prstGeom>
        </p:spPr>
      </p:pic>
    </p:spTree>
    <p:extLst>
      <p:ext uri="{BB962C8B-B14F-4D97-AF65-F5344CB8AC3E}">
        <p14:creationId xmlns:p14="http://schemas.microsoft.com/office/powerpoint/2010/main" val="3470265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rotWithShape="1">
          <a:gsLst>
            <a:gs pos="31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038600"/>
            <a:ext cx="6858000" cy="1143000"/>
          </a:xfrm>
        </p:spPr>
        <p:txBody>
          <a:bodyPr anchor="t" anchorCtr="0"/>
          <a:lstStyle>
            <a:lvl1pPr algn="r">
              <a:defRPr sz="3200">
                <a:solidFill>
                  <a:schemeClr val="tx1"/>
                </a:solidFill>
              </a:defRPr>
            </a:lvl1pPr>
          </a:lstStyle>
          <a:p>
            <a:r>
              <a:rPr kumimoji="0" lang="en-US" dirty="0"/>
              <a:t>Click to edit Master 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A788237D-64B7-45AC-8748-C287063168B5}" type="datetime1">
              <a:rPr lang="en-US" smtClean="0"/>
              <a:t>9/4/2020</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EC731DE8-AF5A-482E-B2CC-E412503A7492}" type="slidenum">
              <a:rPr lang="en-US" smtClean="0"/>
              <a:pPr>
                <a:defRPr/>
              </a:pPr>
              <a:t>‹#›</a:t>
            </a:fld>
            <a:endParaRPr lang="en-US" dirty="0">
              <a:solidFill>
                <a:schemeClr val="accent3">
                  <a:shade val="75000"/>
                </a:schemeClr>
              </a:solidFill>
            </a:endParaRPr>
          </a:p>
        </p:txBody>
      </p:sp>
      <p:sp>
        <p:nvSpPr>
          <p:cNvPr id="21" name="Rectangle 20"/>
          <p:cNvSpPr/>
          <p:nvPr/>
        </p:nvSpPr>
        <p:spPr>
          <a:xfrm>
            <a:off x="904875" y="3648074"/>
            <a:ext cx="7315200" cy="160972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4" y="3648074"/>
            <a:ext cx="238125" cy="160972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3" name="Picture 2">
            <a:extLst>
              <a:ext uri="{FF2B5EF4-FFF2-40B4-BE49-F238E27FC236}">
                <a16:creationId xmlns:a16="http://schemas.microsoft.com/office/drawing/2014/main" id="{82C720F2-74B4-4DB0-80D6-9D941E3744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86007"/>
            <a:ext cx="1104900" cy="601458"/>
          </a:xfrm>
          <a:prstGeom prst="rect">
            <a:avLst/>
          </a:prstGeom>
        </p:spPr>
      </p:pic>
    </p:spTree>
    <p:extLst>
      <p:ext uri="{BB962C8B-B14F-4D97-AF65-F5344CB8AC3E}">
        <p14:creationId xmlns:p14="http://schemas.microsoft.com/office/powerpoint/2010/main" val="407260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normAutofit/>
          </a:bodyPr>
          <a:lstStyle/>
          <a:p>
            <a:pPr lvl="0"/>
            <a:endParaRPr lang="en-US" noProof="0" dirty="0"/>
          </a:p>
        </p:txBody>
      </p:sp>
      <p:pic>
        <p:nvPicPr>
          <p:cNvPr id="5" name="Picture 4">
            <a:extLst>
              <a:ext uri="{FF2B5EF4-FFF2-40B4-BE49-F238E27FC236}">
                <a16:creationId xmlns:a16="http://schemas.microsoft.com/office/drawing/2014/main" id="{009BEA73-8F12-41C4-9421-17B695ABEA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011636"/>
            <a:ext cx="1175850" cy="640080"/>
          </a:xfrm>
          <a:prstGeom prst="rect">
            <a:avLst/>
          </a:prstGeom>
        </p:spPr>
      </p:pic>
    </p:spTree>
    <p:extLst>
      <p:ext uri="{BB962C8B-B14F-4D97-AF65-F5344CB8AC3E}">
        <p14:creationId xmlns:p14="http://schemas.microsoft.com/office/powerpoint/2010/main" val="105800040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038600"/>
            <a:ext cx="6858000" cy="1143000"/>
          </a:xfrm>
        </p:spPr>
        <p:txBody>
          <a:bodyPr anchor="t" anchorCtr="0"/>
          <a:lstStyle>
            <a:lvl1pPr algn="r">
              <a:defRPr sz="3200">
                <a:solidFill>
                  <a:schemeClr val="tx1"/>
                </a:solidFill>
              </a:defRPr>
            </a:lvl1pPr>
          </a:lstStyle>
          <a:p>
            <a:r>
              <a:rPr kumimoji="0" lang="en-US" dirty="0"/>
              <a:t>Click to edit Master 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4CD83136-89DA-416E-9698-7DF9DC22D9BF}" type="datetime1">
              <a:rPr lang="en-US" smtClean="0"/>
              <a:t>9/4/2020</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EC731DE8-AF5A-482E-B2CC-E412503A7492}" type="slidenum">
              <a:rPr lang="en-US" smtClean="0"/>
              <a:pPr>
                <a:defRPr/>
              </a:pPr>
              <a:t>‹#›</a:t>
            </a:fld>
            <a:endParaRPr lang="en-US" dirty="0">
              <a:solidFill>
                <a:schemeClr val="accent3">
                  <a:shade val="75000"/>
                </a:schemeClr>
              </a:solidFill>
            </a:endParaRPr>
          </a:p>
        </p:txBody>
      </p:sp>
      <p:sp>
        <p:nvSpPr>
          <p:cNvPr id="21" name="Rectangle 20"/>
          <p:cNvSpPr/>
          <p:nvPr/>
        </p:nvSpPr>
        <p:spPr>
          <a:xfrm>
            <a:off x="904875" y="3648074"/>
            <a:ext cx="7315200" cy="160972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4" y="3648074"/>
            <a:ext cx="238125" cy="160972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038600"/>
            <a:ext cx="6858000" cy="1143000"/>
          </a:xfrm>
        </p:spPr>
        <p:txBody>
          <a:bodyPr anchor="t" anchorCtr="0"/>
          <a:lstStyle>
            <a:lvl1pPr algn="r">
              <a:defRPr sz="3200">
                <a:solidFill>
                  <a:schemeClr val="tx1"/>
                </a:solidFill>
              </a:defRPr>
            </a:lvl1pPr>
          </a:lstStyle>
          <a:p>
            <a:r>
              <a:rPr kumimoji="0" lang="en-US" dirty="0"/>
              <a:t>Click to edit Master 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15A6EF86-5863-40EE-96C5-3025DC8756D7}" type="datetime1">
              <a:rPr lang="en-US" smtClean="0"/>
              <a:t>9/4/2020</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EC731DE8-AF5A-482E-B2CC-E412503A7492}" type="slidenum">
              <a:rPr lang="en-US" smtClean="0"/>
              <a:pPr>
                <a:defRPr/>
              </a:pPr>
              <a:t>‹#›</a:t>
            </a:fld>
            <a:endParaRPr lang="en-US" dirty="0">
              <a:solidFill>
                <a:schemeClr val="accent3">
                  <a:shade val="75000"/>
                </a:schemeClr>
              </a:solidFill>
            </a:endParaRPr>
          </a:p>
        </p:txBody>
      </p:sp>
      <p:sp>
        <p:nvSpPr>
          <p:cNvPr id="21" name="Rectangle 20"/>
          <p:cNvSpPr/>
          <p:nvPr/>
        </p:nvSpPr>
        <p:spPr>
          <a:xfrm>
            <a:off x="904875" y="3648074"/>
            <a:ext cx="7315200" cy="160972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4" y="3648074"/>
            <a:ext cx="238125" cy="160972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038600"/>
            <a:ext cx="6858000" cy="1143000"/>
          </a:xfrm>
        </p:spPr>
        <p:txBody>
          <a:bodyPr anchor="t" anchorCtr="0"/>
          <a:lstStyle>
            <a:lvl1pPr algn="r">
              <a:defRPr sz="3200">
                <a:solidFill>
                  <a:schemeClr val="tx1"/>
                </a:solidFill>
              </a:defRPr>
            </a:lvl1pPr>
          </a:lstStyle>
          <a:p>
            <a:r>
              <a:rPr kumimoji="0" lang="en-US" dirty="0"/>
              <a:t>Click to edit Master 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C5C4BE8E-6850-4941-BDB2-0DA0973FF121}" type="datetime1">
              <a:rPr lang="en-US" smtClean="0"/>
              <a:t>9/4/2020</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EC731DE8-AF5A-482E-B2CC-E412503A7492}" type="slidenum">
              <a:rPr lang="en-US" smtClean="0"/>
              <a:pPr>
                <a:defRPr/>
              </a:pPr>
              <a:t>‹#›</a:t>
            </a:fld>
            <a:endParaRPr lang="en-US" dirty="0">
              <a:solidFill>
                <a:schemeClr val="accent3">
                  <a:shade val="75000"/>
                </a:schemeClr>
              </a:solidFill>
            </a:endParaRPr>
          </a:p>
        </p:txBody>
      </p:sp>
      <p:sp>
        <p:nvSpPr>
          <p:cNvPr id="21" name="Rectangle 20"/>
          <p:cNvSpPr/>
          <p:nvPr/>
        </p:nvSpPr>
        <p:spPr>
          <a:xfrm>
            <a:off x="904875" y="3648074"/>
            <a:ext cx="7315200" cy="160972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4" y="3648074"/>
            <a:ext cx="238125" cy="160972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405822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038600"/>
            <a:ext cx="6858000" cy="1143000"/>
          </a:xfrm>
        </p:spPr>
        <p:txBody>
          <a:bodyPr anchor="t" anchorCtr="0"/>
          <a:lstStyle>
            <a:lvl1pPr algn="r">
              <a:defRPr sz="3200">
                <a:solidFill>
                  <a:schemeClr val="tx1"/>
                </a:solidFill>
              </a:defRPr>
            </a:lvl1pPr>
          </a:lstStyle>
          <a:p>
            <a:r>
              <a:rPr kumimoji="0" lang="en-US" dirty="0"/>
              <a:t>Click to edit Master 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fld id="{BF3082AE-442E-43E4-938D-749A7D72D3B1}" type="datetime1">
              <a:rPr lang="en-US" smtClean="0"/>
              <a:t>9/4/2020</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EC731DE8-AF5A-482E-B2CC-E412503A7492}" type="slidenum">
              <a:rPr lang="en-US" smtClean="0"/>
              <a:pPr>
                <a:defRPr/>
              </a:pPr>
              <a:t>‹#›</a:t>
            </a:fld>
            <a:endParaRPr lang="en-US" dirty="0">
              <a:solidFill>
                <a:schemeClr val="accent3">
                  <a:shade val="75000"/>
                </a:schemeClr>
              </a:solidFill>
            </a:endParaRPr>
          </a:p>
        </p:txBody>
      </p:sp>
      <p:sp>
        <p:nvSpPr>
          <p:cNvPr id="21" name="Rectangle 20"/>
          <p:cNvSpPr/>
          <p:nvPr/>
        </p:nvSpPr>
        <p:spPr>
          <a:xfrm>
            <a:off x="904875" y="3648074"/>
            <a:ext cx="7315200" cy="160972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4" y="3648074"/>
            <a:ext cx="238125" cy="160972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8" name="Footer Placeholder 7"/>
          <p:cNvSpPr>
            <a:spLocks noGrp="1"/>
          </p:cNvSpPr>
          <p:nvPr>
            <p:ph type="ftr" sz="quarter" idx="11"/>
          </p:nvPr>
        </p:nvSpPr>
        <p:spPr/>
        <p:txBody>
          <a:bodyPr/>
          <a:lstStyle/>
          <a:p>
            <a:pPr>
              <a:defRPr/>
            </a:pPr>
            <a:endParaRPr lang="en-US" dirty="0"/>
          </a:p>
        </p:txBody>
      </p:sp>
      <p:pic>
        <p:nvPicPr>
          <p:cNvPr id="4" name="Picture 3">
            <a:extLst>
              <a:ext uri="{FF2B5EF4-FFF2-40B4-BE49-F238E27FC236}">
                <a16:creationId xmlns:a16="http://schemas.microsoft.com/office/drawing/2014/main" id="{D4452C1B-B9A6-4F98-8421-CC122E3FD7F1}"/>
              </a:ext>
            </a:extLst>
          </p:cNvPr>
          <p:cNvPicPr>
            <a:picLocks noChangeAspect="1"/>
          </p:cNvPicPr>
          <p:nvPr userDrawn="1"/>
        </p:nvPicPr>
        <p:blipFill>
          <a:blip r:embed="rId2"/>
          <a:stretch>
            <a:fillRect/>
          </a:stretch>
        </p:blipFill>
        <p:spPr>
          <a:xfrm>
            <a:off x="7733151" y="6035040"/>
            <a:ext cx="1176081" cy="640080"/>
          </a:xfrm>
          <a:prstGeom prst="rect">
            <a:avLst/>
          </a:prstGeom>
        </p:spPr>
      </p:pic>
    </p:spTree>
    <p:extLst>
      <p:ext uri="{BB962C8B-B14F-4D97-AF65-F5344CB8AC3E}">
        <p14:creationId xmlns:p14="http://schemas.microsoft.com/office/powerpoint/2010/main" val="35789869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pPr>
              <a:defRPr/>
            </a:pPr>
            <a:fld id="{DF1FE9CD-ADAC-4034-878C-A16883ACA427}" type="datetime1">
              <a:rPr lang="en-US" smtClean="0"/>
              <a:t>9/4/2020</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pPr>
              <a:defRPr/>
            </a:pPr>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pPr>
              <a:defRPr/>
            </a:pPr>
            <a:fld id="{F685F5D0-650E-4C19-8A52-E9B9510D8A16}" type="slidenum">
              <a:rPr lang="en-US" smtClean="0"/>
              <a:pPr>
                <a:defRPr/>
              </a:pPr>
              <a:t>‹#›</a:t>
            </a:fld>
            <a:endParaRPr lang="en-US" dirty="0">
              <a:solidFill>
                <a:schemeClr val="accent3">
                  <a:shade val="75000"/>
                </a:schemeClr>
              </a:solidFill>
            </a:endParaRPr>
          </a:p>
        </p:txBody>
      </p:sp>
    </p:spTree>
    <p:extLst>
      <p:ext uri="{BB962C8B-B14F-4D97-AF65-F5344CB8AC3E}">
        <p14:creationId xmlns:p14="http://schemas.microsoft.com/office/powerpoint/2010/main" val="25147417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dirty="0"/>
          </a:p>
        </p:txBody>
      </p:sp>
      <p:pic>
        <p:nvPicPr>
          <p:cNvPr id="8" name="Picture 7">
            <a:extLst>
              <a:ext uri="{FF2B5EF4-FFF2-40B4-BE49-F238E27FC236}">
                <a16:creationId xmlns:a16="http://schemas.microsoft.com/office/drawing/2014/main" id="{BAF8D86C-851A-4B56-95E0-AFCA9EF19A25}"/>
              </a:ext>
            </a:extLst>
          </p:cNvPr>
          <p:cNvPicPr>
            <a:picLocks noChangeAspect="1"/>
          </p:cNvPicPr>
          <p:nvPr userDrawn="1"/>
        </p:nvPicPr>
        <p:blipFill>
          <a:blip r:embed="rId2"/>
          <a:stretch>
            <a:fillRect/>
          </a:stretch>
        </p:blipFill>
        <p:spPr>
          <a:xfrm>
            <a:off x="7733151" y="5989320"/>
            <a:ext cx="1176081" cy="640080"/>
          </a:xfrm>
          <a:prstGeom prst="rect">
            <a:avLst/>
          </a:prstGeom>
        </p:spPr>
      </p:pic>
    </p:spTree>
    <p:extLst>
      <p:ext uri="{BB962C8B-B14F-4D97-AF65-F5344CB8AC3E}">
        <p14:creationId xmlns:p14="http://schemas.microsoft.com/office/powerpoint/2010/main" val="29566801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4312B9-A88B-4665-9A1F-BFD9F565B2EE}" type="slidenum">
              <a:rPr lang="en-US" smtClean="0"/>
              <a:pPr>
                <a:defRPr/>
              </a:pPr>
              <a:t>‹#›</a:t>
            </a:fld>
            <a:endParaRPr lang="en-US" sz="1600" dirty="0">
              <a:solidFill>
                <a:schemeClr val="accent3">
                  <a:shade val="75000"/>
                </a:schemeClr>
              </a:solidFill>
            </a:endParaRPr>
          </a:p>
        </p:txBody>
      </p:sp>
    </p:spTree>
    <p:extLst>
      <p:ext uri="{BB962C8B-B14F-4D97-AF65-F5344CB8AC3E}">
        <p14:creationId xmlns:p14="http://schemas.microsoft.com/office/powerpoint/2010/main" val="15473507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F7E607B-D8EE-4C89-A786-0FA1AEE66C1C}" type="datetime1">
              <a:rPr lang="en-US" smtClean="0"/>
              <a:t>9/4/2020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4C5597D-7910-4F04-8ECB-E39057194E0E}" type="slidenum">
              <a:rPr lang="en-US" smtClean="0"/>
              <a:pPr>
                <a:defRPr/>
              </a:pPr>
              <a:t>‹#›</a:t>
            </a:fld>
            <a:endParaRPr lang="en-US" dirty="0"/>
          </a:p>
        </p:txBody>
      </p:sp>
    </p:spTree>
    <p:extLst>
      <p:ext uri="{BB962C8B-B14F-4D97-AF65-F5344CB8AC3E}">
        <p14:creationId xmlns:p14="http://schemas.microsoft.com/office/powerpoint/2010/main" val="327517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A611F68-3D6A-4DCF-A0A0-39092F82EC29}" type="datetime1">
              <a:rPr lang="en-US" smtClean="0"/>
              <a:t>9/4/2020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F1491EA-0BD2-4E33-BA3F-C5D53A9371B9}" type="slidenum">
              <a:rPr lang="en-US" smtClean="0"/>
              <a:pPr>
                <a:defRPr/>
              </a:pPr>
              <a:t>‹#›</a:t>
            </a:fld>
            <a:endParaRPr lang="en-US" dirty="0">
              <a:solidFill>
                <a:srgbClr val="FFFFFF"/>
              </a:solidFill>
            </a:endParaRPr>
          </a:p>
        </p:txBody>
      </p:sp>
    </p:spTree>
    <p:extLst>
      <p:ext uri="{BB962C8B-B14F-4D97-AF65-F5344CB8AC3E}">
        <p14:creationId xmlns:p14="http://schemas.microsoft.com/office/powerpoint/2010/main" val="33905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9" name="Footer Placeholder 8"/>
          <p:cNvSpPr>
            <a:spLocks noGrp="1"/>
          </p:cNvSpPr>
          <p:nvPr>
            <p:ph type="ftr" sz="quarter" idx="11"/>
          </p:nvPr>
        </p:nvSpPr>
        <p:spPr/>
        <p:txBody>
          <a:bodyPr/>
          <a:lstStyle>
            <a:lvl1pPr algn="r">
              <a:defRPr/>
            </a:lvl1pPr>
          </a:lstStyle>
          <a:p>
            <a:pPr>
              <a:defRPr/>
            </a:pPr>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4C4312B9-A88B-4665-9A1F-BFD9F565B2EE}" type="slidenum">
              <a:rPr lang="en-US" smtClean="0"/>
              <a:pPr>
                <a:defRPr/>
              </a:pPr>
              <a:t>‹#›</a:t>
            </a:fld>
            <a:endParaRPr lang="en-US" sz="1600" dirty="0">
              <a:solidFill>
                <a:schemeClr val="accent3">
                  <a:shade val="75000"/>
                </a:schemeClr>
              </a:solidFill>
            </a:endParaRP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97657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4C4312B9-A88B-4665-9A1F-BFD9F565B2EE}" type="slidenum">
              <a:rPr lang="en-US" smtClean="0"/>
              <a:pPr>
                <a:defRPr/>
              </a:pPr>
              <a:t>‹#›</a:t>
            </a:fld>
            <a:endParaRPr lang="en-US" sz="1600" dirty="0">
              <a:solidFill>
                <a:schemeClr val="accent3">
                  <a:shade val="75000"/>
                </a:schemeClr>
              </a:solidFill>
            </a:endParaRP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63445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fld id="{76C7479B-A9FD-4202-B898-BEBA15C8022A}" type="datetime1">
              <a:rPr lang="en-US" smtClean="0">
                <a:solidFill>
                  <a:srgbClr val="FFFFFF"/>
                </a:solidFill>
              </a:rPr>
              <a:t>9/4/2020</a:t>
            </a:fld>
            <a:endParaRPr lang="en-US" dirty="0">
              <a:solidFill>
                <a:srgbClr val="FFFFFF"/>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pPr>
              <a:defRPr/>
            </a:pPr>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fld id="{4C4312B9-A88B-4665-9A1F-BFD9F565B2EE}" type="slidenum">
              <a:rPr lang="en-US" smtClean="0"/>
              <a:pPr>
                <a:defRPr/>
              </a:pPr>
              <a:t>‹#›</a:t>
            </a:fld>
            <a:endParaRPr lang="en-US" sz="1600" dirty="0">
              <a:solidFill>
                <a:schemeClr val="accent3">
                  <a:shade val="75000"/>
                </a:schemeClr>
              </a:solidFill>
            </a:endParaRPr>
          </a:p>
        </p:txBody>
      </p:sp>
    </p:spTree>
    <p:extLst>
      <p:ext uri="{BB962C8B-B14F-4D97-AF65-F5344CB8AC3E}">
        <p14:creationId xmlns:p14="http://schemas.microsoft.com/office/powerpoint/2010/main" val="377527652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 id="2147484732" r:id="rId12"/>
    <p:sldLayoutId id="2147484733" r:id="rId13"/>
    <p:sldLayoutId id="2147484320" r:id="rId14"/>
    <p:sldLayoutId id="2147484322" r:id="rId15"/>
    <p:sldLayoutId id="2147484323" r:id="rId16"/>
    <p:sldLayoutId id="2147484324" r:id="rId17"/>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ottsdaleaz.gov/human-services/funding-informa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mailto:HSGrants@ScottsdaleAZ.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jboyd@scottsdaleaz.gov"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hyperlink" Target="mailto:mpayakovich@scottsdaleaz.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scottsdaleaz.gov/human-services/funding-inform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4000">
              <a:schemeClr val="bg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2133600"/>
            <a:ext cx="8229599" cy="861774"/>
          </a:xfrm>
        </p:spPr>
        <p:txBody>
          <a:bodyPr wrap="square">
            <a:spAutoFit/>
          </a:bodyPr>
          <a:lstStyle/>
          <a:p>
            <a:pPr algn="ctr" fontAlgn="auto">
              <a:spcAft>
                <a:spcPts val="0"/>
              </a:spcAft>
              <a:defRPr/>
            </a:pPr>
            <a:r>
              <a:rPr lang="en-US" sz="5000" dirty="0"/>
              <a:t>Applicant Orientation</a:t>
            </a:r>
            <a:endParaRPr lang="en-US" sz="2800" i="1" dirty="0"/>
          </a:p>
        </p:txBody>
      </p:sp>
      <p:sp>
        <p:nvSpPr>
          <p:cNvPr id="3075" name="Rectangle 6"/>
          <p:cNvSpPr>
            <a:spLocks noGrp="1" noChangeArrowheads="1"/>
          </p:cNvSpPr>
          <p:nvPr>
            <p:ph type="subTitle" idx="4294967295"/>
          </p:nvPr>
        </p:nvSpPr>
        <p:spPr>
          <a:xfrm>
            <a:off x="3505200" y="3862627"/>
            <a:ext cx="4724400" cy="1143000"/>
          </a:xfrm>
        </p:spPr>
        <p:txBody>
          <a:bodyPr>
            <a:normAutofit fontScale="55000" lnSpcReduction="20000"/>
          </a:bodyPr>
          <a:lstStyle/>
          <a:p>
            <a:pPr marR="0" algn="r">
              <a:lnSpc>
                <a:spcPct val="110000"/>
              </a:lnSpc>
              <a:spcAft>
                <a:spcPts val="600"/>
              </a:spcAft>
              <a:buNone/>
            </a:pPr>
            <a:r>
              <a:rPr lang="en-US" sz="2800" b="1" dirty="0"/>
              <a:t>FY 2021-2022 CDBG, HOME, Scottsdale Cares, </a:t>
            </a:r>
          </a:p>
          <a:p>
            <a:pPr marR="0" algn="r">
              <a:lnSpc>
                <a:spcPct val="110000"/>
              </a:lnSpc>
              <a:spcAft>
                <a:spcPts val="600"/>
              </a:spcAft>
              <a:buNone/>
            </a:pPr>
            <a:r>
              <a:rPr lang="en-US" sz="2800" b="1" dirty="0"/>
              <a:t>General Funds </a:t>
            </a:r>
          </a:p>
          <a:p>
            <a:pPr marR="0" algn="r">
              <a:lnSpc>
                <a:spcPct val="110000"/>
              </a:lnSpc>
              <a:spcAft>
                <a:spcPts val="600"/>
              </a:spcAft>
              <a:buNone/>
            </a:pPr>
            <a:r>
              <a:rPr lang="en-US" sz="2800" b="1" dirty="0"/>
              <a:t>and Endowment</a:t>
            </a:r>
            <a:r>
              <a:rPr lang="en-US" sz="2900" b="1" dirty="0"/>
              <a:t> Funds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84" y="369129"/>
            <a:ext cx="8381260" cy="926271"/>
          </a:xfrm>
        </p:spPr>
        <p:txBody>
          <a:bodyPr>
            <a:noAutofit/>
          </a:bodyPr>
          <a:lstStyle/>
          <a:p>
            <a:pPr algn="ctr"/>
            <a:r>
              <a:rPr lang="en-US" sz="3000" dirty="0"/>
              <a:t>Examples of Funding Caps for </a:t>
            </a:r>
            <a:br>
              <a:rPr lang="en-US" sz="3000" dirty="0"/>
            </a:br>
            <a:r>
              <a:rPr lang="en-US" sz="3000" dirty="0"/>
              <a:t>Scottsdale Cares and General Funds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5949399"/>
              </p:ext>
            </p:extLst>
          </p:nvPr>
        </p:nvGraphicFramePr>
        <p:xfrm>
          <a:off x="394342" y="1295400"/>
          <a:ext cx="8407402" cy="4450080"/>
        </p:xfrm>
        <a:graphic>
          <a:graphicData uri="http://schemas.openxmlformats.org/drawingml/2006/table">
            <a:tbl>
              <a:tblPr firstRow="1" bandRow="1">
                <a:tableStyleId>{5C22544A-7EE6-4342-B048-85BDC9FD1C3A}</a:tableStyleId>
              </a:tblPr>
              <a:tblGrid>
                <a:gridCol w="2101851">
                  <a:extLst>
                    <a:ext uri="{9D8B030D-6E8A-4147-A177-3AD203B41FA5}">
                      <a16:colId xmlns:a16="http://schemas.microsoft.com/office/drawing/2014/main" val="20000"/>
                    </a:ext>
                  </a:extLst>
                </a:gridCol>
                <a:gridCol w="1818568">
                  <a:extLst>
                    <a:ext uri="{9D8B030D-6E8A-4147-A177-3AD203B41FA5}">
                      <a16:colId xmlns:a16="http://schemas.microsoft.com/office/drawing/2014/main" val="20001"/>
                    </a:ext>
                  </a:extLst>
                </a:gridCol>
                <a:gridCol w="2259969">
                  <a:extLst>
                    <a:ext uri="{9D8B030D-6E8A-4147-A177-3AD203B41FA5}">
                      <a16:colId xmlns:a16="http://schemas.microsoft.com/office/drawing/2014/main" val="20002"/>
                    </a:ext>
                  </a:extLst>
                </a:gridCol>
                <a:gridCol w="2227014">
                  <a:extLst>
                    <a:ext uri="{9D8B030D-6E8A-4147-A177-3AD203B41FA5}">
                      <a16:colId xmlns:a16="http://schemas.microsoft.com/office/drawing/2014/main" val="20003"/>
                    </a:ext>
                  </a:extLst>
                </a:gridCol>
              </a:tblGrid>
              <a:tr h="358576">
                <a:tc gridSpan="4">
                  <a:txBody>
                    <a:bodyPr/>
                    <a:lstStyle/>
                    <a:p>
                      <a:pPr algn="ctr"/>
                      <a:r>
                        <a:rPr lang="en-US" sz="2800" dirty="0">
                          <a:solidFill>
                            <a:schemeClr val="tx1"/>
                          </a:solidFill>
                        </a:rPr>
                        <a:t>Scottsdale Cares 15% CAP</a:t>
                      </a:r>
                    </a:p>
                  </a:txBody>
                  <a:tcPr marL="90399" marR="90399">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84160">
                <a:tc>
                  <a:txBody>
                    <a:bodyPr/>
                    <a:lstStyle/>
                    <a:p>
                      <a:pPr algn="ctr"/>
                      <a:r>
                        <a:rPr lang="en-US" sz="2000" dirty="0"/>
                        <a:t>Agency Requested Amount</a:t>
                      </a:r>
                    </a:p>
                  </a:txBody>
                  <a:tcPr marL="90399" marR="90399">
                    <a:solidFill>
                      <a:schemeClr val="accent1">
                        <a:lumMod val="60000"/>
                        <a:lumOff val="40000"/>
                      </a:schemeClr>
                    </a:solidFill>
                  </a:tcPr>
                </a:tc>
                <a:tc>
                  <a:txBody>
                    <a:bodyPr/>
                    <a:lstStyle/>
                    <a:p>
                      <a:pPr algn="ctr"/>
                      <a:r>
                        <a:rPr lang="en-US" sz="2000" dirty="0"/>
                        <a:t>Estimated Scottsdale Cares</a:t>
                      </a:r>
                      <a:r>
                        <a:rPr lang="en-US" sz="2000" baseline="0" dirty="0"/>
                        <a:t> Allocation</a:t>
                      </a:r>
                      <a:endParaRPr lang="en-US" sz="2000" dirty="0"/>
                    </a:p>
                  </a:txBody>
                  <a:tcPr marL="90399" marR="90399">
                    <a:solidFill>
                      <a:schemeClr val="accent1">
                        <a:lumMod val="60000"/>
                        <a:lumOff val="40000"/>
                      </a:schemeClr>
                    </a:solidFill>
                  </a:tcPr>
                </a:tc>
                <a:tc>
                  <a:txBody>
                    <a:bodyPr/>
                    <a:lstStyle/>
                    <a:p>
                      <a:pPr algn="ctr"/>
                      <a:r>
                        <a:rPr lang="en-US" sz="2000" dirty="0"/>
                        <a:t>Agency Requested Amount reduced by</a:t>
                      </a:r>
                    </a:p>
                  </a:txBody>
                  <a:tcPr marL="90399" marR="90399">
                    <a:solidFill>
                      <a:schemeClr val="accent1">
                        <a:lumMod val="60000"/>
                        <a:lumOff val="40000"/>
                      </a:schemeClr>
                    </a:solidFill>
                  </a:tcPr>
                </a:tc>
                <a:tc>
                  <a:txBody>
                    <a:bodyPr/>
                    <a:lstStyle/>
                    <a:p>
                      <a:pPr algn="ctr"/>
                      <a:r>
                        <a:rPr lang="en-US" sz="2000" dirty="0"/>
                        <a:t>Final Agency Requested amount</a:t>
                      </a:r>
                    </a:p>
                  </a:txBody>
                  <a:tcPr marL="90399" marR="90399">
                    <a:solidFill>
                      <a:schemeClr val="accent1">
                        <a:lumMod val="60000"/>
                        <a:lumOff val="40000"/>
                      </a:schemeClr>
                    </a:solidFill>
                  </a:tcPr>
                </a:tc>
                <a:extLst>
                  <a:ext uri="{0D108BD9-81ED-4DB2-BD59-A6C34878D82A}">
                    <a16:rowId xmlns:a16="http://schemas.microsoft.com/office/drawing/2014/main" val="10001"/>
                  </a:ext>
                </a:extLst>
              </a:tr>
              <a:tr h="358576">
                <a:tc>
                  <a:txBody>
                    <a:bodyPr/>
                    <a:lstStyle/>
                    <a:p>
                      <a:pPr algn="ctr"/>
                      <a:r>
                        <a:rPr lang="en-US" sz="2000" dirty="0"/>
                        <a:t>$35,000</a:t>
                      </a:r>
                    </a:p>
                  </a:txBody>
                  <a:tcPr marL="90399" marR="90399">
                    <a:solidFill>
                      <a:schemeClr val="accent2">
                        <a:lumMod val="40000"/>
                        <a:lumOff val="60000"/>
                      </a:schemeClr>
                    </a:solidFill>
                  </a:tcPr>
                </a:tc>
                <a:tc>
                  <a:txBody>
                    <a:bodyPr/>
                    <a:lstStyle/>
                    <a:p>
                      <a:pPr algn="ctr"/>
                      <a:r>
                        <a:rPr lang="en-US" sz="2000" dirty="0"/>
                        <a:t>$150,000</a:t>
                      </a:r>
                    </a:p>
                  </a:txBody>
                  <a:tcPr marL="90399" marR="90399">
                    <a:solidFill>
                      <a:schemeClr val="accent2">
                        <a:lumMod val="40000"/>
                        <a:lumOff val="60000"/>
                      </a:schemeClr>
                    </a:solidFill>
                  </a:tcPr>
                </a:tc>
                <a:tc>
                  <a:txBody>
                    <a:bodyPr/>
                    <a:lstStyle/>
                    <a:p>
                      <a:pPr algn="ctr"/>
                      <a:r>
                        <a:rPr lang="en-US" sz="2000" dirty="0"/>
                        <a:t>$12,500</a:t>
                      </a:r>
                    </a:p>
                  </a:txBody>
                  <a:tcPr marL="90399" marR="90399">
                    <a:solidFill>
                      <a:schemeClr val="accent2">
                        <a:lumMod val="40000"/>
                        <a:lumOff val="60000"/>
                      </a:schemeClr>
                    </a:solidFill>
                  </a:tcPr>
                </a:tc>
                <a:tc>
                  <a:txBody>
                    <a:bodyPr/>
                    <a:lstStyle/>
                    <a:p>
                      <a:pPr algn="ctr"/>
                      <a:r>
                        <a:rPr lang="en-US" sz="2000" dirty="0"/>
                        <a:t>22,500</a:t>
                      </a:r>
                    </a:p>
                  </a:txBody>
                  <a:tcPr marL="90399" marR="90399">
                    <a:solidFill>
                      <a:schemeClr val="accent2">
                        <a:lumMod val="40000"/>
                        <a:lumOff val="60000"/>
                      </a:schemeClr>
                    </a:solidFill>
                  </a:tcPr>
                </a:tc>
                <a:extLst>
                  <a:ext uri="{0D108BD9-81ED-4DB2-BD59-A6C34878D82A}">
                    <a16:rowId xmlns:a16="http://schemas.microsoft.com/office/drawing/2014/main" val="10002"/>
                  </a:ext>
                </a:extLst>
              </a:tr>
              <a:tr h="358576">
                <a:tc gridSpan="4">
                  <a:txBody>
                    <a:bodyPr/>
                    <a:lstStyle/>
                    <a:p>
                      <a:pPr algn="ctr"/>
                      <a:r>
                        <a:rPr lang="en-US" sz="2800" b="1" dirty="0"/>
                        <a:t>General Funds 20% CAP</a:t>
                      </a:r>
                    </a:p>
                  </a:txBody>
                  <a:tcPr marL="90399" marR="90399">
                    <a:solidFill>
                      <a:schemeClr val="accent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r h="884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Agency Requested Amount</a:t>
                      </a:r>
                    </a:p>
                  </a:txBody>
                  <a:tcPr marL="90399" marR="90399">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Estimated General Funds Allocation</a:t>
                      </a:r>
                    </a:p>
                  </a:txBody>
                  <a:tcPr marL="90399" marR="90399">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Agency Requested Amount reduced by</a:t>
                      </a:r>
                    </a:p>
                  </a:txBody>
                  <a:tcPr marL="90399" marR="90399">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Final Agency Requested amount</a:t>
                      </a:r>
                    </a:p>
                  </a:txBody>
                  <a:tcPr marL="90399" marR="90399">
                    <a:solidFill>
                      <a:schemeClr val="accent1">
                        <a:lumMod val="60000"/>
                        <a:lumOff val="40000"/>
                      </a:schemeClr>
                    </a:solidFill>
                  </a:tcPr>
                </a:tc>
                <a:extLst>
                  <a:ext uri="{0D108BD9-81ED-4DB2-BD59-A6C34878D82A}">
                    <a16:rowId xmlns:a16="http://schemas.microsoft.com/office/drawing/2014/main" val="10004"/>
                  </a:ext>
                </a:extLst>
              </a:tr>
              <a:tr h="358576">
                <a:tc>
                  <a:txBody>
                    <a:bodyPr/>
                    <a:lstStyle/>
                    <a:p>
                      <a:pPr algn="ctr"/>
                      <a:r>
                        <a:rPr lang="en-US" sz="2000" dirty="0"/>
                        <a:t>$45,000</a:t>
                      </a:r>
                    </a:p>
                  </a:txBody>
                  <a:tcPr marL="90399" marR="90399">
                    <a:solidFill>
                      <a:schemeClr val="accent2">
                        <a:lumMod val="40000"/>
                        <a:lumOff val="60000"/>
                      </a:schemeClr>
                    </a:solidFill>
                  </a:tcPr>
                </a:tc>
                <a:tc>
                  <a:txBody>
                    <a:bodyPr/>
                    <a:lstStyle/>
                    <a:p>
                      <a:pPr algn="ctr"/>
                      <a:r>
                        <a:rPr lang="en-US" sz="2000" dirty="0"/>
                        <a:t>$200,000</a:t>
                      </a:r>
                    </a:p>
                  </a:txBody>
                  <a:tcPr marL="90399" marR="90399">
                    <a:solidFill>
                      <a:schemeClr val="accent2">
                        <a:lumMod val="40000"/>
                        <a:lumOff val="60000"/>
                      </a:schemeClr>
                    </a:solidFill>
                  </a:tcPr>
                </a:tc>
                <a:tc>
                  <a:txBody>
                    <a:bodyPr/>
                    <a:lstStyle/>
                    <a:p>
                      <a:pPr algn="ctr"/>
                      <a:r>
                        <a:rPr lang="en-US" sz="2000" dirty="0"/>
                        <a:t>$5,000</a:t>
                      </a:r>
                    </a:p>
                  </a:txBody>
                  <a:tcPr marL="90399" marR="90399">
                    <a:solidFill>
                      <a:schemeClr val="accent2">
                        <a:lumMod val="40000"/>
                        <a:lumOff val="60000"/>
                      </a:schemeClr>
                    </a:solidFill>
                  </a:tcPr>
                </a:tc>
                <a:tc>
                  <a:txBody>
                    <a:bodyPr/>
                    <a:lstStyle/>
                    <a:p>
                      <a:pPr algn="ctr"/>
                      <a:r>
                        <a:rPr lang="en-US" sz="2000" dirty="0"/>
                        <a:t>$40,000</a:t>
                      </a:r>
                    </a:p>
                  </a:txBody>
                  <a:tcPr marL="90399" marR="90399">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277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609600"/>
            <a:ext cx="7391400" cy="990600"/>
          </a:xfrm>
        </p:spPr>
        <p:txBody>
          <a:bodyPr>
            <a:normAutofit fontScale="90000"/>
          </a:bodyPr>
          <a:lstStyle/>
          <a:p>
            <a:pPr algn="ctr" fontAlgn="auto">
              <a:spcAft>
                <a:spcPts val="0"/>
              </a:spcAft>
              <a:defRPr/>
            </a:pPr>
            <a:r>
              <a:rPr lang="en-US" sz="4000" dirty="0"/>
              <a:t>Human Services Staff Evaluation</a:t>
            </a:r>
          </a:p>
        </p:txBody>
      </p:sp>
      <p:sp>
        <p:nvSpPr>
          <p:cNvPr id="10243" name="Rectangle 3"/>
          <p:cNvSpPr>
            <a:spLocks noGrp="1" noChangeArrowheads="1"/>
          </p:cNvSpPr>
          <p:nvPr>
            <p:ph idx="1"/>
          </p:nvPr>
        </p:nvSpPr>
        <p:spPr>
          <a:xfrm>
            <a:off x="457200" y="1600200"/>
            <a:ext cx="8458200" cy="4495800"/>
          </a:xfrm>
        </p:spPr>
        <p:txBody>
          <a:bodyPr>
            <a:normAutofit/>
          </a:bodyPr>
          <a:lstStyle/>
          <a:p>
            <a:pPr marL="457200" indent="-365760" fontAlgn="auto">
              <a:spcAft>
                <a:spcPts val="0"/>
              </a:spcAft>
              <a:buFont typeface="Wingdings" pitchFamily="2" charset="2"/>
              <a:buChar char="q"/>
              <a:defRPr/>
            </a:pPr>
            <a:r>
              <a:rPr lang="en-US" sz="2000" dirty="0">
                <a:solidFill>
                  <a:schemeClr val="accent2">
                    <a:lumMod val="75000"/>
                  </a:schemeClr>
                </a:solidFill>
              </a:rPr>
              <a:t>Proposals will be reviewed by City Staff to determine general eligibility and completion.</a:t>
            </a:r>
          </a:p>
          <a:p>
            <a:pPr marL="457200" indent="-365760" fontAlgn="auto">
              <a:spcAft>
                <a:spcPts val="0"/>
              </a:spcAft>
              <a:buFont typeface="Wingdings" pitchFamily="2" charset="2"/>
              <a:buChar char="q"/>
              <a:defRPr/>
            </a:pPr>
            <a:r>
              <a:rPr lang="en-US" sz="2000" dirty="0">
                <a:solidFill>
                  <a:schemeClr val="accent2">
                    <a:lumMod val="75000"/>
                  </a:schemeClr>
                </a:solidFill>
              </a:rPr>
              <a:t>Human Services Staff will analyze the content of each application and compile clarifying inquiries, if warranted. </a:t>
            </a:r>
          </a:p>
          <a:p>
            <a:pPr marL="457200" indent="-365760">
              <a:buFont typeface="Wingdings" pitchFamily="2" charset="2"/>
              <a:buChar char="q"/>
              <a:defRPr/>
            </a:pPr>
            <a:r>
              <a:rPr lang="en-US" sz="2000" dirty="0">
                <a:solidFill>
                  <a:schemeClr val="accent2">
                    <a:lumMod val="75000"/>
                  </a:schemeClr>
                </a:solidFill>
              </a:rPr>
              <a:t>Finalized Human Service Staff Evaluations will be </a:t>
            </a:r>
            <a:r>
              <a:rPr lang="en-US" sz="2000" u="sng" dirty="0">
                <a:solidFill>
                  <a:srgbClr val="FF0000"/>
                </a:solidFill>
              </a:rPr>
              <a:t>emailed</a:t>
            </a:r>
            <a:r>
              <a:rPr lang="en-US" sz="2000" u="sng" dirty="0">
                <a:solidFill>
                  <a:schemeClr val="accent2">
                    <a:lumMod val="75000"/>
                  </a:schemeClr>
                </a:solidFill>
              </a:rPr>
              <a:t> </a:t>
            </a:r>
            <a:r>
              <a:rPr lang="en-US" sz="2000" dirty="0">
                <a:solidFill>
                  <a:schemeClr val="accent2">
                    <a:lumMod val="75000"/>
                  </a:schemeClr>
                </a:solidFill>
              </a:rPr>
              <a:t>to each agency by approximately </a:t>
            </a:r>
            <a:r>
              <a:rPr lang="en-US" sz="2000" dirty="0">
                <a:solidFill>
                  <a:srgbClr val="FF0000"/>
                </a:solidFill>
              </a:rPr>
              <a:t>November 23, 2020.</a:t>
            </a:r>
          </a:p>
          <a:p>
            <a:pPr marL="914400" lvl="1" indent="-365760">
              <a:buClr>
                <a:schemeClr val="tx1"/>
              </a:buClr>
              <a:buSzPct val="125000"/>
              <a:buFont typeface="Wingdings" panose="05000000000000000000" pitchFamily="2" charset="2"/>
              <a:buChar char="§"/>
              <a:tabLst>
                <a:tab pos="457200" algn="l"/>
              </a:tabLst>
              <a:defRPr/>
            </a:pPr>
            <a:r>
              <a:rPr lang="en-US" sz="2000" dirty="0">
                <a:solidFill>
                  <a:schemeClr val="accent2">
                    <a:lumMod val="75000"/>
                  </a:schemeClr>
                </a:solidFill>
              </a:rPr>
              <a:t>Responses are required by approximately </a:t>
            </a:r>
            <a:r>
              <a:rPr lang="en-US" sz="2000" dirty="0">
                <a:solidFill>
                  <a:srgbClr val="FF0000"/>
                </a:solidFill>
              </a:rPr>
              <a:t>December 1, 2020.</a:t>
            </a:r>
            <a:r>
              <a:rPr lang="en-US" sz="2000" dirty="0">
                <a:solidFill>
                  <a:schemeClr val="accent2">
                    <a:lumMod val="75000"/>
                  </a:schemeClr>
                </a:solidFill>
              </a:rPr>
              <a:t>  </a:t>
            </a:r>
            <a:r>
              <a:rPr lang="en-US" sz="2000" u="sng" dirty="0">
                <a:solidFill>
                  <a:schemeClr val="accent2">
                    <a:lumMod val="75000"/>
                  </a:schemeClr>
                </a:solidFill>
              </a:rPr>
              <a:t>This will be the only opportunity to present additional information during the funding process.</a:t>
            </a:r>
          </a:p>
          <a:p>
            <a:pPr marL="457200" indent="-365760">
              <a:buFont typeface="Wingdings" pitchFamily="2" charset="2"/>
              <a:buChar char="q"/>
              <a:defRPr/>
            </a:pPr>
            <a:r>
              <a:rPr lang="en-US" sz="2000" dirty="0">
                <a:solidFill>
                  <a:schemeClr val="accent2">
                    <a:lumMod val="75000"/>
                  </a:schemeClr>
                </a:solidFill>
              </a:rPr>
              <a:t>Responses will be included in the funding documents prepared for the Human Services Commission for review and scoring.</a:t>
            </a:r>
          </a:p>
          <a:p>
            <a:pPr marL="109728" indent="0" fontAlgn="auto">
              <a:spcAft>
                <a:spcPts val="0"/>
              </a:spcAft>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0577" y="609600"/>
            <a:ext cx="7467600" cy="899890"/>
          </a:xfrm>
        </p:spPr>
        <p:txBody>
          <a:bodyPr>
            <a:normAutofit fontScale="90000"/>
          </a:bodyPr>
          <a:lstStyle/>
          <a:p>
            <a:pPr algn="ctr" fontAlgn="auto">
              <a:spcAft>
                <a:spcPts val="0"/>
              </a:spcAft>
              <a:defRPr/>
            </a:pPr>
            <a:r>
              <a:rPr lang="en-US" sz="4000" dirty="0"/>
              <a:t>Agency Proposal Evaluation Tool</a:t>
            </a:r>
          </a:p>
        </p:txBody>
      </p:sp>
      <p:sp>
        <p:nvSpPr>
          <p:cNvPr id="10243" name="Rectangle 3"/>
          <p:cNvSpPr>
            <a:spLocks noGrp="1" noChangeArrowheads="1"/>
          </p:cNvSpPr>
          <p:nvPr>
            <p:ph idx="1"/>
          </p:nvPr>
        </p:nvSpPr>
        <p:spPr>
          <a:xfrm>
            <a:off x="457200" y="1828800"/>
            <a:ext cx="8305800" cy="4114800"/>
          </a:xfrm>
        </p:spPr>
        <p:txBody>
          <a:bodyPr>
            <a:normAutofit/>
          </a:bodyPr>
          <a:lstStyle/>
          <a:p>
            <a:pPr marL="457200" indent="-365760">
              <a:buFont typeface="Wingdings" pitchFamily="2" charset="2"/>
              <a:buChar char="q"/>
              <a:defRPr/>
            </a:pPr>
            <a:r>
              <a:rPr lang="en-US" sz="2400" dirty="0">
                <a:solidFill>
                  <a:schemeClr val="accent2">
                    <a:lumMod val="75000"/>
                  </a:schemeClr>
                </a:solidFill>
              </a:rPr>
              <a:t>Scoring for all sections of the Evaluation Tool have been simplified</a:t>
            </a:r>
          </a:p>
          <a:p>
            <a:pPr marL="457200" indent="-365760">
              <a:buFont typeface="Wingdings" pitchFamily="2" charset="2"/>
              <a:buChar char="q"/>
              <a:defRPr/>
            </a:pPr>
            <a:r>
              <a:rPr lang="en-US" sz="2400" dirty="0">
                <a:solidFill>
                  <a:schemeClr val="accent2">
                    <a:lumMod val="75000"/>
                  </a:schemeClr>
                </a:solidFill>
              </a:rPr>
              <a:t>Tool used by Human Service Commission to rank Proposals</a:t>
            </a:r>
          </a:p>
          <a:p>
            <a:pPr marL="457200" indent="-365760" fontAlgn="auto">
              <a:spcBef>
                <a:spcPts val="900"/>
              </a:spcBef>
              <a:spcAft>
                <a:spcPts val="0"/>
              </a:spcAft>
              <a:buFont typeface="Wingdings" pitchFamily="2" charset="2"/>
              <a:buChar char="q"/>
              <a:defRPr/>
            </a:pPr>
            <a:r>
              <a:rPr lang="en-US" sz="2400" dirty="0">
                <a:solidFill>
                  <a:schemeClr val="accent2">
                    <a:lumMod val="75000"/>
                  </a:schemeClr>
                </a:solidFill>
              </a:rPr>
              <a:t>Refer to Evaluation Tool as you fill out the Proposal </a:t>
            </a:r>
          </a:p>
          <a:p>
            <a:pPr marL="457200" indent="-365760" fontAlgn="auto">
              <a:spcBef>
                <a:spcPts val="900"/>
              </a:spcBef>
              <a:spcAft>
                <a:spcPts val="0"/>
              </a:spcAft>
              <a:buFont typeface="Wingdings" pitchFamily="2" charset="2"/>
              <a:buChar char="q"/>
              <a:defRPr/>
            </a:pPr>
            <a:r>
              <a:rPr lang="en-US" sz="2400" dirty="0">
                <a:solidFill>
                  <a:schemeClr val="accent2">
                    <a:lumMod val="75000"/>
                  </a:schemeClr>
                </a:solidFill>
              </a:rPr>
              <a:t>Section 6:  Demonstrated Capacity will be evaluated and scored by City staff </a:t>
            </a:r>
          </a:p>
          <a:p>
            <a:pPr marL="457200" indent="-365760" fontAlgn="auto">
              <a:spcBef>
                <a:spcPts val="900"/>
              </a:spcBef>
              <a:spcAft>
                <a:spcPts val="0"/>
              </a:spcAft>
              <a:buFont typeface="Wingdings" pitchFamily="2" charset="2"/>
              <a:buChar char="q"/>
              <a:defRPr/>
            </a:pPr>
            <a:r>
              <a:rPr lang="en-US" sz="2400" dirty="0">
                <a:solidFill>
                  <a:schemeClr val="accent2">
                    <a:lumMod val="75000"/>
                  </a:schemeClr>
                </a:solidFill>
              </a:rPr>
              <a:t>Simplified Evaluation Tool for Endowment Funds</a:t>
            </a:r>
          </a:p>
          <a:p>
            <a:pPr marL="91440" indent="0" fontAlgn="auto">
              <a:spcBef>
                <a:spcPts val="900"/>
              </a:spcBef>
              <a:spcAft>
                <a:spcPts val="0"/>
              </a:spcAft>
              <a:buNone/>
              <a:defRPr/>
            </a:pPr>
            <a:endParaRPr lang="en-US" sz="2400" dirty="0">
              <a:solidFill>
                <a:schemeClr val="tx2">
                  <a:lumMod val="75000"/>
                </a:schemeClr>
              </a:solidFill>
            </a:endParaRPr>
          </a:p>
          <a:p>
            <a:pPr marL="91440" indent="0" fontAlgn="auto">
              <a:spcBef>
                <a:spcPts val="900"/>
              </a:spcBef>
              <a:spcAft>
                <a:spcPts val="0"/>
              </a:spcAft>
              <a:buNone/>
              <a:defRPr/>
            </a:pPr>
            <a:endParaRPr lang="en-US" sz="2400" dirty="0">
              <a:solidFill>
                <a:schemeClr val="tx2">
                  <a:lumMod val="75000"/>
                </a:schemeClr>
              </a:solidFill>
            </a:endParaRPr>
          </a:p>
          <a:p>
            <a:pPr marL="365760" indent="-256032" fontAlgn="auto">
              <a:spcAft>
                <a:spcPts val="0"/>
              </a:spcAft>
              <a:buFont typeface="Wingdings" pitchFamily="2" charset="2"/>
              <a:buNone/>
              <a:defRPr/>
            </a:pPr>
            <a:endParaRPr lang="en-US" sz="2800" dirty="0"/>
          </a:p>
          <a:p>
            <a:pPr marL="365760" indent="-256032" fontAlgn="auto">
              <a:spcAft>
                <a:spcPts val="0"/>
              </a:spcAft>
              <a:buFont typeface="Wingdings 3"/>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609600"/>
            <a:ext cx="8229600" cy="762000"/>
          </a:xfrm>
        </p:spPr>
        <p:txBody>
          <a:bodyPr>
            <a:normAutofit/>
          </a:bodyPr>
          <a:lstStyle/>
          <a:p>
            <a:pPr algn="ctr" fontAlgn="auto">
              <a:spcAft>
                <a:spcPts val="0"/>
              </a:spcAft>
              <a:defRPr/>
            </a:pPr>
            <a:r>
              <a:rPr lang="en-US" sz="3600" dirty="0"/>
              <a:t>Evaluation Tool Guidelines </a:t>
            </a:r>
          </a:p>
        </p:txBody>
      </p:sp>
      <p:sp>
        <p:nvSpPr>
          <p:cNvPr id="22530" name="Rectangle 3"/>
          <p:cNvSpPr>
            <a:spLocks noGrp="1" noChangeArrowheads="1"/>
          </p:cNvSpPr>
          <p:nvPr>
            <p:ph idx="1"/>
          </p:nvPr>
        </p:nvSpPr>
        <p:spPr>
          <a:xfrm>
            <a:off x="304800" y="1752600"/>
            <a:ext cx="8458200" cy="4495800"/>
          </a:xfrm>
        </p:spPr>
        <p:txBody>
          <a:bodyPr>
            <a:normAutofit fontScale="92500" lnSpcReduction="20000"/>
          </a:bodyPr>
          <a:lstStyle/>
          <a:p>
            <a:pPr marL="457200" indent="-365760">
              <a:spcAft>
                <a:spcPts val="600"/>
              </a:spcAft>
              <a:buFont typeface="Wingdings" pitchFamily="2" charset="2"/>
              <a:buChar char="q"/>
            </a:pPr>
            <a:r>
              <a:rPr lang="en-US" sz="2400" dirty="0">
                <a:solidFill>
                  <a:schemeClr val="tx2">
                    <a:lumMod val="75000"/>
                  </a:schemeClr>
                </a:solidFill>
              </a:rPr>
              <a:t>Provided in Funding Packets available at: </a:t>
            </a:r>
            <a:r>
              <a:rPr lang="en-US" sz="2400" dirty="0">
                <a:solidFill>
                  <a:schemeClr val="tx2">
                    <a:lumMod val="75000"/>
                  </a:schemeClr>
                </a:solidFill>
                <a:hlinkClick r:id="rId3"/>
              </a:rPr>
              <a:t>https://www.scottsdaleaz.gov/human-services/funding-information</a:t>
            </a:r>
            <a:endParaRPr lang="en-US" sz="2400" dirty="0">
              <a:solidFill>
                <a:schemeClr val="tx2">
                  <a:lumMod val="75000"/>
                </a:schemeClr>
              </a:solidFill>
            </a:endParaRPr>
          </a:p>
          <a:p>
            <a:pPr marL="457200" indent="-365760">
              <a:spcAft>
                <a:spcPts val="600"/>
              </a:spcAft>
              <a:buFont typeface="Wingdings" pitchFamily="2" charset="2"/>
              <a:buChar char="q"/>
            </a:pPr>
            <a:r>
              <a:rPr lang="en-US" sz="2400" dirty="0">
                <a:solidFill>
                  <a:schemeClr val="tx2">
                    <a:lumMod val="75000"/>
                  </a:schemeClr>
                </a:solidFill>
              </a:rPr>
              <a:t>Evaluation Tool has been updated to reflect the new scoring scale.</a:t>
            </a:r>
          </a:p>
          <a:p>
            <a:pPr marL="457200" indent="-365760">
              <a:spcAft>
                <a:spcPts val="600"/>
              </a:spcAft>
              <a:buFont typeface="Wingdings" pitchFamily="2" charset="2"/>
              <a:buChar char="q"/>
            </a:pPr>
            <a:r>
              <a:rPr lang="en-US" sz="2400" dirty="0">
                <a:solidFill>
                  <a:schemeClr val="tx2">
                    <a:lumMod val="75000"/>
                  </a:schemeClr>
                </a:solidFill>
              </a:rPr>
              <a:t>Guidelines utilized by Human Service Commissioners to accurately complete the Agency Proposal Evaluation Tools</a:t>
            </a:r>
          </a:p>
          <a:p>
            <a:pPr marL="457200" indent="-365760">
              <a:spcAft>
                <a:spcPts val="600"/>
              </a:spcAft>
              <a:buFont typeface="Wingdings" pitchFamily="2" charset="2"/>
              <a:buChar char="q"/>
            </a:pPr>
            <a:r>
              <a:rPr lang="en-US" sz="2400" dirty="0">
                <a:solidFill>
                  <a:schemeClr val="tx2">
                    <a:lumMod val="75000"/>
                  </a:schemeClr>
                </a:solidFill>
              </a:rPr>
              <a:t>Identifies criteria for scoring sections of the Agency Proposal Evaluation Tools</a:t>
            </a:r>
          </a:p>
          <a:p>
            <a:pPr marL="457200" indent="-365760">
              <a:spcAft>
                <a:spcPts val="600"/>
              </a:spcAft>
              <a:buFont typeface="Wingdings" pitchFamily="2" charset="2"/>
              <a:buChar char="q"/>
            </a:pPr>
            <a:r>
              <a:rPr lang="en-US" sz="2400" dirty="0">
                <a:solidFill>
                  <a:schemeClr val="tx2">
                    <a:lumMod val="75000"/>
                  </a:schemeClr>
                </a:solidFill>
              </a:rPr>
              <a:t>Distinguishes where information can be referenced in the proposal </a:t>
            </a:r>
          </a:p>
          <a:p>
            <a:pPr marL="457200" indent="-365760">
              <a:spcAft>
                <a:spcPts val="600"/>
              </a:spcAft>
              <a:buFont typeface="Wingdings" pitchFamily="2" charset="2"/>
              <a:buChar char="q"/>
            </a:pPr>
            <a:endParaRPr lang="en-US" dirty="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0"/>
          <p:cNvSpPr>
            <a:spLocks noGrp="1" noChangeArrowheads="1"/>
          </p:cNvSpPr>
          <p:nvPr>
            <p:ph type="ctrTitle"/>
          </p:nvPr>
        </p:nvSpPr>
        <p:spPr/>
        <p:txBody>
          <a:bodyPr>
            <a:normAutofit/>
          </a:bodyPr>
          <a:lstStyle/>
          <a:p>
            <a:pPr fontAlgn="auto">
              <a:spcAft>
                <a:spcPts val="0"/>
              </a:spcAft>
              <a:defRPr/>
            </a:pPr>
            <a:r>
              <a:rPr lang="en-US" sz="3600" dirty="0"/>
              <a:t>CDBG Funds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378267"/>
            <a:ext cx="7680960" cy="1371600"/>
          </a:xfrm>
        </p:spPr>
        <p:txBody>
          <a:bodyPr>
            <a:normAutofit/>
          </a:bodyPr>
          <a:lstStyle/>
          <a:p>
            <a:pPr algn="ctr" fontAlgn="auto">
              <a:spcAft>
                <a:spcPts val="0"/>
              </a:spcAft>
              <a:defRPr/>
            </a:pPr>
            <a:r>
              <a:rPr lang="en-US" sz="3600" dirty="0"/>
              <a:t>National Objectives</a:t>
            </a:r>
          </a:p>
        </p:txBody>
      </p:sp>
      <p:sp>
        <p:nvSpPr>
          <p:cNvPr id="24578" name="Rectangle 3"/>
          <p:cNvSpPr>
            <a:spLocks noGrp="1" noChangeArrowheads="1"/>
          </p:cNvSpPr>
          <p:nvPr>
            <p:ph idx="1"/>
          </p:nvPr>
        </p:nvSpPr>
        <p:spPr>
          <a:xfrm>
            <a:off x="457200" y="1752600"/>
            <a:ext cx="8229600" cy="4483100"/>
          </a:xfrm>
        </p:spPr>
        <p:txBody>
          <a:bodyPr>
            <a:normAutofit/>
          </a:bodyPr>
          <a:lstStyle/>
          <a:p>
            <a:pPr marL="457200" indent="-365760">
              <a:spcAft>
                <a:spcPts val="600"/>
              </a:spcAft>
              <a:buSzPct val="100000"/>
              <a:buFont typeface="Wingdings" pitchFamily="2" charset="2"/>
              <a:buChar char="q"/>
            </a:pPr>
            <a:r>
              <a:rPr lang="en-US" sz="2500" dirty="0">
                <a:solidFill>
                  <a:schemeClr val="tx2">
                    <a:lumMod val="75000"/>
                  </a:schemeClr>
                </a:solidFill>
              </a:rPr>
              <a:t>Projects must meet one of the following:</a:t>
            </a:r>
          </a:p>
          <a:p>
            <a:pPr marL="914400" lvl="1" indent="-457200">
              <a:spcAft>
                <a:spcPts val="600"/>
              </a:spcAft>
              <a:buClr>
                <a:schemeClr val="tx1"/>
              </a:buClr>
              <a:buSzPct val="125000"/>
              <a:buFont typeface="Wingdings" panose="05000000000000000000" pitchFamily="2" charset="2"/>
              <a:buChar char="§"/>
            </a:pPr>
            <a:r>
              <a:rPr lang="en-US" sz="2200" dirty="0">
                <a:solidFill>
                  <a:schemeClr val="tx2">
                    <a:lumMod val="75000"/>
                  </a:schemeClr>
                </a:solidFill>
              </a:rPr>
              <a:t>Primary Benefit to Low and Moderate Income Persons </a:t>
            </a:r>
          </a:p>
          <a:p>
            <a:pPr marL="914400" lvl="1" indent="-457200">
              <a:spcAft>
                <a:spcPts val="600"/>
              </a:spcAft>
              <a:buClr>
                <a:schemeClr val="tx1"/>
              </a:buClr>
              <a:buSzPct val="125000"/>
              <a:buFont typeface="Wingdings" panose="05000000000000000000" pitchFamily="2" charset="2"/>
              <a:buChar char="§"/>
            </a:pPr>
            <a:r>
              <a:rPr lang="en-US" sz="2200" dirty="0">
                <a:solidFill>
                  <a:schemeClr val="tx2">
                    <a:lumMod val="75000"/>
                  </a:schemeClr>
                </a:solidFill>
              </a:rPr>
              <a:t>Prevention or Removal of Slum and Blight </a:t>
            </a:r>
          </a:p>
          <a:p>
            <a:pPr marL="914400" lvl="1" indent="-457200">
              <a:spcAft>
                <a:spcPts val="600"/>
              </a:spcAft>
              <a:buClr>
                <a:schemeClr val="tx1"/>
              </a:buClr>
              <a:buSzPct val="125000"/>
              <a:buFont typeface="Wingdings" panose="05000000000000000000" pitchFamily="2" charset="2"/>
              <a:buChar char="§"/>
            </a:pPr>
            <a:r>
              <a:rPr lang="en-US" sz="2200" dirty="0">
                <a:solidFill>
                  <a:schemeClr val="tx2">
                    <a:lumMod val="75000"/>
                  </a:schemeClr>
                </a:solidFill>
              </a:rPr>
              <a:t>Mitigation or Elimination of a Certified Emergency Condition (e.g. major catastrophes or emergencies such as floods and earthquakes).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2"/>
          <p:cNvSpPr>
            <a:spLocks noGrp="1" noChangeArrowheads="1"/>
          </p:cNvSpPr>
          <p:nvPr>
            <p:ph type="title"/>
          </p:nvPr>
        </p:nvSpPr>
        <p:spPr>
          <a:xfrm>
            <a:off x="658368" y="372319"/>
            <a:ext cx="7680960" cy="1371600"/>
          </a:xfrm>
        </p:spPr>
        <p:txBody>
          <a:bodyPr>
            <a:normAutofit/>
          </a:bodyPr>
          <a:lstStyle/>
          <a:p>
            <a:pPr algn="ctr" fontAlgn="auto">
              <a:spcAft>
                <a:spcPts val="0"/>
              </a:spcAft>
              <a:defRPr/>
            </a:pPr>
            <a:r>
              <a:rPr lang="en-US" sz="3600" dirty="0"/>
              <a:t>Types of Eligible Projects</a:t>
            </a:r>
          </a:p>
        </p:txBody>
      </p:sp>
      <p:sp>
        <p:nvSpPr>
          <p:cNvPr id="25602" name="Rectangle 33"/>
          <p:cNvSpPr>
            <a:spLocks noGrp="1" noChangeArrowheads="1"/>
          </p:cNvSpPr>
          <p:nvPr>
            <p:ph sz="half" idx="1"/>
          </p:nvPr>
        </p:nvSpPr>
        <p:spPr>
          <a:xfrm>
            <a:off x="457200" y="1828800"/>
            <a:ext cx="4041648" cy="4495800"/>
          </a:xfrm>
        </p:spPr>
        <p:txBody>
          <a:bodyPr>
            <a:normAutofit/>
          </a:bodyPr>
          <a:lstStyle/>
          <a:p>
            <a:pPr>
              <a:spcBef>
                <a:spcPts val="0"/>
              </a:spcBef>
              <a:buFont typeface="Wingdings" pitchFamily="2" charset="2"/>
              <a:buChar char="q"/>
            </a:pPr>
            <a:r>
              <a:rPr lang="en-US" sz="2400" dirty="0">
                <a:solidFill>
                  <a:schemeClr val="tx2">
                    <a:lumMod val="75000"/>
                  </a:schemeClr>
                </a:solidFill>
              </a:rPr>
              <a:t> Acquisition of Real                        </a:t>
            </a:r>
          </a:p>
          <a:p>
            <a:pPr marL="45720" indent="0">
              <a:spcBef>
                <a:spcPts val="0"/>
              </a:spcBef>
              <a:buNone/>
            </a:pPr>
            <a:r>
              <a:rPr lang="en-US" sz="2400" dirty="0">
                <a:solidFill>
                  <a:schemeClr val="tx2">
                    <a:lumMod val="75000"/>
                  </a:schemeClr>
                </a:solidFill>
              </a:rPr>
              <a:t>    Property</a:t>
            </a:r>
          </a:p>
          <a:p>
            <a:pPr>
              <a:lnSpc>
                <a:spcPct val="80000"/>
              </a:lnSpc>
              <a:spcBef>
                <a:spcPts val="0"/>
              </a:spcBef>
              <a:buFont typeface="Wingdings" pitchFamily="2" charset="2"/>
              <a:buChar char="q"/>
            </a:pPr>
            <a:r>
              <a:rPr lang="en-US" sz="2400" dirty="0">
                <a:solidFill>
                  <a:schemeClr val="tx2">
                    <a:lumMod val="75000"/>
                  </a:schemeClr>
                </a:solidFill>
              </a:rPr>
              <a:t> Disposition (disposal   </a:t>
            </a:r>
          </a:p>
          <a:p>
            <a:pPr marL="45720" indent="0">
              <a:lnSpc>
                <a:spcPct val="80000"/>
              </a:lnSpc>
              <a:spcBef>
                <a:spcPts val="0"/>
              </a:spcBef>
              <a:buNone/>
            </a:pPr>
            <a:r>
              <a:rPr lang="en-US" sz="2400" dirty="0">
                <a:solidFill>
                  <a:schemeClr val="tx2">
                    <a:lumMod val="75000"/>
                  </a:schemeClr>
                </a:solidFill>
              </a:rPr>
              <a:t>    of real property)</a:t>
            </a:r>
          </a:p>
          <a:p>
            <a:pPr>
              <a:lnSpc>
                <a:spcPct val="80000"/>
              </a:lnSpc>
              <a:spcAft>
                <a:spcPts val="600"/>
              </a:spcAft>
              <a:buFont typeface="Wingdings" pitchFamily="2" charset="2"/>
              <a:buChar char="q"/>
            </a:pPr>
            <a:r>
              <a:rPr lang="en-US" sz="2400" dirty="0">
                <a:solidFill>
                  <a:schemeClr val="tx2">
                    <a:lumMod val="75000"/>
                  </a:schemeClr>
                </a:solidFill>
              </a:rPr>
              <a:t> Historic Preservation</a:t>
            </a:r>
          </a:p>
          <a:p>
            <a:pPr>
              <a:lnSpc>
                <a:spcPct val="80000"/>
              </a:lnSpc>
              <a:spcAft>
                <a:spcPts val="600"/>
              </a:spcAft>
              <a:buFont typeface="Wingdings" pitchFamily="2" charset="2"/>
              <a:buChar char="q"/>
            </a:pPr>
            <a:r>
              <a:rPr lang="en-US" sz="2400" dirty="0">
                <a:solidFill>
                  <a:schemeClr val="tx2">
                    <a:lumMod val="75000"/>
                  </a:schemeClr>
                </a:solidFill>
              </a:rPr>
              <a:t> Housing Rehabilitation</a:t>
            </a:r>
          </a:p>
          <a:p>
            <a:pPr>
              <a:lnSpc>
                <a:spcPct val="80000"/>
              </a:lnSpc>
              <a:spcAft>
                <a:spcPts val="600"/>
              </a:spcAft>
              <a:buFont typeface="Wingdings" pitchFamily="2" charset="2"/>
              <a:buChar char="q"/>
            </a:pPr>
            <a:r>
              <a:rPr lang="en-US" sz="2400" dirty="0">
                <a:solidFill>
                  <a:schemeClr val="tx2">
                    <a:lumMod val="75000"/>
                  </a:schemeClr>
                </a:solidFill>
              </a:rPr>
              <a:t> Housing Services</a:t>
            </a:r>
          </a:p>
          <a:p>
            <a:pPr>
              <a:lnSpc>
                <a:spcPct val="80000"/>
              </a:lnSpc>
              <a:spcBef>
                <a:spcPts val="0"/>
              </a:spcBef>
              <a:buFont typeface="Wingdings" pitchFamily="2" charset="2"/>
              <a:buChar char="q"/>
            </a:pPr>
            <a:r>
              <a:rPr lang="en-US" sz="2400" dirty="0">
                <a:solidFill>
                  <a:schemeClr val="tx2">
                    <a:lumMod val="75000"/>
                  </a:schemeClr>
                </a:solidFill>
              </a:rPr>
              <a:t> Lead Based Paint  </a:t>
            </a:r>
          </a:p>
          <a:p>
            <a:pPr marL="45720" indent="0">
              <a:lnSpc>
                <a:spcPct val="80000"/>
              </a:lnSpc>
              <a:spcBef>
                <a:spcPts val="0"/>
              </a:spcBef>
              <a:buNone/>
            </a:pPr>
            <a:r>
              <a:rPr lang="en-US" sz="2400" dirty="0">
                <a:solidFill>
                  <a:schemeClr val="tx2">
                    <a:lumMod val="75000"/>
                  </a:schemeClr>
                </a:solidFill>
              </a:rPr>
              <a:t>    Hazard Removal</a:t>
            </a:r>
          </a:p>
          <a:p>
            <a:pPr marL="45720" indent="0">
              <a:lnSpc>
                <a:spcPct val="80000"/>
              </a:lnSpc>
              <a:spcBef>
                <a:spcPts val="0"/>
              </a:spcBef>
              <a:buNone/>
            </a:pPr>
            <a:endParaRPr lang="en-US" sz="1050" dirty="0">
              <a:solidFill>
                <a:schemeClr val="tx2">
                  <a:lumMod val="75000"/>
                </a:schemeClr>
              </a:solidFill>
            </a:endParaRPr>
          </a:p>
          <a:p>
            <a:pPr>
              <a:lnSpc>
                <a:spcPct val="80000"/>
              </a:lnSpc>
              <a:spcBef>
                <a:spcPts val="0"/>
              </a:spcBef>
              <a:buFont typeface="Wingdings" pitchFamily="2" charset="2"/>
              <a:buChar char="q"/>
            </a:pPr>
            <a:r>
              <a:rPr lang="en-US" sz="2400" dirty="0">
                <a:solidFill>
                  <a:schemeClr val="tx2">
                    <a:lumMod val="75000"/>
                  </a:schemeClr>
                </a:solidFill>
              </a:rPr>
              <a:t> New Housing </a:t>
            </a:r>
          </a:p>
          <a:p>
            <a:pPr marL="45720" indent="0">
              <a:lnSpc>
                <a:spcPct val="80000"/>
              </a:lnSpc>
              <a:spcBef>
                <a:spcPts val="0"/>
              </a:spcBef>
              <a:buNone/>
            </a:pPr>
            <a:r>
              <a:rPr lang="en-US" sz="2400" dirty="0">
                <a:solidFill>
                  <a:schemeClr val="tx2">
                    <a:lumMod val="75000"/>
                  </a:schemeClr>
                </a:solidFill>
              </a:rPr>
              <a:t>    Construction</a:t>
            </a:r>
          </a:p>
        </p:txBody>
      </p:sp>
      <p:sp>
        <p:nvSpPr>
          <p:cNvPr id="25603" name="Rectangle 34"/>
          <p:cNvSpPr>
            <a:spLocks noGrp="1" noChangeArrowheads="1"/>
          </p:cNvSpPr>
          <p:nvPr>
            <p:ph sz="half" idx="2"/>
          </p:nvPr>
        </p:nvSpPr>
        <p:spPr>
          <a:xfrm>
            <a:off x="4572000" y="1752600"/>
            <a:ext cx="4343400" cy="4706112"/>
          </a:xfrm>
        </p:spPr>
        <p:txBody>
          <a:bodyPr>
            <a:normAutofit/>
          </a:bodyPr>
          <a:lstStyle/>
          <a:p>
            <a:pPr>
              <a:spcBef>
                <a:spcPts val="0"/>
              </a:spcBef>
              <a:buFont typeface="Wingdings" pitchFamily="2" charset="2"/>
              <a:buChar char="q"/>
            </a:pPr>
            <a:r>
              <a:rPr lang="en-US" sz="2400" dirty="0">
                <a:solidFill>
                  <a:schemeClr val="tx2">
                    <a:lumMod val="75000"/>
                  </a:schemeClr>
                </a:solidFill>
              </a:rPr>
              <a:t> Program Administration      </a:t>
            </a:r>
          </a:p>
          <a:p>
            <a:pPr marL="45720" indent="0">
              <a:spcBef>
                <a:spcPts val="0"/>
              </a:spcBef>
              <a:buNone/>
            </a:pPr>
            <a:r>
              <a:rPr lang="en-US" sz="2400" dirty="0">
                <a:solidFill>
                  <a:schemeClr val="tx2">
                    <a:lumMod val="75000"/>
                  </a:schemeClr>
                </a:solidFill>
              </a:rPr>
              <a:t>    Costs (generally    </a:t>
            </a:r>
          </a:p>
          <a:p>
            <a:pPr marL="45720" indent="0">
              <a:spcBef>
                <a:spcPts val="0"/>
              </a:spcBef>
              <a:buNone/>
            </a:pPr>
            <a:r>
              <a:rPr lang="en-US" sz="2400" dirty="0">
                <a:solidFill>
                  <a:schemeClr val="tx2">
                    <a:lumMod val="75000"/>
                  </a:schemeClr>
                </a:solidFill>
              </a:rPr>
              <a:t>    reserved for the City   </a:t>
            </a:r>
          </a:p>
          <a:p>
            <a:pPr marL="45720" indent="0">
              <a:spcBef>
                <a:spcPts val="0"/>
              </a:spcBef>
              <a:buNone/>
            </a:pPr>
            <a:r>
              <a:rPr lang="en-US" sz="2400" dirty="0">
                <a:solidFill>
                  <a:schemeClr val="tx2">
                    <a:lumMod val="75000"/>
                  </a:schemeClr>
                </a:solidFill>
              </a:rPr>
              <a:t>    exclusively)</a:t>
            </a:r>
          </a:p>
          <a:p>
            <a:pPr>
              <a:spcBef>
                <a:spcPts val="0"/>
              </a:spcBef>
              <a:buFont typeface="Wingdings" pitchFamily="2" charset="2"/>
              <a:buChar char="q"/>
            </a:pPr>
            <a:r>
              <a:rPr lang="en-US" sz="2400" dirty="0">
                <a:solidFill>
                  <a:schemeClr val="tx2">
                    <a:lumMod val="75000"/>
                  </a:schemeClr>
                </a:solidFill>
              </a:rPr>
              <a:t> Public Facilities and </a:t>
            </a:r>
          </a:p>
          <a:p>
            <a:pPr marL="45720" indent="0">
              <a:spcBef>
                <a:spcPts val="0"/>
              </a:spcBef>
              <a:buNone/>
            </a:pPr>
            <a:r>
              <a:rPr lang="en-US" sz="2400" dirty="0">
                <a:solidFill>
                  <a:schemeClr val="tx2">
                    <a:lumMod val="75000"/>
                  </a:schemeClr>
                </a:solidFill>
              </a:rPr>
              <a:t>    Improvements</a:t>
            </a:r>
          </a:p>
          <a:p>
            <a:pPr>
              <a:spcAft>
                <a:spcPts val="600"/>
              </a:spcAft>
              <a:buFont typeface="Wingdings" pitchFamily="2" charset="2"/>
              <a:buChar char="q"/>
            </a:pPr>
            <a:r>
              <a:rPr lang="en-US" sz="2400" dirty="0">
                <a:solidFill>
                  <a:schemeClr val="tx2">
                    <a:lumMod val="75000"/>
                  </a:schemeClr>
                </a:solidFill>
              </a:rPr>
              <a:t> Public Services</a:t>
            </a:r>
          </a:p>
          <a:p>
            <a:pPr>
              <a:spcAft>
                <a:spcPts val="600"/>
              </a:spcAft>
              <a:buFont typeface="Wingdings" pitchFamily="2" charset="2"/>
              <a:buChar char="q"/>
            </a:pPr>
            <a:r>
              <a:rPr lang="en-US" sz="2400" dirty="0">
                <a:solidFill>
                  <a:schemeClr val="tx2">
                    <a:lumMod val="75000"/>
                  </a:schemeClr>
                </a:solidFill>
              </a:rPr>
              <a:t> Relocation</a:t>
            </a:r>
          </a:p>
          <a:p>
            <a:pPr>
              <a:spcBef>
                <a:spcPts val="0"/>
              </a:spcBef>
              <a:buFont typeface="Wingdings" pitchFamily="2" charset="2"/>
              <a:buChar char="q"/>
            </a:pPr>
            <a:r>
              <a:rPr lang="en-US" sz="2400" dirty="0">
                <a:solidFill>
                  <a:schemeClr val="tx2">
                    <a:lumMod val="75000"/>
                  </a:schemeClr>
                </a:solidFill>
              </a:rPr>
              <a:t> Removal of </a:t>
            </a:r>
          </a:p>
          <a:p>
            <a:pPr marL="45720" indent="0">
              <a:spcBef>
                <a:spcPts val="0"/>
              </a:spcBef>
              <a:buNone/>
            </a:pPr>
            <a:r>
              <a:rPr lang="en-US" sz="2400" dirty="0">
                <a:solidFill>
                  <a:schemeClr val="tx2">
                    <a:lumMod val="75000"/>
                  </a:schemeClr>
                </a:solidFill>
              </a:rPr>
              <a:t>    Architectural Barriers</a:t>
            </a:r>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85800"/>
            <a:ext cx="8229600" cy="609600"/>
          </a:xfrm>
        </p:spPr>
        <p:txBody>
          <a:bodyPr>
            <a:noAutofit/>
          </a:bodyPr>
          <a:lstStyle/>
          <a:p>
            <a:pPr algn="ctr" fontAlgn="auto">
              <a:spcAft>
                <a:spcPts val="0"/>
              </a:spcAft>
              <a:defRPr/>
            </a:pPr>
            <a:r>
              <a:rPr lang="en-US" sz="3600" dirty="0"/>
              <a:t>Types of Proposals</a:t>
            </a:r>
          </a:p>
        </p:txBody>
      </p:sp>
      <p:sp>
        <p:nvSpPr>
          <p:cNvPr id="27650" name="Rectangle 4"/>
          <p:cNvSpPr>
            <a:spLocks noGrp="1" noChangeArrowheads="1"/>
          </p:cNvSpPr>
          <p:nvPr>
            <p:ph idx="1"/>
          </p:nvPr>
        </p:nvSpPr>
        <p:spPr>
          <a:xfrm>
            <a:off x="457200" y="1600200"/>
            <a:ext cx="8229600" cy="3810000"/>
          </a:xfrm>
        </p:spPr>
        <p:txBody>
          <a:bodyPr/>
          <a:lstStyle/>
          <a:p>
            <a:pPr>
              <a:buFont typeface="Wingdings" pitchFamily="2" charset="2"/>
              <a:buChar char="q"/>
            </a:pPr>
            <a:endParaRPr lang="en-US" sz="800" dirty="0"/>
          </a:p>
          <a:p>
            <a:pPr marL="457200" indent="-365760">
              <a:spcAft>
                <a:spcPts val="600"/>
              </a:spcAft>
              <a:buFont typeface="Wingdings" pitchFamily="2" charset="2"/>
              <a:buChar char="q"/>
            </a:pPr>
            <a:r>
              <a:rPr lang="en-US" sz="3100" dirty="0"/>
              <a:t> </a:t>
            </a:r>
            <a:r>
              <a:rPr lang="en-US" sz="3100" dirty="0">
                <a:solidFill>
                  <a:schemeClr val="accent2">
                    <a:lumMod val="75000"/>
                  </a:schemeClr>
                </a:solidFill>
              </a:rPr>
              <a:t>CDBG Proposals:</a:t>
            </a:r>
          </a:p>
          <a:p>
            <a:pPr marL="1097280" lvl="1" indent="-457200">
              <a:spcBef>
                <a:spcPts val="800"/>
              </a:spcBef>
              <a:buClr>
                <a:schemeClr val="tx1"/>
              </a:buClr>
              <a:buFont typeface="Wingdings" panose="05000000000000000000" pitchFamily="2" charset="2"/>
              <a:buChar char="§"/>
            </a:pPr>
            <a:r>
              <a:rPr lang="en-US" sz="2900" dirty="0">
                <a:solidFill>
                  <a:schemeClr val="accent2">
                    <a:lumMod val="75000"/>
                  </a:schemeClr>
                </a:solidFill>
              </a:rPr>
              <a:t>Public Service</a:t>
            </a:r>
          </a:p>
          <a:p>
            <a:pPr marL="1097280" lvl="1" indent="-457200">
              <a:spcBef>
                <a:spcPts val="800"/>
              </a:spcBef>
              <a:buClr>
                <a:schemeClr val="tx1"/>
              </a:buClr>
              <a:buFont typeface="Wingdings" panose="05000000000000000000" pitchFamily="2" charset="2"/>
              <a:buChar char="§"/>
            </a:pPr>
            <a:r>
              <a:rPr lang="en-US" sz="2900" dirty="0">
                <a:solidFill>
                  <a:schemeClr val="accent2">
                    <a:lumMod val="75000"/>
                  </a:schemeClr>
                </a:solidFill>
              </a:rPr>
              <a:t>Housing</a:t>
            </a:r>
          </a:p>
          <a:p>
            <a:pPr marL="1097280" lvl="1" indent="-457200">
              <a:spcBef>
                <a:spcPts val="800"/>
              </a:spcBef>
              <a:buClr>
                <a:schemeClr val="tx1"/>
              </a:buClr>
              <a:buFont typeface="Wingdings" panose="05000000000000000000" pitchFamily="2" charset="2"/>
              <a:buChar char="§"/>
            </a:pPr>
            <a:r>
              <a:rPr lang="en-US" sz="2900" dirty="0">
                <a:solidFill>
                  <a:schemeClr val="accent2">
                    <a:lumMod val="75000"/>
                  </a:schemeClr>
                </a:solidFill>
              </a:rPr>
              <a:t>Facilities</a:t>
            </a:r>
          </a:p>
          <a:p>
            <a:pPr>
              <a:buFont typeface="Wingdings" pitchFamily="2" charset="2"/>
              <a:buNone/>
            </a:pP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685800"/>
            <a:ext cx="6589199" cy="899890"/>
          </a:xfrm>
        </p:spPr>
        <p:txBody>
          <a:bodyPr/>
          <a:lstStyle/>
          <a:p>
            <a:pPr algn="ctr"/>
            <a:r>
              <a:rPr lang="en-US" dirty="0"/>
              <a:t>Housing Proposals</a:t>
            </a:r>
          </a:p>
        </p:txBody>
      </p:sp>
      <p:sp>
        <p:nvSpPr>
          <p:cNvPr id="2" name="Content Placeholder 1"/>
          <p:cNvSpPr>
            <a:spLocks noGrp="1"/>
          </p:cNvSpPr>
          <p:nvPr>
            <p:ph idx="1"/>
          </p:nvPr>
        </p:nvSpPr>
        <p:spPr>
          <a:xfrm>
            <a:off x="685800" y="1828800"/>
            <a:ext cx="7924800" cy="3777622"/>
          </a:xfrm>
        </p:spPr>
        <p:txBody>
          <a:bodyPr/>
          <a:lstStyle/>
          <a:p>
            <a:pPr>
              <a:spcBef>
                <a:spcPts val="0"/>
              </a:spcBef>
              <a:spcAft>
                <a:spcPts val="600"/>
              </a:spcAft>
              <a:buFont typeface="Wingdings" panose="05000000000000000000" pitchFamily="2" charset="2"/>
              <a:buChar char="q"/>
            </a:pPr>
            <a:r>
              <a:rPr lang="en-US" sz="2600" dirty="0"/>
              <a:t>  </a:t>
            </a:r>
            <a:r>
              <a:rPr lang="en-US" sz="2600" dirty="0">
                <a:solidFill>
                  <a:schemeClr val="accent2">
                    <a:lumMod val="75000"/>
                  </a:schemeClr>
                </a:solidFill>
              </a:rPr>
              <a:t>For acquisition activities, attach the following             </a:t>
            </a:r>
          </a:p>
          <a:p>
            <a:pPr marL="45720" indent="0">
              <a:spcBef>
                <a:spcPts val="0"/>
              </a:spcBef>
              <a:spcAft>
                <a:spcPts val="600"/>
              </a:spcAft>
              <a:buNone/>
            </a:pPr>
            <a:r>
              <a:rPr lang="en-US" sz="2600" dirty="0">
                <a:solidFill>
                  <a:schemeClr val="accent2">
                    <a:lumMod val="75000"/>
                  </a:schemeClr>
                </a:solidFill>
              </a:rPr>
              <a:t>     narrative on a separate sheet:</a:t>
            </a:r>
          </a:p>
          <a:p>
            <a:pPr lvl="2">
              <a:spcAft>
                <a:spcPts val="600"/>
              </a:spcAft>
              <a:buFont typeface="Wingdings" panose="05000000000000000000" pitchFamily="2" charset="2"/>
              <a:buChar char="§"/>
            </a:pPr>
            <a:r>
              <a:rPr lang="en-US" sz="2200" dirty="0">
                <a:solidFill>
                  <a:schemeClr val="accent2">
                    <a:lumMod val="75000"/>
                  </a:schemeClr>
                </a:solidFill>
              </a:rPr>
              <a:t>Project Timeline</a:t>
            </a:r>
          </a:p>
          <a:p>
            <a:pPr lvl="2">
              <a:spcAft>
                <a:spcPts val="600"/>
              </a:spcAft>
              <a:buFont typeface="Wingdings" panose="05000000000000000000" pitchFamily="2" charset="2"/>
              <a:buChar char="§"/>
            </a:pPr>
            <a:r>
              <a:rPr lang="en-US" sz="2200" dirty="0">
                <a:solidFill>
                  <a:schemeClr val="accent2">
                    <a:lumMod val="75000"/>
                  </a:schemeClr>
                </a:solidFill>
              </a:rPr>
              <a:t>Fair Market Value of Property</a:t>
            </a:r>
          </a:p>
          <a:p>
            <a:pPr lvl="2">
              <a:spcAft>
                <a:spcPts val="600"/>
              </a:spcAft>
              <a:buFont typeface="Wingdings" panose="05000000000000000000" pitchFamily="2" charset="2"/>
              <a:buChar char="§"/>
            </a:pPr>
            <a:r>
              <a:rPr lang="en-US" sz="2200" dirty="0">
                <a:solidFill>
                  <a:schemeClr val="accent2">
                    <a:lumMod val="75000"/>
                  </a:schemeClr>
                </a:solidFill>
              </a:rPr>
              <a:t>Relocation Information</a:t>
            </a:r>
          </a:p>
          <a:p>
            <a:pPr lvl="2">
              <a:spcAft>
                <a:spcPts val="600"/>
              </a:spcAft>
              <a:buFont typeface="Wingdings" panose="05000000000000000000" pitchFamily="2" charset="2"/>
              <a:buChar char="§"/>
            </a:pPr>
            <a:r>
              <a:rPr lang="en-US" sz="2200" dirty="0">
                <a:solidFill>
                  <a:schemeClr val="accent2">
                    <a:lumMod val="75000"/>
                  </a:schemeClr>
                </a:solidFill>
              </a:rPr>
              <a:t>Environmental Information</a:t>
            </a:r>
          </a:p>
          <a:p>
            <a:pPr lvl="1"/>
            <a:endParaRPr lang="en-US" dirty="0"/>
          </a:p>
          <a:p>
            <a:pPr lvl="1"/>
            <a:endParaRPr lang="en-US" dirty="0"/>
          </a:p>
        </p:txBody>
      </p:sp>
    </p:spTree>
    <p:extLst>
      <p:ext uri="{BB962C8B-B14F-4D97-AF65-F5344CB8AC3E}">
        <p14:creationId xmlns:p14="http://schemas.microsoft.com/office/powerpoint/2010/main" val="2813270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475" y="609600"/>
            <a:ext cx="6589199" cy="823690"/>
          </a:xfrm>
        </p:spPr>
        <p:txBody>
          <a:bodyPr>
            <a:normAutofit/>
          </a:bodyPr>
          <a:lstStyle/>
          <a:p>
            <a:pPr algn="ctr"/>
            <a:r>
              <a:rPr lang="en-US" dirty="0"/>
              <a:t>Facility Proposals</a:t>
            </a:r>
          </a:p>
        </p:txBody>
      </p:sp>
      <p:sp>
        <p:nvSpPr>
          <p:cNvPr id="2" name="Content Placeholder 1"/>
          <p:cNvSpPr>
            <a:spLocks noGrp="1"/>
          </p:cNvSpPr>
          <p:nvPr>
            <p:ph idx="1"/>
          </p:nvPr>
        </p:nvSpPr>
        <p:spPr>
          <a:xfrm>
            <a:off x="762000" y="1828800"/>
            <a:ext cx="7620000" cy="3777622"/>
          </a:xfrm>
        </p:spPr>
        <p:txBody>
          <a:bodyPr>
            <a:normAutofit lnSpcReduction="10000"/>
          </a:bodyPr>
          <a:lstStyle/>
          <a:p>
            <a:pPr>
              <a:spcBef>
                <a:spcPts val="0"/>
              </a:spcBef>
              <a:spcAft>
                <a:spcPts val="600"/>
              </a:spcAft>
              <a:buFont typeface="Wingdings" panose="05000000000000000000" pitchFamily="2" charset="2"/>
              <a:buChar char="q"/>
            </a:pPr>
            <a:r>
              <a:rPr lang="en-US" sz="2600" dirty="0"/>
              <a:t>  </a:t>
            </a:r>
            <a:r>
              <a:rPr lang="en-US" sz="2600" dirty="0">
                <a:solidFill>
                  <a:schemeClr val="accent2">
                    <a:lumMod val="75000"/>
                  </a:schemeClr>
                </a:solidFill>
              </a:rPr>
              <a:t>For facility activities, attach the following  </a:t>
            </a:r>
          </a:p>
          <a:p>
            <a:pPr marL="45720" indent="0">
              <a:spcBef>
                <a:spcPts val="0"/>
              </a:spcBef>
              <a:spcAft>
                <a:spcPts val="600"/>
              </a:spcAft>
              <a:buNone/>
            </a:pPr>
            <a:r>
              <a:rPr lang="en-US" sz="2600" dirty="0">
                <a:solidFill>
                  <a:schemeClr val="accent2">
                    <a:lumMod val="75000"/>
                  </a:schemeClr>
                </a:solidFill>
              </a:rPr>
              <a:t>     narrative on a separate sheet:</a:t>
            </a:r>
          </a:p>
          <a:p>
            <a:pPr marL="45720" indent="0">
              <a:spcBef>
                <a:spcPts val="0"/>
              </a:spcBef>
              <a:spcAft>
                <a:spcPts val="600"/>
              </a:spcAft>
              <a:buNone/>
            </a:pPr>
            <a:endParaRPr lang="en-US" sz="1100" dirty="0">
              <a:solidFill>
                <a:schemeClr val="accent2">
                  <a:lumMod val="75000"/>
                </a:schemeClr>
              </a:solidFill>
            </a:endParaRPr>
          </a:p>
          <a:p>
            <a:pPr lvl="2">
              <a:spcAft>
                <a:spcPts val="600"/>
              </a:spcAft>
              <a:buFont typeface="Wingdings" panose="05000000000000000000" pitchFamily="2" charset="2"/>
              <a:buChar char="§"/>
            </a:pPr>
            <a:r>
              <a:rPr lang="en-US" sz="2200" dirty="0">
                <a:solidFill>
                  <a:schemeClr val="accent2">
                    <a:lumMod val="75000"/>
                  </a:schemeClr>
                </a:solidFill>
              </a:rPr>
              <a:t>Construction scope of work and estimates</a:t>
            </a:r>
          </a:p>
          <a:p>
            <a:pPr lvl="2">
              <a:spcAft>
                <a:spcPts val="600"/>
              </a:spcAft>
              <a:buFont typeface="Wingdings" panose="05000000000000000000" pitchFamily="2" charset="2"/>
              <a:buChar char="§"/>
            </a:pPr>
            <a:r>
              <a:rPr lang="en-US" sz="2200" dirty="0">
                <a:solidFill>
                  <a:schemeClr val="accent2">
                    <a:lumMod val="75000"/>
                  </a:schemeClr>
                </a:solidFill>
              </a:rPr>
              <a:t>Construction plans for associated project                   (if available)</a:t>
            </a:r>
          </a:p>
          <a:p>
            <a:pPr lvl="2">
              <a:spcAft>
                <a:spcPts val="600"/>
              </a:spcAft>
              <a:buFont typeface="Wingdings" panose="05000000000000000000" pitchFamily="2" charset="2"/>
              <a:buChar char="§"/>
            </a:pPr>
            <a:r>
              <a:rPr lang="en-US" sz="2200" dirty="0">
                <a:solidFill>
                  <a:schemeClr val="accent2">
                    <a:lumMod val="75000"/>
                  </a:schemeClr>
                </a:solidFill>
              </a:rPr>
              <a:t>Construction timeline</a:t>
            </a:r>
          </a:p>
          <a:p>
            <a:pPr lvl="2">
              <a:lnSpc>
                <a:spcPct val="120000"/>
              </a:lnSpc>
              <a:spcBef>
                <a:spcPts val="0"/>
              </a:spcBef>
              <a:buFont typeface="Wingdings" panose="05000000000000000000" pitchFamily="2" charset="2"/>
              <a:buChar char="§"/>
            </a:pPr>
            <a:r>
              <a:rPr lang="en-US" sz="2200" dirty="0">
                <a:solidFill>
                  <a:schemeClr val="accent2">
                    <a:lumMod val="75000"/>
                  </a:schemeClr>
                </a:solidFill>
              </a:rPr>
              <a:t>Construction cost contingency (for project   </a:t>
            </a:r>
          </a:p>
          <a:p>
            <a:pPr marL="274320" lvl="1" indent="0">
              <a:lnSpc>
                <a:spcPct val="120000"/>
              </a:lnSpc>
              <a:spcBef>
                <a:spcPts val="0"/>
              </a:spcBef>
              <a:buNone/>
            </a:pPr>
            <a:r>
              <a:rPr lang="en-US" sz="2400" dirty="0">
                <a:solidFill>
                  <a:schemeClr val="accent2">
                    <a:lumMod val="75000"/>
                  </a:schemeClr>
                </a:solidFill>
              </a:rPr>
              <a:t>      cost overruns)</a:t>
            </a:r>
          </a:p>
          <a:p>
            <a:pPr lvl="1"/>
            <a:endParaRPr lang="en-US" dirty="0"/>
          </a:p>
          <a:p>
            <a:pPr lvl="1"/>
            <a:endParaRPr lang="en-US" dirty="0"/>
          </a:p>
        </p:txBody>
      </p:sp>
    </p:spTree>
    <p:extLst>
      <p:ext uri="{BB962C8B-B14F-4D97-AF65-F5344CB8AC3E}">
        <p14:creationId xmlns:p14="http://schemas.microsoft.com/office/powerpoint/2010/main" val="353794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31520" y="324091"/>
            <a:ext cx="7680960" cy="1123709"/>
          </a:xfrm>
        </p:spPr>
        <p:txBody>
          <a:bodyPr>
            <a:normAutofit/>
          </a:bodyPr>
          <a:lstStyle/>
          <a:p>
            <a:pPr fontAlgn="auto">
              <a:spcAft>
                <a:spcPts val="0"/>
              </a:spcAft>
              <a:defRPr/>
            </a:pPr>
            <a:r>
              <a:rPr lang="en-US" sz="3600" dirty="0"/>
              <a:t>Agenda for today’s meeting</a:t>
            </a:r>
          </a:p>
        </p:txBody>
      </p:sp>
      <p:sp>
        <p:nvSpPr>
          <p:cNvPr id="15362" name="Rectangle 3"/>
          <p:cNvSpPr>
            <a:spLocks noGrp="1" noChangeArrowheads="1"/>
          </p:cNvSpPr>
          <p:nvPr>
            <p:ph idx="1"/>
          </p:nvPr>
        </p:nvSpPr>
        <p:spPr>
          <a:xfrm>
            <a:off x="320040" y="1469020"/>
            <a:ext cx="8503920" cy="4876800"/>
          </a:xfrm>
        </p:spPr>
        <p:txBody>
          <a:bodyPr>
            <a:noAutofit/>
          </a:bodyPr>
          <a:lstStyle/>
          <a:p>
            <a:pPr marL="609600" indent="-609600">
              <a:lnSpc>
                <a:spcPct val="80000"/>
              </a:lnSpc>
              <a:buFont typeface="Wingdings" pitchFamily="2" charset="2"/>
              <a:buAutoNum type="arabicPeriod"/>
            </a:pPr>
            <a:r>
              <a:rPr lang="en-US" dirty="0">
                <a:solidFill>
                  <a:schemeClr val="accent2">
                    <a:lumMod val="75000"/>
                  </a:schemeClr>
                </a:solidFill>
              </a:rPr>
              <a:t>Funding Packet Overview		</a:t>
            </a:r>
          </a:p>
          <a:p>
            <a:pPr marL="609600" indent="-609600">
              <a:lnSpc>
                <a:spcPct val="80000"/>
              </a:lnSpc>
              <a:buFont typeface="Wingdings" pitchFamily="2" charset="2"/>
              <a:buAutoNum type="arabicPeriod"/>
            </a:pPr>
            <a:r>
              <a:rPr lang="en-US" dirty="0">
                <a:solidFill>
                  <a:schemeClr val="accent2">
                    <a:lumMod val="75000"/>
                  </a:schemeClr>
                </a:solidFill>
              </a:rPr>
              <a:t>Calendar of Events</a:t>
            </a:r>
          </a:p>
          <a:p>
            <a:pPr marL="609600" indent="-609600">
              <a:lnSpc>
                <a:spcPct val="80000"/>
              </a:lnSpc>
              <a:buFont typeface="Wingdings" pitchFamily="2" charset="2"/>
              <a:buAutoNum type="arabicPeriod"/>
            </a:pPr>
            <a:r>
              <a:rPr lang="en-US" dirty="0">
                <a:solidFill>
                  <a:schemeClr val="accent2">
                    <a:lumMod val="75000"/>
                  </a:schemeClr>
                </a:solidFill>
              </a:rPr>
              <a:t>Administrative Changes</a:t>
            </a:r>
          </a:p>
          <a:p>
            <a:pPr marL="609600" indent="-609600">
              <a:lnSpc>
                <a:spcPct val="80000"/>
              </a:lnSpc>
              <a:buFont typeface="Wingdings" pitchFamily="2" charset="2"/>
              <a:buAutoNum type="arabicPeriod"/>
            </a:pPr>
            <a:r>
              <a:rPr lang="en-US" dirty="0">
                <a:solidFill>
                  <a:schemeClr val="accent2">
                    <a:lumMod val="75000"/>
                  </a:schemeClr>
                </a:solidFill>
              </a:rPr>
              <a:t>Human Services Staff Evaluation</a:t>
            </a:r>
          </a:p>
          <a:p>
            <a:pPr marL="609600" indent="-609600">
              <a:lnSpc>
                <a:spcPct val="80000"/>
              </a:lnSpc>
              <a:buFont typeface="Wingdings" pitchFamily="2" charset="2"/>
              <a:buAutoNum type="arabicPeriod"/>
            </a:pPr>
            <a:r>
              <a:rPr lang="en-US" dirty="0">
                <a:solidFill>
                  <a:schemeClr val="accent2">
                    <a:lumMod val="75000"/>
                  </a:schemeClr>
                </a:solidFill>
              </a:rPr>
              <a:t>Agency Proposal Evaluation Tool</a:t>
            </a:r>
          </a:p>
          <a:p>
            <a:pPr marL="609600" indent="-609600">
              <a:lnSpc>
                <a:spcPct val="80000"/>
              </a:lnSpc>
              <a:buFont typeface="Wingdings" pitchFamily="2" charset="2"/>
              <a:buAutoNum type="arabicPeriod"/>
            </a:pPr>
            <a:r>
              <a:rPr lang="en-US" dirty="0">
                <a:solidFill>
                  <a:schemeClr val="accent2">
                    <a:lumMod val="75000"/>
                  </a:schemeClr>
                </a:solidFill>
              </a:rPr>
              <a:t>CDBG Funds</a:t>
            </a:r>
          </a:p>
          <a:p>
            <a:pPr marL="609600" indent="-609600">
              <a:lnSpc>
                <a:spcPct val="80000"/>
              </a:lnSpc>
              <a:buFont typeface="Wingdings" pitchFamily="2" charset="2"/>
              <a:buAutoNum type="arabicPeriod"/>
            </a:pPr>
            <a:r>
              <a:rPr lang="en-US" dirty="0">
                <a:solidFill>
                  <a:schemeClr val="accent2">
                    <a:lumMod val="75000"/>
                  </a:schemeClr>
                </a:solidFill>
              </a:rPr>
              <a:t>HOME Funds</a:t>
            </a:r>
          </a:p>
          <a:p>
            <a:pPr marL="609600" indent="-609600">
              <a:lnSpc>
                <a:spcPct val="80000"/>
              </a:lnSpc>
              <a:buFont typeface="Wingdings" pitchFamily="2" charset="2"/>
              <a:buAutoNum type="arabicPeriod"/>
            </a:pPr>
            <a:r>
              <a:rPr lang="en-US" dirty="0">
                <a:solidFill>
                  <a:schemeClr val="accent2">
                    <a:lumMod val="75000"/>
                  </a:schemeClr>
                </a:solidFill>
              </a:rPr>
              <a:t>Scottsdale Cares</a:t>
            </a:r>
          </a:p>
          <a:p>
            <a:pPr marL="609600" indent="-609600">
              <a:lnSpc>
                <a:spcPct val="80000"/>
              </a:lnSpc>
              <a:buFont typeface="Wingdings" pitchFamily="2" charset="2"/>
              <a:buAutoNum type="arabicPeriod"/>
            </a:pPr>
            <a:r>
              <a:rPr lang="en-US" dirty="0">
                <a:solidFill>
                  <a:schemeClr val="accent2">
                    <a:lumMod val="75000"/>
                  </a:schemeClr>
                </a:solidFill>
              </a:rPr>
              <a:t>General Funds</a:t>
            </a:r>
          </a:p>
          <a:p>
            <a:pPr marL="609600" indent="-609600">
              <a:lnSpc>
                <a:spcPct val="80000"/>
              </a:lnSpc>
              <a:buFont typeface="Wingdings" pitchFamily="2" charset="2"/>
              <a:buAutoNum type="arabicPeriod"/>
            </a:pPr>
            <a:r>
              <a:rPr lang="en-US" dirty="0">
                <a:solidFill>
                  <a:schemeClr val="accent2">
                    <a:lumMod val="75000"/>
                  </a:schemeClr>
                </a:solidFill>
              </a:rPr>
              <a:t>Endowment Funds</a:t>
            </a:r>
          </a:p>
          <a:p>
            <a:pPr marL="609600" indent="-609600">
              <a:lnSpc>
                <a:spcPct val="80000"/>
              </a:lnSpc>
              <a:buFont typeface="Wingdings" pitchFamily="2" charset="2"/>
              <a:buAutoNum type="arabicPeriod"/>
            </a:pPr>
            <a:r>
              <a:rPr lang="en-US" dirty="0">
                <a:solidFill>
                  <a:schemeClr val="accent2">
                    <a:lumMod val="75000"/>
                  </a:schemeClr>
                </a:solidFill>
              </a:rPr>
              <a:t>Proposal Submission</a:t>
            </a:r>
          </a:p>
          <a:p>
            <a:pPr marL="609600" indent="-609600">
              <a:lnSpc>
                <a:spcPct val="80000"/>
              </a:lnSpc>
              <a:buFont typeface="Wingdings" pitchFamily="2" charset="2"/>
              <a:buAutoNum type="arabicPeriod"/>
            </a:pPr>
            <a:r>
              <a:rPr lang="en-US" dirty="0">
                <a:solidFill>
                  <a:schemeClr val="accent2">
                    <a:lumMod val="75000"/>
                  </a:schemeClr>
                </a:solidFill>
              </a:rPr>
              <a:t>Questions</a:t>
            </a:r>
          </a:p>
          <a:p>
            <a:pPr marL="609600" indent="-609600">
              <a:lnSpc>
                <a:spcPct val="80000"/>
              </a:lnSpc>
              <a:buFont typeface="Wingdings" pitchFamily="2" charset="2"/>
              <a:buAutoNum type="arabicPeriod"/>
            </a:pPr>
            <a:r>
              <a:rPr lang="en-US">
                <a:solidFill>
                  <a:schemeClr val="accent2">
                    <a:lumMod val="75000"/>
                  </a:schemeClr>
                </a:solidFill>
              </a:rPr>
              <a:t>Staff Contacts</a:t>
            </a:r>
            <a:endParaRPr lang="en-US"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685800"/>
            <a:ext cx="8229600" cy="533400"/>
          </a:xfrm>
        </p:spPr>
        <p:txBody>
          <a:bodyPr>
            <a:noAutofit/>
          </a:bodyPr>
          <a:lstStyle/>
          <a:p>
            <a:pPr algn="ctr" fontAlgn="auto">
              <a:spcAft>
                <a:spcPts val="0"/>
              </a:spcAft>
              <a:defRPr/>
            </a:pPr>
            <a:r>
              <a:rPr lang="en-US" sz="3600" dirty="0"/>
              <a:t>Significant Regulatory Concerns</a:t>
            </a:r>
          </a:p>
        </p:txBody>
      </p:sp>
      <p:sp>
        <p:nvSpPr>
          <p:cNvPr id="26626" name="Rectangle 3"/>
          <p:cNvSpPr>
            <a:spLocks noGrp="1" noChangeArrowheads="1"/>
          </p:cNvSpPr>
          <p:nvPr>
            <p:ph idx="1"/>
          </p:nvPr>
        </p:nvSpPr>
        <p:spPr>
          <a:xfrm>
            <a:off x="457200" y="1676400"/>
            <a:ext cx="8229600" cy="4330700"/>
          </a:xfrm>
        </p:spPr>
        <p:txBody>
          <a:bodyPr>
            <a:normAutofit/>
          </a:bodyPr>
          <a:lstStyle/>
          <a:p>
            <a:pPr marL="457200" indent="-365760">
              <a:spcAft>
                <a:spcPts val="900"/>
              </a:spcAft>
              <a:buFont typeface="Wingdings" pitchFamily="2" charset="2"/>
              <a:buChar char="q"/>
            </a:pPr>
            <a:r>
              <a:rPr lang="en-US" sz="2200" dirty="0">
                <a:solidFill>
                  <a:schemeClr val="accent2">
                    <a:lumMod val="75000"/>
                  </a:schemeClr>
                </a:solidFill>
              </a:rPr>
              <a:t>Environmental Reviews</a:t>
            </a:r>
          </a:p>
          <a:p>
            <a:pPr marL="457200" indent="-365760">
              <a:spcAft>
                <a:spcPts val="900"/>
              </a:spcAft>
              <a:buFont typeface="Wingdings" pitchFamily="2" charset="2"/>
              <a:buChar char="q"/>
            </a:pPr>
            <a:r>
              <a:rPr lang="en-US" sz="2200" dirty="0">
                <a:solidFill>
                  <a:schemeClr val="accent2">
                    <a:lumMod val="75000"/>
                  </a:schemeClr>
                </a:solidFill>
              </a:rPr>
              <a:t>Davis-Bacon Wages</a:t>
            </a:r>
          </a:p>
          <a:p>
            <a:pPr marL="457200" indent="-365760">
              <a:spcAft>
                <a:spcPts val="900"/>
              </a:spcAft>
              <a:buFont typeface="Wingdings" pitchFamily="2" charset="2"/>
              <a:buChar char="q"/>
            </a:pPr>
            <a:r>
              <a:rPr lang="en-US" sz="2200" dirty="0">
                <a:solidFill>
                  <a:schemeClr val="accent2">
                    <a:lumMod val="75000"/>
                  </a:schemeClr>
                </a:solidFill>
              </a:rPr>
              <a:t>Section 3</a:t>
            </a:r>
          </a:p>
          <a:p>
            <a:pPr marL="457200" indent="-365760">
              <a:spcAft>
                <a:spcPts val="900"/>
              </a:spcAft>
              <a:buFont typeface="Wingdings" pitchFamily="2" charset="2"/>
              <a:buChar char="q"/>
            </a:pPr>
            <a:r>
              <a:rPr lang="en-US" sz="2200" dirty="0">
                <a:solidFill>
                  <a:schemeClr val="accent2">
                    <a:lumMod val="75000"/>
                  </a:schemeClr>
                </a:solidFill>
              </a:rPr>
              <a:t>Procurement</a:t>
            </a:r>
          </a:p>
          <a:p>
            <a:pPr marL="457200" indent="-365760">
              <a:spcAft>
                <a:spcPts val="900"/>
              </a:spcAft>
              <a:buFont typeface="Wingdings" pitchFamily="2" charset="2"/>
              <a:buChar char="q"/>
            </a:pPr>
            <a:r>
              <a:rPr lang="en-US" sz="2200" dirty="0">
                <a:solidFill>
                  <a:schemeClr val="accent2">
                    <a:lumMod val="75000"/>
                  </a:schemeClr>
                </a:solidFill>
              </a:rPr>
              <a:t>Relocation</a:t>
            </a:r>
          </a:p>
          <a:p>
            <a:pPr marL="457200" indent="-365760">
              <a:spcAft>
                <a:spcPts val="900"/>
              </a:spcAft>
              <a:buFont typeface="Wingdings" pitchFamily="2" charset="2"/>
              <a:buChar char="q"/>
            </a:pPr>
            <a:r>
              <a:rPr lang="en-US" sz="2200" dirty="0">
                <a:solidFill>
                  <a:schemeClr val="accent2">
                    <a:lumMod val="75000"/>
                  </a:schemeClr>
                </a:solidFill>
              </a:rPr>
              <a:t>City Plan Review</a:t>
            </a:r>
          </a:p>
          <a:p>
            <a:pPr marL="457200" indent="-365760">
              <a:spcAft>
                <a:spcPts val="900"/>
              </a:spcAft>
              <a:buFont typeface="Wingdings" pitchFamily="2" charset="2"/>
              <a:buChar char="q"/>
            </a:pPr>
            <a:r>
              <a:rPr lang="en-US" sz="2200" dirty="0">
                <a:solidFill>
                  <a:schemeClr val="accent2">
                    <a:lumMod val="75000"/>
                  </a:schemeClr>
                </a:solidFill>
              </a:rPr>
              <a:t>Conformance with Current Land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457200"/>
            <a:ext cx="7924800" cy="609600"/>
          </a:xfrm>
        </p:spPr>
        <p:txBody>
          <a:bodyPr>
            <a:noAutofit/>
          </a:bodyPr>
          <a:lstStyle/>
          <a:p>
            <a:pPr algn="ctr" eaLnBrk="1" fontAlgn="auto" hangingPunct="1">
              <a:spcAft>
                <a:spcPts val="0"/>
              </a:spcAft>
              <a:defRPr/>
            </a:pPr>
            <a:r>
              <a:rPr lang="en-US" sz="3600" dirty="0"/>
              <a:t>Anticipated CDBG Allocation</a:t>
            </a:r>
          </a:p>
        </p:txBody>
      </p:sp>
      <p:graphicFrame>
        <p:nvGraphicFramePr>
          <p:cNvPr id="99438" name="Group 110"/>
          <p:cNvGraphicFramePr>
            <a:graphicFrameLocks noGrp="1"/>
          </p:cNvGraphicFramePr>
          <p:nvPr>
            <p:ph type="tbl" idx="1"/>
            <p:extLst>
              <p:ext uri="{D42A27DB-BD31-4B8C-83A1-F6EECF244321}">
                <p14:modId xmlns:p14="http://schemas.microsoft.com/office/powerpoint/2010/main" val="4237591949"/>
              </p:ext>
            </p:extLst>
          </p:nvPr>
        </p:nvGraphicFramePr>
        <p:xfrm>
          <a:off x="304800" y="1676401"/>
          <a:ext cx="8458200" cy="4694933"/>
        </p:xfrm>
        <a:graphic>
          <a:graphicData uri="http://schemas.openxmlformats.org/drawingml/2006/table">
            <a:tbl>
              <a:tblPr/>
              <a:tblGrid>
                <a:gridCol w="6232358">
                  <a:extLst>
                    <a:ext uri="{9D8B030D-6E8A-4147-A177-3AD203B41FA5}">
                      <a16:colId xmlns:a16="http://schemas.microsoft.com/office/drawing/2014/main" val="20000"/>
                    </a:ext>
                  </a:extLst>
                </a:gridCol>
                <a:gridCol w="370975">
                  <a:extLst>
                    <a:ext uri="{9D8B030D-6E8A-4147-A177-3AD203B41FA5}">
                      <a16:colId xmlns:a16="http://schemas.microsoft.com/office/drawing/2014/main" val="20001"/>
                    </a:ext>
                  </a:extLst>
                </a:gridCol>
                <a:gridCol w="1854867">
                  <a:extLst>
                    <a:ext uri="{9D8B030D-6E8A-4147-A177-3AD203B41FA5}">
                      <a16:colId xmlns:a16="http://schemas.microsoft.com/office/drawing/2014/main" val="20002"/>
                    </a:ext>
                  </a:extLst>
                </a:gridCol>
              </a:tblGrid>
              <a:tr h="4398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0" i="0" u="none" strike="noStrike" cap="none" normalizeH="0" baseline="0" dirty="0">
                          <a:ln>
                            <a:noFill/>
                          </a:ln>
                          <a:solidFill>
                            <a:schemeClr val="accent2">
                              <a:lumMod val="75000"/>
                            </a:schemeClr>
                          </a:solidFill>
                          <a:effectLst/>
                          <a:latin typeface="Arial" charset="0"/>
                        </a:rPr>
                        <a:t>Total CDBG Allocation</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0" i="0" u="none" strike="noStrike" cap="none" normalizeH="0" baseline="0" dirty="0">
                          <a:ln>
                            <a:noFill/>
                          </a:ln>
                          <a:solidFill>
                            <a:schemeClr val="accent2">
                              <a:lumMod val="75000"/>
                            </a:schemeClr>
                          </a:solidFill>
                          <a:effectLst/>
                          <a:latin typeface="Arial" charset="0"/>
                        </a:rPr>
                        <a:t>$</a:t>
                      </a: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0" i="0" u="none" strike="noStrike" cap="none" normalizeH="0" baseline="0" dirty="0">
                          <a:ln>
                            <a:noFill/>
                          </a:ln>
                          <a:solidFill>
                            <a:schemeClr val="accent2">
                              <a:lumMod val="75000"/>
                            </a:schemeClr>
                          </a:solidFill>
                          <a:effectLst/>
                          <a:latin typeface="Arial" charset="0"/>
                        </a:rPr>
                        <a:t>1,205,605</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398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0" i="0" u="none" strike="noStrike" cap="none" normalizeH="0" baseline="0" dirty="0">
                          <a:ln>
                            <a:noFill/>
                          </a:ln>
                          <a:solidFill>
                            <a:schemeClr val="accent2">
                              <a:lumMod val="75000"/>
                            </a:schemeClr>
                          </a:solidFill>
                          <a:effectLst/>
                          <a:latin typeface="Arial" charset="0"/>
                        </a:rPr>
                        <a:t>Less: Admin Allocation of 20%</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0" i="0" u="none" strike="noStrike" cap="none" normalizeH="0" baseline="0" dirty="0">
                          <a:ln>
                            <a:noFill/>
                          </a:ln>
                          <a:solidFill>
                            <a:schemeClr val="accent2">
                              <a:lumMod val="75000"/>
                            </a:schemeClr>
                          </a:solidFill>
                          <a:effectLst/>
                          <a:latin typeface="Arial" charset="0"/>
                        </a:rPr>
                        <a:t>$</a:t>
                      </a:r>
                    </a:p>
                  </a:txBody>
                  <a:tcPr horzOverflow="overflow">
                    <a:lnL cap="flat">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0" i="0" u="none" strike="noStrike" cap="none" normalizeH="0" baseline="0" dirty="0">
                          <a:ln>
                            <a:noFill/>
                          </a:ln>
                          <a:solidFill>
                            <a:schemeClr val="accent2">
                              <a:lumMod val="75000"/>
                            </a:schemeClr>
                          </a:solidFill>
                          <a:effectLst/>
                          <a:latin typeface="Arial" charset="0"/>
                        </a:rPr>
                        <a:t>(241,121)</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8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Net CDBG Funds to Allocate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a:t>
                      </a:r>
                    </a:p>
                  </a:txBody>
                  <a:tcPr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964,484</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1992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000" b="0" i="0" u="none" strike="noStrike" cap="none" normalizeH="0" baseline="0" dirty="0">
                        <a:ln>
                          <a:noFill/>
                        </a:ln>
                        <a:solidFill>
                          <a:schemeClr val="accent2">
                            <a:lumMod val="75000"/>
                          </a:schemeClr>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000" b="0" i="0" u="none" strike="noStrike" cap="none" normalizeH="0" baseline="0" dirty="0">
                        <a:ln>
                          <a:noFill/>
                        </a:ln>
                        <a:solidFill>
                          <a:schemeClr val="accent2">
                            <a:lumMod val="75000"/>
                          </a:schemeClr>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000" b="1" i="0" u="none" strike="noStrike" cap="none" normalizeH="0" baseline="0" dirty="0">
                        <a:ln>
                          <a:noFill/>
                        </a:ln>
                        <a:solidFill>
                          <a:schemeClr val="accent2">
                            <a:lumMod val="75000"/>
                          </a:schemeClr>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98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Public Service Allocation of 15%</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180,841</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1992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000" b="0" i="0" u="none" strike="noStrike" cap="none" normalizeH="0" baseline="0" dirty="0">
                        <a:ln>
                          <a:noFill/>
                        </a:ln>
                        <a:solidFill>
                          <a:schemeClr val="accent2">
                            <a:lumMod val="75000"/>
                          </a:schemeClr>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000" b="0" i="0" u="none" strike="noStrike" cap="none" normalizeH="0" baseline="0" dirty="0">
                        <a:ln>
                          <a:noFill/>
                        </a:ln>
                        <a:solidFill>
                          <a:schemeClr val="accent2">
                            <a:lumMod val="75000"/>
                          </a:schemeClr>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000" b="0" i="0" u="none" strike="noStrike" cap="none" normalizeH="0" baseline="0" dirty="0">
                        <a:ln>
                          <a:noFill/>
                        </a:ln>
                        <a:solidFill>
                          <a:schemeClr val="accent2">
                            <a:lumMod val="75000"/>
                          </a:schemeClr>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03365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Non-Public Service Allocation of 65%</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a:ln>
                          <a:noFill/>
                        </a:ln>
                        <a:solidFill>
                          <a:schemeClr val="accent2">
                            <a:lumMod val="75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accent2">
                              <a:lumMod val="75000"/>
                            </a:schemeClr>
                          </a:solidFill>
                          <a:effectLst/>
                          <a:latin typeface="Arial" charset="0"/>
                        </a:rPr>
                        <a:t>(includes $71,424 in reprogrammed funds)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1" i="0" u="none" strike="noStrike" cap="none" normalizeH="0" baseline="0" dirty="0">
                          <a:ln>
                            <a:noFill/>
                          </a:ln>
                          <a:solidFill>
                            <a:schemeClr val="accent2">
                              <a:lumMod val="75000"/>
                            </a:schemeClr>
                          </a:solidFill>
                          <a:effectLst/>
                          <a:latin typeface="Arial" charset="0"/>
                        </a:rPr>
                        <a:t>$</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600" b="0" i="0" u="none" strike="noStrike" cap="none" normalizeH="0" baseline="0" dirty="0">
                          <a:ln>
                            <a:noFill/>
                          </a:ln>
                          <a:solidFill>
                            <a:schemeClr val="accent2">
                              <a:lumMod val="75000"/>
                            </a:schemeClr>
                          </a:solidFill>
                          <a:effectLst/>
                          <a:latin typeface="Arial" charset="0"/>
                        </a:rPr>
                        <a:t> </a:t>
                      </a:r>
                      <a:r>
                        <a:rPr kumimoji="0" lang="en-US" sz="2600" b="1" i="0" u="none" strike="noStrike" cap="none" normalizeH="0" baseline="0" dirty="0">
                          <a:ln>
                            <a:noFill/>
                          </a:ln>
                          <a:solidFill>
                            <a:schemeClr val="accent2">
                              <a:lumMod val="75000"/>
                            </a:schemeClr>
                          </a:solidFill>
                          <a:effectLst/>
                          <a:latin typeface="Arial" charset="0"/>
                        </a:rPr>
                        <a:t>855,067</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110485">
                <a:tc gridSpan="3">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endParaRPr kumimoji="0" lang="en-US" sz="2000" b="0" i="1" u="none" strike="noStrike" kern="1200" cap="none" normalizeH="0" baseline="0" dirty="0">
                        <a:ln>
                          <a:noFill/>
                        </a:ln>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400" b="1" kern="1200" dirty="0">
                          <a:solidFill>
                            <a:schemeClr val="accent2">
                              <a:lumMod val="75000"/>
                            </a:schemeClr>
                          </a:solidFill>
                          <a:latin typeface="+mn-lt"/>
                          <a:ea typeface="+mn-ea"/>
                          <a:cs typeface="+mn-cs"/>
                        </a:rPr>
                        <a:t>*</a:t>
                      </a:r>
                      <a:r>
                        <a:rPr kumimoji="0" lang="en-US" sz="1400" b="0" kern="1200" dirty="0">
                          <a:solidFill>
                            <a:schemeClr val="accent2">
                              <a:lumMod val="75000"/>
                            </a:schemeClr>
                          </a:solidFill>
                          <a:latin typeface="+mn-lt"/>
                          <a:ea typeface="+mn-ea"/>
                          <a:cs typeface="+mn-cs"/>
                        </a:rPr>
                        <a:t>The City reserves the right to retain CDBG funds for specific activities.</a:t>
                      </a:r>
                      <a:r>
                        <a:rPr kumimoji="0" lang="en-US" sz="1400" b="0" i="0" u="none" strike="noStrike" cap="none" normalizeH="0" baseline="0" dirty="0">
                          <a:ln>
                            <a:noFill/>
                          </a:ln>
                          <a:solidFill>
                            <a:schemeClr val="accent2">
                              <a:lumMod val="75000"/>
                            </a:schemeClr>
                          </a:solidFill>
                          <a:effectLst/>
                          <a:latin typeface="Arial" charset="0"/>
                        </a:rPr>
                        <a:t> </a:t>
                      </a:r>
                    </a:p>
                  </a:txBody>
                  <a:tcPr horzOverflow="overflow">
                    <a:lnL cap="flat">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4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9333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31520" y="228600"/>
            <a:ext cx="7680960" cy="1371600"/>
          </a:xfrm>
        </p:spPr>
        <p:txBody>
          <a:bodyPr>
            <a:normAutofit/>
          </a:bodyPr>
          <a:lstStyle/>
          <a:p>
            <a:pPr algn="ctr" fontAlgn="auto">
              <a:spcAft>
                <a:spcPts val="0"/>
              </a:spcAft>
              <a:defRPr/>
            </a:pPr>
            <a:r>
              <a:rPr lang="en-US" sz="3600" dirty="0"/>
              <a:t>Monthly Reporting</a:t>
            </a:r>
          </a:p>
        </p:txBody>
      </p:sp>
      <p:sp>
        <p:nvSpPr>
          <p:cNvPr id="37890" name="Rectangle 3"/>
          <p:cNvSpPr>
            <a:spLocks noGrp="1" noChangeArrowheads="1"/>
          </p:cNvSpPr>
          <p:nvPr>
            <p:ph idx="1"/>
          </p:nvPr>
        </p:nvSpPr>
        <p:spPr>
          <a:xfrm>
            <a:off x="457200" y="1447800"/>
            <a:ext cx="8229600" cy="4556760"/>
          </a:xfrm>
        </p:spPr>
        <p:txBody>
          <a:bodyPr/>
          <a:lstStyle/>
          <a:p>
            <a:pPr>
              <a:spcAft>
                <a:spcPts val="800"/>
              </a:spcAft>
              <a:buFont typeface="Wingdings" pitchFamily="2" charset="2"/>
              <a:buNone/>
            </a:pPr>
            <a:r>
              <a:rPr lang="en-US" sz="3000" dirty="0">
                <a:solidFill>
                  <a:schemeClr val="accent2">
                    <a:lumMod val="75000"/>
                  </a:schemeClr>
                </a:solidFill>
              </a:rPr>
              <a:t>Focus on:</a:t>
            </a:r>
          </a:p>
          <a:p>
            <a:pPr marL="457200" indent="-365760">
              <a:spcAft>
                <a:spcPts val="600"/>
              </a:spcAft>
              <a:buFont typeface="Wingdings" pitchFamily="2" charset="2"/>
              <a:buChar char="q"/>
            </a:pPr>
            <a:r>
              <a:rPr lang="en-US" sz="2800" dirty="0">
                <a:solidFill>
                  <a:schemeClr val="accent2">
                    <a:lumMod val="75000"/>
                  </a:schemeClr>
                </a:solidFill>
              </a:rPr>
              <a:t>Number of Scottsdale persons or households to be assisted</a:t>
            </a:r>
          </a:p>
          <a:p>
            <a:pPr marL="457200" indent="-365760">
              <a:spcAft>
                <a:spcPts val="600"/>
              </a:spcAft>
              <a:buFont typeface="Wingdings" pitchFamily="2" charset="2"/>
              <a:buChar char="q"/>
            </a:pPr>
            <a:r>
              <a:rPr lang="en-US" sz="2800" dirty="0">
                <a:solidFill>
                  <a:schemeClr val="accent2">
                    <a:lumMod val="75000"/>
                  </a:schemeClr>
                </a:solidFill>
              </a:rPr>
              <a:t>Demographics</a:t>
            </a:r>
          </a:p>
          <a:p>
            <a:pPr marL="457200" indent="-365760">
              <a:spcAft>
                <a:spcPts val="600"/>
              </a:spcAft>
              <a:buFont typeface="Wingdings" pitchFamily="2" charset="2"/>
              <a:buChar char="q"/>
            </a:pPr>
            <a:r>
              <a:rPr lang="en-US" sz="2800" dirty="0">
                <a:solidFill>
                  <a:schemeClr val="accent2">
                    <a:lumMod val="75000"/>
                  </a:schemeClr>
                </a:solidFill>
              </a:rPr>
              <a:t>Income Levels</a:t>
            </a:r>
          </a:p>
          <a:p>
            <a:pPr marL="457200" indent="-365760">
              <a:spcAft>
                <a:spcPts val="600"/>
              </a:spcAft>
              <a:buFont typeface="Wingdings" pitchFamily="2" charset="2"/>
              <a:buChar char="q"/>
            </a:pPr>
            <a:r>
              <a:rPr lang="en-US" sz="2800" dirty="0">
                <a:solidFill>
                  <a:srgbClr val="FF0000"/>
                </a:solidFill>
              </a:rPr>
              <a:t>Due no later than the 15</a:t>
            </a:r>
            <a:r>
              <a:rPr lang="en-US" sz="2800" baseline="30000" dirty="0">
                <a:solidFill>
                  <a:srgbClr val="FF0000"/>
                </a:solidFill>
              </a:rPr>
              <a:t>th</a:t>
            </a:r>
            <a:r>
              <a:rPr lang="en-US" sz="2800" dirty="0">
                <a:solidFill>
                  <a:srgbClr val="FF0000"/>
                </a:solidFill>
              </a:rPr>
              <a:t> of each month</a:t>
            </a:r>
          </a:p>
          <a:p>
            <a:pPr>
              <a:buNone/>
            </a:pPr>
            <a:endParaRPr lang="en-US" dirty="0"/>
          </a:p>
        </p:txBody>
      </p:sp>
    </p:spTree>
    <p:extLst>
      <p:ext uri="{BB962C8B-B14F-4D97-AF65-F5344CB8AC3E}">
        <p14:creationId xmlns:p14="http://schemas.microsoft.com/office/powerpoint/2010/main" val="262656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609600"/>
            <a:ext cx="8381260" cy="658154"/>
          </a:xfrm>
        </p:spPr>
        <p:txBody>
          <a:bodyPr>
            <a:normAutofit fontScale="90000"/>
          </a:bodyPr>
          <a:lstStyle/>
          <a:p>
            <a:pPr algn="ctr" fontAlgn="auto">
              <a:spcAft>
                <a:spcPts val="0"/>
              </a:spcAft>
              <a:defRPr/>
            </a:pPr>
            <a:r>
              <a:rPr lang="en-US" sz="4000" dirty="0"/>
              <a:t>Reimbursement Requirements</a:t>
            </a:r>
            <a:br>
              <a:rPr lang="en-US" sz="4000" dirty="0"/>
            </a:br>
            <a:endParaRPr lang="en-US" sz="4000" dirty="0"/>
          </a:p>
        </p:txBody>
      </p:sp>
      <p:sp>
        <p:nvSpPr>
          <p:cNvPr id="36866" name="Rectangle 3"/>
          <p:cNvSpPr>
            <a:spLocks noGrp="1" noChangeArrowheads="1"/>
          </p:cNvSpPr>
          <p:nvPr>
            <p:ph idx="1"/>
          </p:nvPr>
        </p:nvSpPr>
        <p:spPr>
          <a:xfrm>
            <a:off x="457200" y="1371600"/>
            <a:ext cx="8229600" cy="4632960"/>
          </a:xfrm>
        </p:spPr>
        <p:txBody>
          <a:bodyPr>
            <a:normAutofit fontScale="92500" lnSpcReduction="10000"/>
          </a:bodyPr>
          <a:lstStyle/>
          <a:p>
            <a:pPr marL="457200" indent="-365760">
              <a:spcAft>
                <a:spcPts val="600"/>
              </a:spcAft>
              <a:buFont typeface="Wingdings" pitchFamily="2" charset="2"/>
              <a:buChar char="q"/>
            </a:pPr>
            <a:r>
              <a:rPr lang="en-US" sz="2600" dirty="0">
                <a:solidFill>
                  <a:schemeClr val="accent2">
                    <a:lumMod val="75000"/>
                  </a:schemeClr>
                </a:solidFill>
              </a:rPr>
              <a:t>Comply with all insurance requirements</a:t>
            </a:r>
          </a:p>
          <a:p>
            <a:pPr marL="457200" indent="-365760">
              <a:spcAft>
                <a:spcPts val="600"/>
              </a:spcAft>
              <a:buFont typeface="Wingdings" pitchFamily="2" charset="2"/>
              <a:buChar char="q"/>
            </a:pPr>
            <a:r>
              <a:rPr lang="en-US" sz="2600" dirty="0">
                <a:solidFill>
                  <a:schemeClr val="accent2">
                    <a:lumMod val="75000"/>
                  </a:schemeClr>
                </a:solidFill>
              </a:rPr>
              <a:t>Copies of supporting documentation (e.g. timesheets, payroll ledgers, invoices and proof of payment)</a:t>
            </a:r>
          </a:p>
          <a:p>
            <a:pPr marL="457200" indent="-365760">
              <a:spcAft>
                <a:spcPts val="600"/>
              </a:spcAft>
              <a:buFont typeface="Wingdings" pitchFamily="2" charset="2"/>
              <a:buChar char="q"/>
            </a:pPr>
            <a:r>
              <a:rPr lang="en-US" sz="2600" dirty="0">
                <a:solidFill>
                  <a:schemeClr val="accent2">
                    <a:lumMod val="75000"/>
                  </a:schemeClr>
                </a:solidFill>
              </a:rPr>
              <a:t>If paying for salaries must be able to identify time spent to Scottsdale funded activity (direct services)</a:t>
            </a:r>
          </a:p>
          <a:p>
            <a:pPr marL="1097280" lvl="1" indent="-457200">
              <a:spcBef>
                <a:spcPts val="800"/>
              </a:spcBef>
              <a:buClr>
                <a:schemeClr val="tx1"/>
              </a:buClr>
              <a:buFont typeface="Wingdings" panose="05000000000000000000" pitchFamily="2" charset="2"/>
              <a:buChar char="§"/>
            </a:pPr>
            <a:r>
              <a:rPr lang="en-US" sz="2600" dirty="0">
                <a:solidFill>
                  <a:schemeClr val="accent2">
                    <a:lumMod val="75000"/>
                  </a:schemeClr>
                </a:solidFill>
              </a:rPr>
              <a:t>Ineligible reimbursement expenses include, but are not limited to over-time, paid time off and retro pay </a:t>
            </a:r>
          </a:p>
          <a:p>
            <a:pPr marL="457200" indent="-365760">
              <a:spcAft>
                <a:spcPts val="600"/>
              </a:spcAft>
              <a:buFont typeface="Wingdings" pitchFamily="2" charset="2"/>
              <a:buChar char="q"/>
            </a:pPr>
            <a:r>
              <a:rPr lang="en-US" sz="2600" dirty="0">
                <a:solidFill>
                  <a:schemeClr val="accent2">
                    <a:lumMod val="75000"/>
                  </a:schemeClr>
                </a:solidFill>
              </a:rPr>
              <a:t>Submit ONLY one (1) copy of your reimbursement request – </a:t>
            </a:r>
            <a:r>
              <a:rPr lang="en-US" sz="2600" u="sng" dirty="0">
                <a:solidFill>
                  <a:srgbClr val="FF0000"/>
                </a:solidFill>
              </a:rPr>
              <a:t>by email</a:t>
            </a:r>
          </a:p>
          <a:p>
            <a:endParaRPr lang="en-US" dirty="0"/>
          </a:p>
        </p:txBody>
      </p:sp>
    </p:spTree>
    <p:extLst>
      <p:ext uri="{BB962C8B-B14F-4D97-AF65-F5344CB8AC3E}">
        <p14:creationId xmlns:p14="http://schemas.microsoft.com/office/powerpoint/2010/main" val="20562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ctrTitle"/>
          </p:nvPr>
        </p:nvSpPr>
        <p:spPr/>
        <p:txBody>
          <a:bodyPr>
            <a:normAutofit/>
          </a:bodyPr>
          <a:lstStyle/>
          <a:p>
            <a:pPr fontAlgn="auto">
              <a:spcAft>
                <a:spcPts val="0"/>
              </a:spcAft>
              <a:defRPr/>
            </a:pPr>
            <a:r>
              <a:rPr lang="en-US" sz="3600" dirty="0"/>
              <a:t>HOME Funds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47800" y="624110"/>
            <a:ext cx="6589199" cy="823690"/>
          </a:xfrm>
        </p:spPr>
        <p:txBody>
          <a:bodyPr>
            <a:normAutofit/>
          </a:bodyPr>
          <a:lstStyle/>
          <a:p>
            <a:pPr algn="ctr" fontAlgn="auto">
              <a:spcAft>
                <a:spcPts val="0"/>
              </a:spcAft>
              <a:defRPr/>
            </a:pPr>
            <a:r>
              <a:rPr lang="en-US" sz="3600" dirty="0"/>
              <a:t>Eligible Projects</a:t>
            </a:r>
          </a:p>
        </p:txBody>
      </p:sp>
      <p:sp>
        <p:nvSpPr>
          <p:cNvPr id="31746" name="Rectangle 3"/>
          <p:cNvSpPr>
            <a:spLocks noGrp="1" noChangeArrowheads="1"/>
          </p:cNvSpPr>
          <p:nvPr>
            <p:ph idx="1"/>
          </p:nvPr>
        </p:nvSpPr>
        <p:spPr>
          <a:xfrm>
            <a:off x="457200" y="1447800"/>
            <a:ext cx="8229600" cy="4709160"/>
          </a:xfrm>
        </p:spPr>
        <p:txBody>
          <a:bodyPr>
            <a:normAutofit/>
          </a:bodyPr>
          <a:lstStyle/>
          <a:p>
            <a:pPr marL="457200" indent="-365760">
              <a:spcAft>
                <a:spcPts val="1200"/>
              </a:spcAft>
              <a:buFont typeface="Wingdings" pitchFamily="2" charset="2"/>
              <a:buChar char="q"/>
            </a:pPr>
            <a:endParaRPr lang="en-US" sz="2800" dirty="0"/>
          </a:p>
          <a:p>
            <a:pPr marL="457200" indent="-365760">
              <a:spcAft>
                <a:spcPts val="1200"/>
              </a:spcAft>
              <a:buFont typeface="Wingdings" pitchFamily="2" charset="2"/>
              <a:buChar char="q"/>
            </a:pPr>
            <a:r>
              <a:rPr lang="en-US" sz="2800" dirty="0">
                <a:solidFill>
                  <a:schemeClr val="accent2">
                    <a:lumMod val="75000"/>
                  </a:schemeClr>
                </a:solidFill>
              </a:rPr>
              <a:t>Acquisition/Rehabilitation of Multi-Family</a:t>
            </a:r>
          </a:p>
          <a:p>
            <a:pPr marL="457200" indent="-365760">
              <a:spcAft>
                <a:spcPts val="1200"/>
              </a:spcAft>
              <a:buFont typeface="Wingdings" pitchFamily="2" charset="2"/>
              <a:buChar char="q"/>
            </a:pPr>
            <a:r>
              <a:rPr lang="en-US" sz="2800" dirty="0">
                <a:solidFill>
                  <a:schemeClr val="accent2">
                    <a:lumMod val="75000"/>
                  </a:schemeClr>
                </a:solidFill>
              </a:rPr>
              <a:t>New Construction of Multi-Family</a:t>
            </a:r>
          </a:p>
          <a:p>
            <a:pPr marL="457200" indent="-365760">
              <a:spcAft>
                <a:spcPts val="1200"/>
              </a:spcAft>
              <a:buFont typeface="Wingdings" pitchFamily="2" charset="2"/>
              <a:buChar char="q"/>
            </a:pPr>
            <a:r>
              <a:rPr lang="en-US" sz="2800" dirty="0">
                <a:solidFill>
                  <a:schemeClr val="accent2">
                    <a:lumMod val="75000"/>
                  </a:schemeClr>
                </a:solidFill>
              </a:rPr>
              <a:t>Housing Rehabilitation</a:t>
            </a:r>
          </a:p>
          <a:p>
            <a:pPr marL="457200" indent="-365760">
              <a:spcAft>
                <a:spcPts val="1200"/>
              </a:spcAft>
              <a:buFont typeface="Wingdings" pitchFamily="2" charset="2"/>
              <a:buChar char="q"/>
            </a:pPr>
            <a:r>
              <a:rPr lang="en-US" sz="2800" dirty="0">
                <a:solidFill>
                  <a:schemeClr val="accent2">
                    <a:lumMod val="75000"/>
                  </a:schemeClr>
                </a:solidFill>
              </a:rPr>
              <a:t>Homeownership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570706"/>
            <a:ext cx="8229600" cy="534988"/>
          </a:xfrm>
        </p:spPr>
        <p:txBody>
          <a:bodyPr>
            <a:noAutofit/>
          </a:bodyPr>
          <a:lstStyle/>
          <a:p>
            <a:pPr fontAlgn="auto">
              <a:spcAft>
                <a:spcPts val="0"/>
              </a:spcAft>
              <a:defRPr/>
            </a:pPr>
            <a:r>
              <a:rPr lang="en-US" sz="3600" dirty="0"/>
              <a:t>Anticipated HOME Allocation</a:t>
            </a:r>
          </a:p>
        </p:txBody>
      </p:sp>
      <p:graphicFrame>
        <p:nvGraphicFramePr>
          <p:cNvPr id="106615" name="Group 119"/>
          <p:cNvGraphicFramePr>
            <a:graphicFrameLocks noGrp="1"/>
          </p:cNvGraphicFramePr>
          <p:nvPr>
            <p:ph type="tbl" idx="1"/>
            <p:extLst>
              <p:ext uri="{D42A27DB-BD31-4B8C-83A1-F6EECF244321}">
                <p14:modId xmlns:p14="http://schemas.microsoft.com/office/powerpoint/2010/main" val="2765045068"/>
              </p:ext>
            </p:extLst>
          </p:nvPr>
        </p:nvGraphicFramePr>
        <p:xfrm>
          <a:off x="457200" y="1752600"/>
          <a:ext cx="8229600" cy="2804160"/>
        </p:xfrm>
        <a:graphic>
          <a:graphicData uri="http://schemas.openxmlformats.org/drawingml/2006/table">
            <a:tbl>
              <a:tblPr/>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4326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a:ln>
                            <a:noFill/>
                          </a:ln>
                          <a:solidFill>
                            <a:schemeClr val="accent2">
                              <a:lumMod val="75000"/>
                            </a:schemeClr>
                          </a:solidFill>
                          <a:effectLst/>
                          <a:latin typeface="Arial" charset="0"/>
                        </a:rPr>
                        <a:t>Total HOME Allocation</a:t>
                      </a:r>
                    </a:p>
                  </a:txBody>
                  <a:tcPr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dirty="0">
                          <a:ln>
                            <a:noFill/>
                          </a:ln>
                          <a:solidFill>
                            <a:schemeClr val="accent2">
                              <a:lumMod val="75000"/>
                            </a:schemeClr>
                          </a:solidFill>
                          <a:effectLst/>
                          <a:latin typeface="Arial" charset="0"/>
                          <a:ea typeface="+mn-ea"/>
                          <a:cs typeface="+mn-cs"/>
                        </a:rPr>
                        <a:t>$   428,647.13</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326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a:ln>
                            <a:noFill/>
                          </a:ln>
                          <a:solidFill>
                            <a:schemeClr val="accent2">
                              <a:lumMod val="75000"/>
                            </a:schemeClr>
                          </a:solidFill>
                          <a:effectLst/>
                          <a:latin typeface="Arial" charset="0"/>
                        </a:rPr>
                        <a:t>Less: 15% CHDO Set-Aside</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dirty="0">
                          <a:ln>
                            <a:noFill/>
                          </a:ln>
                          <a:solidFill>
                            <a:schemeClr val="accent2">
                              <a:lumMod val="75000"/>
                            </a:schemeClr>
                          </a:solidFill>
                          <a:effectLst/>
                          <a:latin typeface="Arial" charset="0"/>
                          <a:ea typeface="+mn-ea"/>
                          <a:cs typeface="+mn-cs"/>
                        </a:rPr>
                        <a:t>$   (64,297.07)</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326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a:ln>
                            <a:noFill/>
                          </a:ln>
                          <a:solidFill>
                            <a:schemeClr val="accent2">
                              <a:lumMod val="75000"/>
                            </a:schemeClr>
                          </a:solidFill>
                          <a:effectLst/>
                          <a:latin typeface="Arial" charset="0"/>
                        </a:rPr>
                        <a:t>Less: Maricopa County Admin of 5%</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dirty="0">
                          <a:ln>
                            <a:noFill/>
                          </a:ln>
                          <a:solidFill>
                            <a:schemeClr val="accent2">
                              <a:lumMod val="75000"/>
                            </a:schemeClr>
                          </a:solidFill>
                          <a:effectLst/>
                          <a:latin typeface="Arial" charset="0"/>
                          <a:ea typeface="+mn-ea"/>
                          <a:cs typeface="+mn-cs"/>
                        </a:rPr>
                        <a:t>$   (21,432.36)</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326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a:ln>
                            <a:noFill/>
                          </a:ln>
                          <a:solidFill>
                            <a:schemeClr val="accent2">
                              <a:lumMod val="75000"/>
                            </a:schemeClr>
                          </a:solidFill>
                          <a:effectLst/>
                          <a:latin typeface="Arial" charset="0"/>
                        </a:rPr>
                        <a:t>Less: Scottsdale Admin of 5%</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0" i="0" u="none" strike="noStrike" kern="1200" cap="none" normalizeH="0" baseline="0" dirty="0">
                          <a:ln>
                            <a:noFill/>
                          </a:ln>
                          <a:solidFill>
                            <a:schemeClr val="accent2">
                              <a:lumMod val="75000"/>
                            </a:schemeClr>
                          </a:solidFill>
                          <a:effectLst/>
                          <a:latin typeface="Arial" charset="0"/>
                          <a:ea typeface="+mn-ea"/>
                          <a:cs typeface="+mn-cs"/>
                        </a:rPr>
                        <a:t>$   (21,432.36)</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265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cap="none" normalizeH="0" baseline="0" dirty="0">
                          <a:ln>
                            <a:noFill/>
                          </a:ln>
                          <a:solidFill>
                            <a:schemeClr val="accent2">
                              <a:lumMod val="75000"/>
                            </a:schemeClr>
                          </a:solidFill>
                          <a:effectLst/>
                          <a:latin typeface="Arial" charset="0"/>
                        </a:rPr>
                        <a:t>Estimated HOME Funds Available</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400" b="1" i="0" u="none" strike="noStrike" kern="1200" cap="none" normalizeH="0" baseline="0" dirty="0">
                          <a:ln>
                            <a:noFill/>
                          </a:ln>
                          <a:solidFill>
                            <a:schemeClr val="accent2">
                              <a:lumMod val="75000"/>
                            </a:schemeClr>
                          </a:solidFill>
                          <a:effectLst/>
                          <a:latin typeface="Arial" charset="0"/>
                          <a:ea typeface="+mn-ea"/>
                          <a:cs typeface="+mn-cs"/>
                        </a:rPr>
                        <a:t>$321,485.35  </a:t>
                      </a:r>
                    </a:p>
                  </a:txBody>
                  <a:tcPr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49033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a:ln>
                          <a:noFill/>
                        </a:ln>
                        <a:solidFill>
                          <a:schemeClr val="accent2">
                            <a:lumMod val="75000"/>
                          </a:schemeClr>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1" i="0" u="none" strike="noStrike" cap="none" normalizeH="0" baseline="0" dirty="0">
                        <a:ln>
                          <a:noFill/>
                        </a:ln>
                        <a:solidFill>
                          <a:schemeClr val="accent2">
                            <a:lumMod val="75000"/>
                          </a:schemeClr>
                        </a:solidFill>
                        <a:effectLst/>
                        <a:latin typeface="Arial"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cxnSp>
        <p:nvCxnSpPr>
          <p:cNvPr id="3" name="Straight Connector 2"/>
          <p:cNvCxnSpPr/>
          <p:nvPr/>
        </p:nvCxnSpPr>
        <p:spPr>
          <a:xfrm>
            <a:off x="7010400" y="3581400"/>
            <a:ext cx="16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798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371600" y="624110"/>
            <a:ext cx="7467599" cy="823690"/>
          </a:xfrm>
        </p:spPr>
        <p:txBody>
          <a:bodyPr>
            <a:normAutofit fontScale="90000"/>
          </a:bodyPr>
          <a:lstStyle/>
          <a:p>
            <a:pPr fontAlgn="auto">
              <a:spcAft>
                <a:spcPts val="0"/>
              </a:spcAft>
              <a:defRPr/>
            </a:pPr>
            <a:r>
              <a:rPr lang="en-US" sz="3600" dirty="0"/>
              <a:t>HOME Proposal and Attachments</a:t>
            </a:r>
          </a:p>
        </p:txBody>
      </p:sp>
      <p:sp>
        <p:nvSpPr>
          <p:cNvPr id="33794" name="Content Placeholder 2"/>
          <p:cNvSpPr>
            <a:spLocks noGrp="1"/>
          </p:cNvSpPr>
          <p:nvPr>
            <p:ph idx="1"/>
          </p:nvPr>
        </p:nvSpPr>
        <p:spPr>
          <a:xfrm>
            <a:off x="457200" y="1600200"/>
            <a:ext cx="8382000" cy="4572000"/>
          </a:xfrm>
        </p:spPr>
        <p:txBody>
          <a:bodyPr>
            <a:normAutofit/>
          </a:bodyPr>
          <a:lstStyle/>
          <a:p>
            <a:pPr marL="457200" indent="-365760">
              <a:spcAft>
                <a:spcPts val="600"/>
              </a:spcAft>
              <a:buFont typeface="Wingdings" pitchFamily="2" charset="2"/>
              <a:buChar char="q"/>
            </a:pPr>
            <a:r>
              <a:rPr lang="en-US" sz="2400" dirty="0">
                <a:solidFill>
                  <a:schemeClr val="accent2">
                    <a:lumMod val="75000"/>
                  </a:schemeClr>
                </a:solidFill>
              </a:rPr>
              <a:t>Required Attachments: </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Project Narrative</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Detailed Project Budget</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Letter of Firm Commitment from each Match Provider</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Organization Performance Narrative</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List Other Grant Mandated Program Requirements </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Pro Forma (only for proposed Rental Projects)</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Market Demand Study</a:t>
            </a:r>
          </a:p>
          <a:p>
            <a:pPr marL="891540" lvl="1" indent="-342900">
              <a:spcBef>
                <a:spcPts val="0"/>
              </a:spcBef>
              <a:spcAft>
                <a:spcPts val="600"/>
              </a:spcAft>
              <a:buClr>
                <a:schemeClr val="tx1"/>
              </a:buClr>
              <a:buFont typeface="Wingdings" panose="05000000000000000000" pitchFamily="2" charset="2"/>
              <a:buChar char="§"/>
            </a:pPr>
            <a:r>
              <a:rPr lang="en-US" sz="2200" dirty="0">
                <a:solidFill>
                  <a:schemeClr val="accent2">
                    <a:lumMod val="75000"/>
                  </a:schemeClr>
                </a:solidFill>
              </a:rPr>
              <a:t>Market Demand Study Certification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162800" cy="899890"/>
          </a:xfrm>
        </p:spPr>
        <p:txBody>
          <a:bodyPr>
            <a:normAutofit fontScale="90000"/>
          </a:bodyPr>
          <a:lstStyle/>
          <a:p>
            <a:pPr algn="ctr"/>
            <a:r>
              <a:rPr lang="en-US" dirty="0"/>
              <a:t>HOME Market Demand Study</a:t>
            </a:r>
          </a:p>
        </p:txBody>
      </p:sp>
      <p:sp>
        <p:nvSpPr>
          <p:cNvPr id="3" name="Content Placeholder 2"/>
          <p:cNvSpPr>
            <a:spLocks noGrp="1"/>
          </p:cNvSpPr>
          <p:nvPr>
            <p:ph idx="1"/>
          </p:nvPr>
        </p:nvSpPr>
        <p:spPr>
          <a:xfrm>
            <a:off x="672548" y="1676400"/>
            <a:ext cx="7938052" cy="1600200"/>
          </a:xfrm>
        </p:spPr>
        <p:txBody>
          <a:bodyPr>
            <a:normAutofit/>
          </a:bodyPr>
          <a:lstStyle/>
          <a:p>
            <a:pPr>
              <a:spcBef>
                <a:spcPts val="0"/>
              </a:spcBef>
              <a:buFont typeface="Wingdings" panose="05000000000000000000" pitchFamily="2" charset="2"/>
              <a:buChar char="q"/>
            </a:pPr>
            <a:r>
              <a:rPr lang="en-US" dirty="0">
                <a:solidFill>
                  <a:schemeClr val="accent2">
                    <a:lumMod val="75000"/>
                  </a:schemeClr>
                </a:solidFill>
              </a:rPr>
              <a:t> This year agencies applying for HOME funds will need to complete   </a:t>
            </a:r>
          </a:p>
          <a:p>
            <a:pPr marL="0" indent="0">
              <a:spcBef>
                <a:spcPts val="0"/>
              </a:spcBef>
              <a:buNone/>
            </a:pPr>
            <a:r>
              <a:rPr lang="en-US" dirty="0">
                <a:solidFill>
                  <a:schemeClr val="accent2">
                    <a:lumMod val="75000"/>
                  </a:schemeClr>
                </a:solidFill>
              </a:rPr>
              <a:t>    a HOME Market Demand Study and Market Demand Study </a:t>
            </a:r>
          </a:p>
          <a:p>
            <a:pPr marL="0" indent="0">
              <a:spcBef>
                <a:spcPts val="0"/>
              </a:spcBef>
              <a:buNone/>
            </a:pPr>
            <a:r>
              <a:rPr lang="en-US" dirty="0">
                <a:solidFill>
                  <a:schemeClr val="accent2">
                    <a:lumMod val="75000"/>
                  </a:schemeClr>
                </a:solidFill>
              </a:rPr>
              <a:t>    Certification.</a:t>
            </a:r>
          </a:p>
          <a:p>
            <a:pPr>
              <a:spcBef>
                <a:spcPts val="0"/>
              </a:spcBef>
              <a:buFont typeface="Wingdings" panose="05000000000000000000" pitchFamily="2" charset="2"/>
              <a:buChar char="q"/>
            </a:pPr>
            <a:r>
              <a:rPr lang="en-US" dirty="0">
                <a:solidFill>
                  <a:schemeClr val="accent2">
                    <a:lumMod val="75000"/>
                  </a:schemeClr>
                </a:solidFill>
              </a:rPr>
              <a:t> Please complete Market Demand Study, Prepared by Section of                        </a:t>
            </a:r>
          </a:p>
          <a:p>
            <a:pPr marL="0" indent="0">
              <a:spcBef>
                <a:spcPts val="0"/>
              </a:spcBef>
              <a:buNone/>
            </a:pPr>
            <a:r>
              <a:rPr lang="en-US" dirty="0">
                <a:solidFill>
                  <a:schemeClr val="accent2">
                    <a:lumMod val="75000"/>
                  </a:schemeClr>
                </a:solidFill>
              </a:rPr>
              <a:t>    the Certification captured below:</a:t>
            </a:r>
          </a:p>
        </p:txBody>
      </p:sp>
      <p:cxnSp>
        <p:nvCxnSpPr>
          <p:cNvPr id="8" name="Straight Arrow Connector 7"/>
          <p:cNvCxnSpPr/>
          <p:nvPr/>
        </p:nvCxnSpPr>
        <p:spPr>
          <a:xfrm>
            <a:off x="215348" y="3842578"/>
            <a:ext cx="457200" cy="825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4" name="Picture 2" descr="C:\Users\MPayakovich\Desktop\M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29001"/>
            <a:ext cx="7696200"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4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7086600" cy="1204690"/>
          </a:xfrm>
        </p:spPr>
        <p:txBody>
          <a:bodyPr>
            <a:normAutofit/>
          </a:bodyPr>
          <a:lstStyle/>
          <a:p>
            <a:pPr algn="ctr"/>
            <a:r>
              <a:rPr lang="en-US" dirty="0"/>
              <a:t>CHDO Certification and Qualifying Criteria</a:t>
            </a:r>
          </a:p>
        </p:txBody>
      </p:sp>
      <p:sp>
        <p:nvSpPr>
          <p:cNvPr id="3" name="Content Placeholder 2"/>
          <p:cNvSpPr>
            <a:spLocks noGrp="1"/>
          </p:cNvSpPr>
          <p:nvPr>
            <p:ph idx="1"/>
          </p:nvPr>
        </p:nvSpPr>
        <p:spPr>
          <a:xfrm>
            <a:off x="368053" y="2209800"/>
            <a:ext cx="8407893" cy="3886200"/>
          </a:xfrm>
        </p:spPr>
        <p:txBody>
          <a:bodyPr/>
          <a:lstStyle/>
          <a:p>
            <a:pPr>
              <a:spcBef>
                <a:spcPts val="0"/>
              </a:spcBef>
              <a:buSzPct val="120000"/>
              <a:buFont typeface="Wingdings" panose="05000000000000000000" pitchFamily="2" charset="2"/>
              <a:buChar char="q"/>
            </a:pPr>
            <a:r>
              <a:rPr lang="en-US" dirty="0"/>
              <a:t> </a:t>
            </a:r>
            <a:r>
              <a:rPr lang="en-US" sz="2400" dirty="0">
                <a:solidFill>
                  <a:schemeClr val="accent2">
                    <a:lumMod val="75000"/>
                  </a:schemeClr>
                </a:solidFill>
              </a:rPr>
              <a:t>Certification Form of Low-Income Status for CHDO        </a:t>
            </a:r>
          </a:p>
          <a:p>
            <a:pPr marL="0" indent="0">
              <a:spcBef>
                <a:spcPts val="0"/>
              </a:spcBef>
              <a:buNone/>
            </a:pPr>
            <a:r>
              <a:rPr lang="en-US" sz="2400" dirty="0">
                <a:solidFill>
                  <a:schemeClr val="accent2">
                    <a:lumMod val="75000"/>
                  </a:schemeClr>
                </a:solidFill>
              </a:rPr>
              <a:t>    Board Members</a:t>
            </a:r>
          </a:p>
          <a:p>
            <a:pPr>
              <a:buFont typeface="Wingdings" panose="05000000000000000000" pitchFamily="2" charset="2"/>
              <a:buChar char="q"/>
            </a:pPr>
            <a:r>
              <a:rPr lang="en-US" sz="2400" dirty="0">
                <a:solidFill>
                  <a:schemeClr val="accent2">
                    <a:lumMod val="75000"/>
                  </a:schemeClr>
                </a:solidFill>
              </a:rPr>
              <a:t> Board Resolution (if applicable</a:t>
            </a:r>
            <a:r>
              <a:rPr lang="en-US" sz="2400" dirty="0"/>
              <a:t>)</a:t>
            </a:r>
          </a:p>
        </p:txBody>
      </p:sp>
    </p:spTree>
    <p:extLst>
      <p:ext uri="{BB962C8B-B14F-4D97-AF65-F5344CB8AC3E}">
        <p14:creationId xmlns:p14="http://schemas.microsoft.com/office/powerpoint/2010/main" val="287665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09600"/>
            <a:ext cx="8229600" cy="838199"/>
          </a:xfrm>
        </p:spPr>
        <p:txBody>
          <a:bodyPr>
            <a:noAutofit/>
          </a:bodyPr>
          <a:lstStyle/>
          <a:p>
            <a:pPr algn="ctr" fontAlgn="auto">
              <a:spcAft>
                <a:spcPts val="0"/>
              </a:spcAft>
              <a:defRPr/>
            </a:pPr>
            <a:r>
              <a:rPr lang="en-US" sz="3600" dirty="0"/>
              <a:t>Orientation Purpose</a:t>
            </a:r>
          </a:p>
        </p:txBody>
      </p:sp>
      <p:sp>
        <p:nvSpPr>
          <p:cNvPr id="6147" name="Rectangle 3"/>
          <p:cNvSpPr>
            <a:spLocks noGrp="1" noChangeArrowheads="1"/>
          </p:cNvSpPr>
          <p:nvPr>
            <p:ph idx="1"/>
          </p:nvPr>
        </p:nvSpPr>
        <p:spPr>
          <a:xfrm>
            <a:off x="457200" y="1752600"/>
            <a:ext cx="8229600" cy="4419600"/>
          </a:xfrm>
        </p:spPr>
        <p:txBody>
          <a:bodyPr>
            <a:normAutofit lnSpcReduction="10000"/>
          </a:bodyPr>
          <a:lstStyle/>
          <a:p>
            <a:pPr marL="457200" indent="-365760" fontAlgn="auto">
              <a:spcAft>
                <a:spcPts val="600"/>
              </a:spcAft>
              <a:buFont typeface="Wingdings" pitchFamily="2" charset="2"/>
              <a:buChar char="q"/>
              <a:defRPr/>
            </a:pPr>
            <a:r>
              <a:rPr lang="en-US" sz="2400" dirty="0">
                <a:solidFill>
                  <a:schemeClr val="accent2">
                    <a:lumMod val="75000"/>
                  </a:schemeClr>
                </a:solidFill>
              </a:rPr>
              <a:t>Provide an overview of the FY 2021/2022 Funding Process for all funding sources</a:t>
            </a:r>
          </a:p>
          <a:p>
            <a:pPr marL="457200" indent="-365760" fontAlgn="auto">
              <a:spcBef>
                <a:spcPts val="1000"/>
              </a:spcBef>
              <a:spcAft>
                <a:spcPts val="600"/>
              </a:spcAft>
              <a:buFont typeface="Wingdings" pitchFamily="2" charset="2"/>
              <a:buChar char="q"/>
              <a:defRPr/>
            </a:pPr>
            <a:r>
              <a:rPr lang="en-US" sz="2400" dirty="0">
                <a:solidFill>
                  <a:schemeClr val="accent2">
                    <a:lumMod val="75000"/>
                  </a:schemeClr>
                </a:solidFill>
              </a:rPr>
              <a:t>Present anticipated Funding Allocations </a:t>
            </a:r>
          </a:p>
          <a:p>
            <a:pPr marL="457200" indent="-365760" fontAlgn="auto">
              <a:spcBef>
                <a:spcPts val="1000"/>
              </a:spcBef>
              <a:spcAft>
                <a:spcPts val="600"/>
              </a:spcAft>
              <a:buFont typeface="Wingdings" pitchFamily="2" charset="2"/>
              <a:buChar char="q"/>
              <a:defRPr/>
            </a:pPr>
            <a:r>
              <a:rPr lang="en-US" sz="2400" dirty="0">
                <a:solidFill>
                  <a:schemeClr val="accent2">
                    <a:lumMod val="75000"/>
                  </a:schemeClr>
                </a:solidFill>
              </a:rPr>
              <a:t>Strengthen your agencies understanding of how to develop a quality Proposal that can successfully compete for funding</a:t>
            </a:r>
          </a:p>
          <a:p>
            <a:pPr marL="457200" indent="-365760" fontAlgn="auto">
              <a:spcBef>
                <a:spcPts val="1000"/>
              </a:spcBef>
              <a:spcAft>
                <a:spcPts val="600"/>
              </a:spcAft>
              <a:buFont typeface="Wingdings" pitchFamily="2" charset="2"/>
              <a:buChar char="q"/>
              <a:defRPr/>
            </a:pPr>
            <a:r>
              <a:rPr lang="en-US" sz="2400" dirty="0">
                <a:solidFill>
                  <a:schemeClr val="accent2">
                    <a:lumMod val="75000"/>
                  </a:schemeClr>
                </a:solidFill>
              </a:rPr>
              <a:t>Review National Objectives, Eligible Activities and Regulatory Concerns</a:t>
            </a:r>
          </a:p>
          <a:p>
            <a:pPr marL="457200" indent="-365760" fontAlgn="auto">
              <a:spcBef>
                <a:spcPts val="1000"/>
              </a:spcBef>
              <a:spcAft>
                <a:spcPts val="600"/>
              </a:spcAft>
              <a:buFont typeface="Wingdings" pitchFamily="2" charset="2"/>
              <a:buChar char="q"/>
              <a:defRPr/>
            </a:pPr>
            <a:r>
              <a:rPr lang="en-US" sz="2400" dirty="0">
                <a:solidFill>
                  <a:schemeClr val="accent2">
                    <a:lumMod val="75000"/>
                  </a:schemeClr>
                </a:solidFill>
              </a:rPr>
              <a:t>Provide staff contacts for technical assistance in the development of your Proposal    </a:t>
            </a:r>
          </a:p>
          <a:p>
            <a:pPr marL="365760" indent="-256032" fontAlgn="auto">
              <a:lnSpc>
                <a:spcPct val="80000"/>
              </a:lnSpc>
              <a:spcAft>
                <a:spcPts val="600"/>
              </a:spcAft>
              <a:buFont typeface="Wingdings 3"/>
              <a:buChar char=""/>
              <a:defRPr/>
            </a:pPr>
            <a:endParaRPr lang="en-US" sz="2000" dirty="0"/>
          </a:p>
          <a:p>
            <a:pPr marL="365760" indent="-256032" fontAlgn="auto">
              <a:lnSpc>
                <a:spcPct val="80000"/>
              </a:lnSpc>
              <a:spcAft>
                <a:spcPts val="0"/>
              </a:spcAft>
              <a:buFont typeface="Wingdings 3"/>
              <a:buChar char=""/>
              <a:defRPr/>
            </a:pPr>
            <a:endParaRPr lang="en-US" sz="1000" dirty="0"/>
          </a:p>
          <a:p>
            <a:pPr marL="365760" indent="-256032" fontAlgn="auto">
              <a:lnSpc>
                <a:spcPct val="80000"/>
              </a:lnSpc>
              <a:spcAft>
                <a:spcPts val="0"/>
              </a:spcAft>
              <a:buFont typeface="Wingdings" pitchFamily="2" charset="2"/>
              <a:buNone/>
              <a:defRPr/>
            </a:pPr>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9200" y="605783"/>
            <a:ext cx="6589199" cy="976090"/>
          </a:xfrm>
        </p:spPr>
        <p:txBody>
          <a:bodyPr>
            <a:normAutofit/>
          </a:bodyPr>
          <a:lstStyle/>
          <a:p>
            <a:pPr algn="ctr" fontAlgn="auto">
              <a:spcAft>
                <a:spcPts val="0"/>
              </a:spcAft>
              <a:defRPr/>
            </a:pPr>
            <a:r>
              <a:rPr lang="en-US" sz="3600" dirty="0"/>
              <a:t>Monitoring Process</a:t>
            </a:r>
          </a:p>
        </p:txBody>
      </p:sp>
      <p:sp>
        <p:nvSpPr>
          <p:cNvPr id="35842" name="Rectangle 3"/>
          <p:cNvSpPr>
            <a:spLocks noGrp="1" noChangeArrowheads="1"/>
          </p:cNvSpPr>
          <p:nvPr>
            <p:ph idx="1"/>
          </p:nvPr>
        </p:nvSpPr>
        <p:spPr>
          <a:xfrm>
            <a:off x="457200" y="1600200"/>
            <a:ext cx="8458200" cy="3276600"/>
          </a:xfrm>
        </p:spPr>
        <p:txBody>
          <a:bodyPr>
            <a:normAutofit/>
          </a:bodyPr>
          <a:lstStyle/>
          <a:p>
            <a:pPr>
              <a:lnSpc>
                <a:spcPct val="90000"/>
              </a:lnSpc>
              <a:spcAft>
                <a:spcPts val="600"/>
              </a:spcAft>
              <a:buFont typeface="Wingdings" pitchFamily="2" charset="2"/>
              <a:buNone/>
            </a:pPr>
            <a:endParaRPr lang="en-US" sz="1200" dirty="0"/>
          </a:p>
          <a:p>
            <a:pPr>
              <a:lnSpc>
                <a:spcPct val="90000"/>
              </a:lnSpc>
              <a:spcAft>
                <a:spcPts val="600"/>
              </a:spcAft>
              <a:buFont typeface="Wingdings" pitchFamily="2" charset="2"/>
              <a:buNone/>
            </a:pPr>
            <a:r>
              <a:rPr lang="en-US" sz="3000" dirty="0">
                <a:solidFill>
                  <a:schemeClr val="accent2">
                    <a:lumMod val="75000"/>
                  </a:schemeClr>
                </a:solidFill>
              </a:rPr>
              <a:t>Focus on performance:</a:t>
            </a:r>
          </a:p>
          <a:p>
            <a:pPr marL="457200" indent="-365760">
              <a:spcBef>
                <a:spcPts val="0"/>
              </a:spcBef>
              <a:spcAft>
                <a:spcPts val="600"/>
              </a:spcAft>
              <a:buFont typeface="Wingdings" pitchFamily="2" charset="2"/>
              <a:buChar char="q"/>
            </a:pPr>
            <a:r>
              <a:rPr lang="en-US" sz="2800" dirty="0">
                <a:solidFill>
                  <a:schemeClr val="accent2">
                    <a:lumMod val="75000"/>
                  </a:schemeClr>
                </a:solidFill>
              </a:rPr>
              <a:t>Regulatory compliance </a:t>
            </a:r>
          </a:p>
          <a:p>
            <a:pPr marL="457200" indent="-365760">
              <a:spcBef>
                <a:spcPts val="0"/>
              </a:spcBef>
              <a:spcAft>
                <a:spcPts val="600"/>
              </a:spcAft>
              <a:buFont typeface="Wingdings" pitchFamily="2" charset="2"/>
              <a:buChar char="q"/>
            </a:pPr>
            <a:r>
              <a:rPr lang="en-US" sz="2800" dirty="0">
                <a:solidFill>
                  <a:schemeClr val="accent2">
                    <a:lumMod val="75000"/>
                  </a:schemeClr>
                </a:solidFill>
              </a:rPr>
              <a:t>Financial Management Documentation</a:t>
            </a:r>
          </a:p>
          <a:p>
            <a:pPr marL="457200" indent="-365760">
              <a:spcBef>
                <a:spcPts val="0"/>
              </a:spcBef>
              <a:spcAft>
                <a:spcPts val="600"/>
              </a:spcAft>
              <a:buFont typeface="Wingdings" pitchFamily="2" charset="2"/>
              <a:buChar char="q"/>
            </a:pPr>
            <a:r>
              <a:rPr lang="en-US" sz="2800" dirty="0">
                <a:solidFill>
                  <a:schemeClr val="accent2">
                    <a:lumMod val="75000"/>
                  </a:schemeClr>
                </a:solidFill>
              </a:rPr>
              <a:t>Reporting </a:t>
            </a:r>
          </a:p>
          <a:p>
            <a:pPr>
              <a:lnSpc>
                <a:spcPct val="90000"/>
              </a:lnSpc>
              <a:buFont typeface="Wingdings" pitchFamily="2" charset="2"/>
              <a:buNone/>
            </a:pP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7400" y="304800"/>
            <a:ext cx="7680960" cy="1371600"/>
          </a:xfrm>
        </p:spPr>
        <p:txBody>
          <a:bodyPr>
            <a:normAutofit/>
          </a:bodyPr>
          <a:lstStyle/>
          <a:p>
            <a:pPr fontAlgn="auto">
              <a:spcAft>
                <a:spcPts val="0"/>
              </a:spcAft>
              <a:defRPr/>
            </a:pPr>
            <a:r>
              <a:rPr lang="en-US" sz="3600" dirty="0"/>
              <a:t>Quarterly Reporting</a:t>
            </a:r>
          </a:p>
        </p:txBody>
      </p:sp>
      <p:sp>
        <p:nvSpPr>
          <p:cNvPr id="37890" name="Rectangle 3"/>
          <p:cNvSpPr>
            <a:spLocks noGrp="1" noChangeArrowheads="1"/>
          </p:cNvSpPr>
          <p:nvPr>
            <p:ph idx="1"/>
          </p:nvPr>
        </p:nvSpPr>
        <p:spPr>
          <a:xfrm>
            <a:off x="457200" y="1600200"/>
            <a:ext cx="8229600" cy="4556760"/>
          </a:xfrm>
        </p:spPr>
        <p:txBody>
          <a:bodyPr>
            <a:normAutofit/>
          </a:bodyPr>
          <a:lstStyle/>
          <a:p>
            <a:pPr>
              <a:spcAft>
                <a:spcPts val="800"/>
              </a:spcAft>
              <a:buFont typeface="Wingdings" pitchFamily="2" charset="2"/>
              <a:buNone/>
            </a:pPr>
            <a:r>
              <a:rPr lang="en-US" sz="3000" dirty="0">
                <a:solidFill>
                  <a:schemeClr val="accent2">
                    <a:lumMod val="75000"/>
                  </a:schemeClr>
                </a:solidFill>
              </a:rPr>
              <a:t>Focus on:</a:t>
            </a:r>
          </a:p>
          <a:p>
            <a:pPr marL="457200" indent="-365760">
              <a:spcBef>
                <a:spcPts val="0"/>
              </a:spcBef>
              <a:spcAft>
                <a:spcPts val="600"/>
              </a:spcAft>
              <a:buFont typeface="Wingdings" pitchFamily="2" charset="2"/>
              <a:buChar char="q"/>
            </a:pPr>
            <a:r>
              <a:rPr lang="en-US" sz="2800" dirty="0">
                <a:solidFill>
                  <a:schemeClr val="accent2">
                    <a:lumMod val="75000"/>
                  </a:schemeClr>
                </a:solidFill>
              </a:rPr>
              <a:t>Number of Scottsdale persons or households to be assisted</a:t>
            </a:r>
          </a:p>
          <a:p>
            <a:pPr marL="457200" indent="-365760">
              <a:spcBef>
                <a:spcPts val="0"/>
              </a:spcBef>
              <a:spcAft>
                <a:spcPts val="600"/>
              </a:spcAft>
              <a:buFont typeface="Wingdings" pitchFamily="2" charset="2"/>
              <a:buChar char="q"/>
            </a:pPr>
            <a:r>
              <a:rPr lang="en-US" sz="2800" dirty="0">
                <a:solidFill>
                  <a:schemeClr val="accent2">
                    <a:lumMod val="75000"/>
                  </a:schemeClr>
                </a:solidFill>
              </a:rPr>
              <a:t>Demographics</a:t>
            </a:r>
          </a:p>
          <a:p>
            <a:pPr marL="457200" indent="-365760">
              <a:spcBef>
                <a:spcPts val="0"/>
              </a:spcBef>
              <a:spcAft>
                <a:spcPts val="600"/>
              </a:spcAft>
              <a:buFont typeface="Wingdings" pitchFamily="2" charset="2"/>
              <a:buChar char="q"/>
            </a:pPr>
            <a:r>
              <a:rPr lang="en-US" sz="2800" dirty="0">
                <a:solidFill>
                  <a:schemeClr val="accent2">
                    <a:lumMod val="75000"/>
                  </a:schemeClr>
                </a:solidFill>
              </a:rPr>
              <a:t>Income Levels</a:t>
            </a:r>
          </a:p>
          <a:p>
            <a:pPr marL="457200" indent="-365760">
              <a:spcBef>
                <a:spcPts val="0"/>
              </a:spcBef>
              <a:spcAft>
                <a:spcPts val="600"/>
              </a:spcAft>
              <a:buFont typeface="Wingdings" pitchFamily="2" charset="2"/>
              <a:buChar char="q"/>
            </a:pPr>
            <a:r>
              <a:rPr lang="en-US" sz="2800" dirty="0">
                <a:solidFill>
                  <a:srgbClr val="FF0000"/>
                </a:solidFill>
              </a:rPr>
              <a:t>Due by the 10</a:t>
            </a:r>
            <a:r>
              <a:rPr lang="en-US" sz="2800" baseline="30000" dirty="0">
                <a:solidFill>
                  <a:srgbClr val="FF0000"/>
                </a:solidFill>
              </a:rPr>
              <a:t>th</a:t>
            </a:r>
            <a:r>
              <a:rPr lang="en-US" sz="2800" dirty="0">
                <a:solidFill>
                  <a:srgbClr val="FF0000"/>
                </a:solidFill>
              </a:rPr>
              <a:t> of July, October, January and April</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2660" y="609600"/>
            <a:ext cx="8381260" cy="749594"/>
          </a:xfrm>
        </p:spPr>
        <p:txBody>
          <a:bodyPr>
            <a:normAutofit fontScale="90000"/>
          </a:bodyPr>
          <a:lstStyle/>
          <a:p>
            <a:pPr algn="ctr" fontAlgn="auto">
              <a:spcAft>
                <a:spcPts val="0"/>
              </a:spcAft>
              <a:defRPr/>
            </a:pPr>
            <a:r>
              <a:rPr lang="en-US" sz="4000" dirty="0"/>
              <a:t>Reimbursement Requirements</a:t>
            </a:r>
            <a:br>
              <a:rPr lang="en-US" sz="4000" dirty="0"/>
            </a:br>
            <a:endParaRPr lang="en-US" sz="4000" dirty="0"/>
          </a:p>
        </p:txBody>
      </p:sp>
      <p:sp>
        <p:nvSpPr>
          <p:cNvPr id="36866" name="Rectangle 3"/>
          <p:cNvSpPr>
            <a:spLocks noGrp="1" noChangeArrowheads="1"/>
          </p:cNvSpPr>
          <p:nvPr>
            <p:ph idx="1"/>
          </p:nvPr>
        </p:nvSpPr>
        <p:spPr>
          <a:xfrm>
            <a:off x="457200" y="1336045"/>
            <a:ext cx="8229600" cy="4632960"/>
          </a:xfrm>
        </p:spPr>
        <p:txBody>
          <a:bodyPr>
            <a:normAutofit fontScale="92500" lnSpcReduction="10000"/>
          </a:bodyPr>
          <a:lstStyle/>
          <a:p>
            <a:pPr marL="457200" indent="-365760">
              <a:spcAft>
                <a:spcPts val="600"/>
              </a:spcAft>
              <a:buFont typeface="Wingdings" pitchFamily="2" charset="2"/>
              <a:buChar char="q"/>
            </a:pPr>
            <a:r>
              <a:rPr lang="en-US" sz="2600" dirty="0">
                <a:solidFill>
                  <a:schemeClr val="accent2">
                    <a:lumMod val="75000"/>
                  </a:schemeClr>
                </a:solidFill>
              </a:rPr>
              <a:t>Comply with all insurance requirements</a:t>
            </a:r>
          </a:p>
          <a:p>
            <a:pPr marL="457200" indent="-365760">
              <a:spcAft>
                <a:spcPts val="600"/>
              </a:spcAft>
              <a:buFont typeface="Wingdings" pitchFamily="2" charset="2"/>
              <a:buChar char="q"/>
            </a:pPr>
            <a:r>
              <a:rPr lang="en-US" sz="2600" dirty="0">
                <a:solidFill>
                  <a:schemeClr val="accent2">
                    <a:lumMod val="75000"/>
                  </a:schemeClr>
                </a:solidFill>
              </a:rPr>
              <a:t>Copies of supporting documentation (e.g. timesheets, payroll ledgers, invoices and proof of payment)</a:t>
            </a:r>
          </a:p>
          <a:p>
            <a:pPr marL="457200" indent="-365760">
              <a:spcAft>
                <a:spcPts val="600"/>
              </a:spcAft>
              <a:buFont typeface="Wingdings" pitchFamily="2" charset="2"/>
              <a:buChar char="q"/>
            </a:pPr>
            <a:r>
              <a:rPr lang="en-US" sz="2600" dirty="0">
                <a:solidFill>
                  <a:schemeClr val="accent2">
                    <a:lumMod val="75000"/>
                  </a:schemeClr>
                </a:solidFill>
              </a:rPr>
              <a:t>If paying for salaries must be able to identify time spent to Scottsdale funded activity (direct services)</a:t>
            </a:r>
          </a:p>
          <a:p>
            <a:pPr marL="1097280" lvl="1" indent="-457200">
              <a:spcBef>
                <a:spcPts val="800"/>
              </a:spcBef>
              <a:buClr>
                <a:schemeClr val="tx1"/>
              </a:buClr>
              <a:buFont typeface="Wingdings" panose="05000000000000000000" pitchFamily="2" charset="2"/>
              <a:buChar char="§"/>
            </a:pPr>
            <a:r>
              <a:rPr lang="en-US" sz="2600" dirty="0">
                <a:solidFill>
                  <a:schemeClr val="accent2">
                    <a:lumMod val="75000"/>
                  </a:schemeClr>
                </a:solidFill>
              </a:rPr>
              <a:t>Ineligible reimbursement expenses include, but are not limited to over-time, paid time off and retro pay </a:t>
            </a:r>
          </a:p>
          <a:p>
            <a:pPr marL="457200" indent="-365760">
              <a:spcAft>
                <a:spcPts val="600"/>
              </a:spcAft>
              <a:buFont typeface="Wingdings" pitchFamily="2" charset="2"/>
              <a:buChar char="q"/>
            </a:pPr>
            <a:r>
              <a:rPr lang="en-US" sz="2600" dirty="0">
                <a:solidFill>
                  <a:schemeClr val="accent2">
                    <a:lumMod val="75000"/>
                  </a:schemeClr>
                </a:solidFill>
              </a:rPr>
              <a:t>Submit ONLY one (1) copy of your reimbursement request</a:t>
            </a:r>
          </a:p>
          <a:p>
            <a:pPr marL="45720" indent="0">
              <a:buNone/>
            </a:pPr>
            <a:endParaRPr lang="en-US" dirty="0"/>
          </a:p>
        </p:txBody>
      </p:sp>
    </p:spTree>
    <p:extLst>
      <p:ext uri="{BB962C8B-B14F-4D97-AF65-F5344CB8AC3E}">
        <p14:creationId xmlns:p14="http://schemas.microsoft.com/office/powerpoint/2010/main" val="3867716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p:txBody>
          <a:bodyPr>
            <a:normAutofit/>
          </a:bodyPr>
          <a:lstStyle/>
          <a:p>
            <a:pPr fontAlgn="auto">
              <a:spcAft>
                <a:spcPts val="0"/>
              </a:spcAft>
              <a:defRPr/>
            </a:pPr>
            <a:r>
              <a:rPr lang="en-US" sz="3600" dirty="0"/>
              <a:t>Scottsdale Cares</a:t>
            </a:r>
          </a:p>
        </p:txBody>
      </p:sp>
    </p:spTree>
    <p:extLst>
      <p:ext uri="{BB962C8B-B14F-4D97-AF65-F5344CB8AC3E}">
        <p14:creationId xmlns:p14="http://schemas.microsoft.com/office/powerpoint/2010/main" val="1716825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85172" y="685800"/>
            <a:ext cx="8229600" cy="609600"/>
          </a:xfrm>
        </p:spPr>
        <p:txBody>
          <a:bodyPr>
            <a:noAutofit/>
          </a:bodyPr>
          <a:lstStyle/>
          <a:p>
            <a:pPr algn="ctr" fontAlgn="auto">
              <a:spcAft>
                <a:spcPts val="0"/>
              </a:spcAft>
              <a:defRPr/>
            </a:pPr>
            <a:r>
              <a:rPr lang="en-US" sz="3600" dirty="0"/>
              <a:t>Eligible Activities</a:t>
            </a:r>
          </a:p>
        </p:txBody>
      </p:sp>
      <p:sp>
        <p:nvSpPr>
          <p:cNvPr id="44034" name="Rectangle 3"/>
          <p:cNvSpPr>
            <a:spLocks noGrp="1" noChangeArrowheads="1"/>
          </p:cNvSpPr>
          <p:nvPr>
            <p:ph idx="1"/>
          </p:nvPr>
        </p:nvSpPr>
        <p:spPr>
          <a:xfrm>
            <a:off x="457200" y="1752600"/>
            <a:ext cx="8229600" cy="4556760"/>
          </a:xfrm>
        </p:spPr>
        <p:txBody>
          <a:bodyPr/>
          <a:lstStyle/>
          <a:p>
            <a:pPr marL="457200" indent="-365760">
              <a:spcBef>
                <a:spcPts val="1200"/>
              </a:spcBef>
              <a:spcAft>
                <a:spcPts val="600"/>
              </a:spcAft>
              <a:buFont typeface="Wingdings" pitchFamily="2" charset="2"/>
              <a:buChar char="q"/>
            </a:pPr>
            <a:r>
              <a:rPr lang="en-US" sz="2400" dirty="0">
                <a:solidFill>
                  <a:schemeClr val="accent2">
                    <a:lumMod val="75000"/>
                  </a:schemeClr>
                </a:solidFill>
              </a:rPr>
              <a:t>Promote the positive development of youth, adults and seniors</a:t>
            </a:r>
          </a:p>
          <a:p>
            <a:pPr marL="457200" indent="-365760">
              <a:spcBef>
                <a:spcPts val="1200"/>
              </a:spcBef>
              <a:spcAft>
                <a:spcPts val="600"/>
              </a:spcAft>
              <a:buFont typeface="Wingdings" pitchFamily="2" charset="2"/>
              <a:buChar char="q"/>
            </a:pPr>
            <a:r>
              <a:rPr lang="en-US" sz="2400" dirty="0">
                <a:solidFill>
                  <a:schemeClr val="accent2">
                    <a:lumMod val="75000"/>
                  </a:schemeClr>
                </a:solidFill>
              </a:rPr>
              <a:t>Strengthen the capability of families and the self-sufficiency of adults</a:t>
            </a:r>
          </a:p>
          <a:p>
            <a:pPr marL="457200" indent="-365760">
              <a:spcBef>
                <a:spcPts val="1200"/>
              </a:spcBef>
              <a:spcAft>
                <a:spcPts val="600"/>
              </a:spcAft>
              <a:buFont typeface="Wingdings" pitchFamily="2" charset="2"/>
              <a:buChar char="q"/>
            </a:pPr>
            <a:r>
              <a:rPr lang="en-US" sz="2400" dirty="0">
                <a:solidFill>
                  <a:schemeClr val="accent2">
                    <a:lumMod val="75000"/>
                  </a:schemeClr>
                </a:solidFill>
              </a:rPr>
              <a:t>Assist Scottsdale residents of all ages to address crisis needs</a:t>
            </a:r>
          </a:p>
          <a:p>
            <a:endParaRPr lang="en-US" dirty="0"/>
          </a:p>
        </p:txBody>
      </p:sp>
    </p:spTree>
    <p:extLst>
      <p:ext uri="{BB962C8B-B14F-4D97-AF65-F5344CB8AC3E}">
        <p14:creationId xmlns:p14="http://schemas.microsoft.com/office/powerpoint/2010/main" val="2440183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77456" y="533400"/>
            <a:ext cx="8229600" cy="914400"/>
          </a:xfrm>
        </p:spPr>
        <p:txBody>
          <a:bodyPr>
            <a:normAutofit/>
          </a:bodyPr>
          <a:lstStyle/>
          <a:p>
            <a:pPr algn="ctr" fontAlgn="auto">
              <a:spcAft>
                <a:spcPts val="0"/>
              </a:spcAft>
              <a:defRPr/>
            </a:pPr>
            <a:r>
              <a:rPr lang="en-US" sz="3600" dirty="0"/>
              <a:t>Anticipated Allocation</a:t>
            </a:r>
          </a:p>
        </p:txBody>
      </p:sp>
      <p:sp>
        <p:nvSpPr>
          <p:cNvPr id="44034" name="Rectangle 3"/>
          <p:cNvSpPr>
            <a:spLocks noGrp="1" noChangeArrowheads="1"/>
          </p:cNvSpPr>
          <p:nvPr>
            <p:ph idx="1"/>
          </p:nvPr>
        </p:nvSpPr>
        <p:spPr>
          <a:xfrm>
            <a:off x="457200" y="1676400"/>
            <a:ext cx="8229600" cy="4480560"/>
          </a:xfrm>
        </p:spPr>
        <p:txBody>
          <a:bodyPr>
            <a:normAutofit/>
          </a:bodyPr>
          <a:lstStyle/>
          <a:p>
            <a:pPr marL="457200" indent="-365760">
              <a:spcAft>
                <a:spcPts val="600"/>
              </a:spcAft>
              <a:buFont typeface="Wingdings" pitchFamily="2" charset="2"/>
              <a:buChar char="q"/>
            </a:pPr>
            <a:r>
              <a:rPr lang="en-US" sz="2400" dirty="0">
                <a:solidFill>
                  <a:schemeClr val="accent2">
                    <a:lumMod val="75000"/>
                  </a:schemeClr>
                </a:solidFill>
              </a:rPr>
              <a:t>$150,000 from Utility Bill Donations to the Scottsdale Cares Program</a:t>
            </a:r>
          </a:p>
          <a:p>
            <a:pPr marL="457200" indent="-365760">
              <a:spcBef>
                <a:spcPts val="1200"/>
              </a:spcBef>
              <a:spcAft>
                <a:spcPts val="600"/>
              </a:spcAft>
              <a:buFont typeface="Wingdings" pitchFamily="2" charset="2"/>
              <a:buChar char="q"/>
            </a:pPr>
            <a:r>
              <a:rPr lang="en-US" sz="2400" dirty="0">
                <a:solidFill>
                  <a:schemeClr val="accent2">
                    <a:lumMod val="75000"/>
                  </a:schemeClr>
                </a:solidFill>
              </a:rPr>
              <a:t>Amount Tentative as its appropriated by the City Council</a:t>
            </a:r>
          </a:p>
        </p:txBody>
      </p:sp>
    </p:spTree>
    <p:extLst>
      <p:ext uri="{BB962C8B-B14F-4D97-AF65-F5344CB8AC3E}">
        <p14:creationId xmlns:p14="http://schemas.microsoft.com/office/powerpoint/2010/main" val="3663862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normAutofit/>
          </a:bodyPr>
          <a:lstStyle/>
          <a:p>
            <a:pPr fontAlgn="auto">
              <a:spcAft>
                <a:spcPts val="0"/>
              </a:spcAft>
              <a:defRPr/>
            </a:pPr>
            <a:r>
              <a:rPr lang="en-US" sz="3600" dirty="0"/>
              <a:t>General Funds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31520" y="358815"/>
            <a:ext cx="7680960" cy="1371600"/>
          </a:xfrm>
        </p:spPr>
        <p:txBody>
          <a:bodyPr>
            <a:normAutofit/>
          </a:bodyPr>
          <a:lstStyle/>
          <a:p>
            <a:pPr algn="ctr" fontAlgn="auto">
              <a:spcAft>
                <a:spcPts val="0"/>
              </a:spcAft>
              <a:defRPr/>
            </a:pPr>
            <a:r>
              <a:rPr lang="en-US" sz="3600" dirty="0"/>
              <a:t>Eligible Activities </a:t>
            </a:r>
          </a:p>
        </p:txBody>
      </p:sp>
      <p:sp>
        <p:nvSpPr>
          <p:cNvPr id="39938" name="Rectangle 3"/>
          <p:cNvSpPr>
            <a:spLocks noGrp="1" noChangeArrowheads="1"/>
          </p:cNvSpPr>
          <p:nvPr>
            <p:ph idx="1"/>
          </p:nvPr>
        </p:nvSpPr>
        <p:spPr>
          <a:xfrm>
            <a:off x="457200" y="1676400"/>
            <a:ext cx="8229600" cy="4572000"/>
          </a:xfrm>
        </p:spPr>
        <p:txBody>
          <a:bodyPr>
            <a:normAutofit/>
          </a:bodyPr>
          <a:lstStyle/>
          <a:p>
            <a:pPr marL="457200" indent="-365760">
              <a:spcAft>
                <a:spcPts val="600"/>
              </a:spcAft>
              <a:buFont typeface="Wingdings" pitchFamily="2" charset="2"/>
              <a:buChar char="q"/>
            </a:pPr>
            <a:r>
              <a:rPr lang="en-US" sz="2400" dirty="0">
                <a:solidFill>
                  <a:schemeClr val="accent2">
                    <a:lumMod val="75000"/>
                  </a:schemeClr>
                </a:solidFill>
              </a:rPr>
              <a:t>Brokerage Services (agencies providing services in City of Scottsdale Human Services facilities)</a:t>
            </a:r>
          </a:p>
          <a:p>
            <a:pPr marL="457200" indent="-365760">
              <a:spcAft>
                <a:spcPts val="600"/>
              </a:spcAft>
              <a:buFont typeface="Wingdings" pitchFamily="2" charset="2"/>
              <a:buChar char="q"/>
            </a:pPr>
            <a:r>
              <a:rPr lang="en-US" sz="2400" dirty="0">
                <a:solidFill>
                  <a:schemeClr val="accent2">
                    <a:lumMod val="75000"/>
                  </a:schemeClr>
                </a:solidFill>
              </a:rPr>
              <a:t>Domestic Violence Shelter Services</a:t>
            </a:r>
          </a:p>
          <a:p>
            <a:pPr marL="457200" indent="-365760">
              <a:spcAft>
                <a:spcPts val="600"/>
              </a:spcAft>
              <a:buFont typeface="Wingdings" pitchFamily="2" charset="2"/>
              <a:buChar char="q"/>
            </a:pPr>
            <a:r>
              <a:rPr lang="en-US" sz="2400" dirty="0">
                <a:solidFill>
                  <a:schemeClr val="accent2">
                    <a:lumMod val="75000"/>
                  </a:schemeClr>
                </a:solidFill>
              </a:rPr>
              <a:t>Legal Services</a:t>
            </a:r>
          </a:p>
          <a:p>
            <a:pPr marL="457200" indent="-365760">
              <a:spcAft>
                <a:spcPts val="600"/>
              </a:spcAft>
              <a:buFont typeface="Wingdings" pitchFamily="2" charset="2"/>
              <a:buChar char="q"/>
            </a:pPr>
            <a:r>
              <a:rPr lang="en-US" sz="2400" dirty="0">
                <a:solidFill>
                  <a:schemeClr val="accent2">
                    <a:lumMod val="75000"/>
                  </a:schemeClr>
                </a:solidFill>
              </a:rPr>
              <a:t>Regional Shelter Services</a:t>
            </a:r>
          </a:p>
          <a:p>
            <a:pPr marL="457200" indent="-365760">
              <a:lnSpc>
                <a:spcPct val="90000"/>
              </a:lnSpc>
              <a:buFont typeface="Wingdings" pitchFamily="2" charset="2"/>
              <a:buChar char="q"/>
            </a:pPr>
            <a:r>
              <a:rPr lang="en-US" sz="2400" dirty="0">
                <a:solidFill>
                  <a:schemeClr val="accent2">
                    <a:lumMod val="75000"/>
                  </a:schemeClr>
                </a:solidFill>
              </a:rPr>
              <a:t>Services for Seniors</a:t>
            </a:r>
          </a:p>
          <a:p>
            <a:pPr>
              <a:lnSpc>
                <a:spcPct val="90000"/>
              </a:lnSpc>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22251" y="580530"/>
            <a:ext cx="8381260" cy="1054394"/>
          </a:xfrm>
        </p:spPr>
        <p:txBody>
          <a:bodyPr>
            <a:normAutofit/>
          </a:bodyPr>
          <a:lstStyle/>
          <a:p>
            <a:pPr algn="ctr" fontAlgn="auto">
              <a:spcAft>
                <a:spcPts val="0"/>
              </a:spcAft>
              <a:defRPr/>
            </a:pPr>
            <a:r>
              <a:rPr lang="en-US" sz="3600" dirty="0"/>
              <a:t>Anticipated Allocation</a:t>
            </a:r>
          </a:p>
        </p:txBody>
      </p:sp>
      <p:sp>
        <p:nvSpPr>
          <p:cNvPr id="40962" name="Rectangle 3"/>
          <p:cNvSpPr>
            <a:spLocks noGrp="1" noChangeArrowheads="1"/>
          </p:cNvSpPr>
          <p:nvPr>
            <p:ph idx="1"/>
          </p:nvPr>
        </p:nvSpPr>
        <p:spPr>
          <a:xfrm>
            <a:off x="304800" y="1600200"/>
            <a:ext cx="8382000" cy="4632960"/>
          </a:xfrm>
        </p:spPr>
        <p:txBody>
          <a:bodyPr/>
          <a:lstStyle/>
          <a:p>
            <a:pPr>
              <a:spcBef>
                <a:spcPts val="1800"/>
              </a:spcBef>
              <a:buFont typeface="Wingdings" pitchFamily="2" charset="2"/>
              <a:buChar char="q"/>
            </a:pPr>
            <a:endParaRPr lang="en-US" sz="800" dirty="0"/>
          </a:p>
          <a:p>
            <a:pPr marL="457200" indent="-365760">
              <a:buFont typeface="Wingdings" pitchFamily="2" charset="2"/>
              <a:buChar char="q"/>
            </a:pPr>
            <a:r>
              <a:rPr lang="en-US" sz="2400" dirty="0">
                <a:solidFill>
                  <a:schemeClr val="accent2">
                    <a:lumMod val="75000"/>
                  </a:schemeClr>
                </a:solidFill>
              </a:rPr>
              <a:t>$200,000 from the City of Scottsdale General Funds</a:t>
            </a:r>
          </a:p>
          <a:p>
            <a:pPr marL="457200" indent="-365760">
              <a:spcBef>
                <a:spcPts val="1800"/>
              </a:spcBef>
              <a:spcAft>
                <a:spcPts val="600"/>
              </a:spcAft>
              <a:buFont typeface="Wingdings" pitchFamily="2" charset="2"/>
              <a:buChar char="q"/>
            </a:pPr>
            <a:r>
              <a:rPr lang="en-US" sz="2400" dirty="0">
                <a:solidFill>
                  <a:schemeClr val="accent2">
                    <a:lumMod val="75000"/>
                  </a:schemeClr>
                </a:solidFill>
              </a:rPr>
              <a:t>Amount Tentative as it is appropriated by the City Council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2900" y="526455"/>
            <a:ext cx="8458200" cy="1127760"/>
          </a:xfrm>
        </p:spPr>
        <p:txBody>
          <a:bodyPr>
            <a:normAutofit fontScale="90000"/>
          </a:bodyPr>
          <a:lstStyle/>
          <a:p>
            <a:pPr algn="ctr" fontAlgn="auto">
              <a:spcAft>
                <a:spcPts val="0"/>
              </a:spcAft>
              <a:defRPr/>
            </a:pPr>
            <a:r>
              <a:rPr lang="en-US" sz="4000" dirty="0"/>
              <a:t>Reimbursement Requirements for Scottsdale Cares and General Funds</a:t>
            </a:r>
            <a:br>
              <a:rPr lang="en-US" sz="4000" dirty="0"/>
            </a:br>
            <a:endParaRPr lang="en-US" sz="3600" dirty="0"/>
          </a:p>
        </p:txBody>
      </p:sp>
      <p:sp>
        <p:nvSpPr>
          <p:cNvPr id="47106" name="Rectangle 3"/>
          <p:cNvSpPr>
            <a:spLocks noGrp="1" noChangeArrowheads="1"/>
          </p:cNvSpPr>
          <p:nvPr>
            <p:ph idx="1"/>
          </p:nvPr>
        </p:nvSpPr>
        <p:spPr>
          <a:xfrm>
            <a:off x="457200" y="1654215"/>
            <a:ext cx="8229600" cy="4495800"/>
          </a:xfrm>
        </p:spPr>
        <p:txBody>
          <a:bodyPr>
            <a:normAutofit fontScale="70000" lnSpcReduction="20000"/>
          </a:bodyPr>
          <a:lstStyle/>
          <a:p>
            <a:pPr marL="457200" indent="-365760">
              <a:spcAft>
                <a:spcPts val="600"/>
              </a:spcAft>
              <a:buFont typeface="Wingdings" pitchFamily="2" charset="2"/>
              <a:buChar char="q"/>
            </a:pPr>
            <a:r>
              <a:rPr lang="en-US" sz="2800" dirty="0">
                <a:solidFill>
                  <a:srgbClr val="FF0000"/>
                </a:solidFill>
              </a:rPr>
              <a:t>Must meet number of Scottsdale persons or household to be assisted from Scope of Work</a:t>
            </a:r>
          </a:p>
          <a:p>
            <a:pPr marL="457200" indent="-365760">
              <a:spcAft>
                <a:spcPts val="600"/>
              </a:spcAft>
              <a:buFont typeface="Wingdings" pitchFamily="2" charset="2"/>
              <a:buChar char="q"/>
            </a:pPr>
            <a:r>
              <a:rPr lang="en-US" sz="2800" dirty="0">
                <a:solidFill>
                  <a:schemeClr val="accent2">
                    <a:lumMod val="75000"/>
                  </a:schemeClr>
                </a:solidFill>
              </a:rPr>
              <a:t>Comply with all insurance requirements</a:t>
            </a:r>
          </a:p>
          <a:p>
            <a:pPr marL="457200" indent="-365760">
              <a:spcBef>
                <a:spcPts val="1200"/>
              </a:spcBef>
              <a:spcAft>
                <a:spcPts val="600"/>
              </a:spcAft>
              <a:buFont typeface="Wingdings" pitchFamily="2" charset="2"/>
              <a:buChar char="q"/>
            </a:pPr>
            <a:r>
              <a:rPr lang="en-US" sz="2800" dirty="0">
                <a:solidFill>
                  <a:schemeClr val="accent2">
                    <a:lumMod val="75000"/>
                  </a:schemeClr>
                </a:solidFill>
              </a:rPr>
              <a:t>Invoices and Performance Reports	</a:t>
            </a:r>
          </a:p>
          <a:p>
            <a:pPr lvl="1">
              <a:spcBef>
                <a:spcPts val="1200"/>
              </a:spcBef>
              <a:spcAft>
                <a:spcPts val="600"/>
              </a:spcAft>
              <a:buClr>
                <a:schemeClr val="tx1"/>
              </a:buClr>
              <a:buSzPct val="125000"/>
              <a:buFont typeface="Wingdings" panose="05000000000000000000" pitchFamily="2" charset="2"/>
              <a:buChar char="§"/>
            </a:pPr>
            <a:r>
              <a:rPr lang="en-US" sz="2800" dirty="0">
                <a:solidFill>
                  <a:srgbClr val="FF0000"/>
                </a:solidFill>
              </a:rPr>
              <a:t>Contracts under $25,000, request are due:</a:t>
            </a:r>
          </a:p>
          <a:p>
            <a:pPr marL="640080" lvl="2" indent="0">
              <a:spcBef>
                <a:spcPts val="1200"/>
              </a:spcBef>
              <a:spcAft>
                <a:spcPts val="600"/>
              </a:spcAft>
              <a:buClr>
                <a:schemeClr val="accent3">
                  <a:lumMod val="75000"/>
                </a:schemeClr>
              </a:buClr>
              <a:buSzPct val="125000"/>
              <a:buNone/>
            </a:pPr>
            <a:r>
              <a:rPr lang="en-US" sz="2800" dirty="0">
                <a:solidFill>
                  <a:srgbClr val="FF0000"/>
                </a:solidFill>
              </a:rPr>
              <a:t> October 20</a:t>
            </a:r>
            <a:r>
              <a:rPr lang="en-US" sz="2800" baseline="30000" dirty="0">
                <a:solidFill>
                  <a:srgbClr val="FF0000"/>
                </a:solidFill>
              </a:rPr>
              <a:t>th</a:t>
            </a:r>
            <a:r>
              <a:rPr lang="en-US" sz="2800" dirty="0">
                <a:solidFill>
                  <a:srgbClr val="FF0000"/>
                </a:solidFill>
              </a:rPr>
              <a:t>, February 20</a:t>
            </a:r>
            <a:r>
              <a:rPr lang="en-US" sz="2800" baseline="30000" dirty="0">
                <a:solidFill>
                  <a:srgbClr val="FF0000"/>
                </a:solidFill>
              </a:rPr>
              <a:t>th</a:t>
            </a:r>
            <a:r>
              <a:rPr lang="en-US" sz="2800" dirty="0">
                <a:solidFill>
                  <a:srgbClr val="FF0000"/>
                </a:solidFill>
              </a:rPr>
              <a:t> and June 20th</a:t>
            </a:r>
          </a:p>
          <a:p>
            <a:pPr lvl="1">
              <a:spcBef>
                <a:spcPts val="1200"/>
              </a:spcBef>
              <a:spcAft>
                <a:spcPts val="600"/>
              </a:spcAft>
              <a:buClr>
                <a:schemeClr val="tx1"/>
              </a:buClr>
              <a:buSzPct val="125000"/>
              <a:buFont typeface="Wingdings" panose="05000000000000000000" pitchFamily="2" charset="2"/>
              <a:buChar char="§"/>
            </a:pPr>
            <a:r>
              <a:rPr lang="en-US" sz="2800" dirty="0">
                <a:solidFill>
                  <a:srgbClr val="FF0000"/>
                </a:solidFill>
              </a:rPr>
              <a:t>Contracts over $25,000, requests are due: </a:t>
            </a:r>
          </a:p>
          <a:p>
            <a:pPr marL="640080" lvl="2" indent="0">
              <a:spcBef>
                <a:spcPts val="1200"/>
              </a:spcBef>
              <a:spcAft>
                <a:spcPts val="600"/>
              </a:spcAft>
              <a:buClr>
                <a:schemeClr val="accent3">
                  <a:lumMod val="75000"/>
                </a:schemeClr>
              </a:buClr>
              <a:buSzPct val="125000"/>
              <a:buNone/>
            </a:pPr>
            <a:r>
              <a:rPr lang="en-US" sz="2800" dirty="0">
                <a:solidFill>
                  <a:srgbClr val="FF0000"/>
                </a:solidFill>
              </a:rPr>
              <a:t>September 20</a:t>
            </a:r>
            <a:r>
              <a:rPr lang="en-US" sz="2800" baseline="30000" dirty="0">
                <a:solidFill>
                  <a:srgbClr val="FF0000"/>
                </a:solidFill>
              </a:rPr>
              <a:t>th</a:t>
            </a:r>
            <a:r>
              <a:rPr lang="en-US" sz="2800" dirty="0">
                <a:solidFill>
                  <a:srgbClr val="FF0000"/>
                </a:solidFill>
              </a:rPr>
              <a:t> , December 20</a:t>
            </a:r>
            <a:r>
              <a:rPr lang="en-US" sz="2800" baseline="30000" dirty="0">
                <a:solidFill>
                  <a:srgbClr val="FF0000"/>
                </a:solidFill>
              </a:rPr>
              <a:t>th</a:t>
            </a:r>
            <a:r>
              <a:rPr lang="en-US" sz="2800" dirty="0">
                <a:solidFill>
                  <a:srgbClr val="FF0000"/>
                </a:solidFill>
              </a:rPr>
              <a:t>, March 20</a:t>
            </a:r>
            <a:r>
              <a:rPr lang="en-US" sz="2800" baseline="30000" dirty="0">
                <a:solidFill>
                  <a:srgbClr val="FF0000"/>
                </a:solidFill>
              </a:rPr>
              <a:t>th</a:t>
            </a:r>
            <a:r>
              <a:rPr lang="en-US" sz="2800" dirty="0">
                <a:solidFill>
                  <a:srgbClr val="FF0000"/>
                </a:solidFill>
              </a:rPr>
              <a:t> and June 20th</a:t>
            </a:r>
          </a:p>
          <a:p>
            <a:pPr marL="457200" lvl="0" indent="-365760">
              <a:spcAft>
                <a:spcPts val="600"/>
              </a:spcAft>
              <a:buClr>
                <a:schemeClr val="tx1"/>
              </a:buClr>
              <a:buFont typeface="Wingdings" pitchFamily="2" charset="2"/>
              <a:buChar char="q"/>
            </a:pPr>
            <a:r>
              <a:rPr lang="en-US" sz="2800" dirty="0">
                <a:solidFill>
                  <a:schemeClr val="accent2">
                    <a:lumMod val="75000"/>
                  </a:schemeClr>
                </a:solidFill>
              </a:rPr>
              <a:t>Submit only one (1) copy of your invoice, reimbursement request – </a:t>
            </a:r>
            <a:r>
              <a:rPr lang="en-US" sz="2800" u="sng" dirty="0">
                <a:solidFill>
                  <a:srgbClr val="FF0000"/>
                </a:solidFill>
              </a:rPr>
              <a:t>by email</a:t>
            </a:r>
          </a:p>
          <a:p>
            <a:pPr marL="45720" lvl="0" indent="0">
              <a:buClr>
                <a:srgbClr val="F0A22E"/>
              </a:buClr>
              <a:buNone/>
            </a:pPr>
            <a:endParaRPr lang="en-US" sz="2600" dirty="0">
              <a:solidFill>
                <a:srgbClr val="4E3B30"/>
              </a:solidFill>
            </a:endParaRPr>
          </a:p>
          <a:p>
            <a:pPr marL="45720" lvl="0" indent="0">
              <a:buClr>
                <a:srgbClr val="F0A22E"/>
              </a:buClr>
              <a:buNone/>
            </a:pPr>
            <a:endParaRPr lang="en-US" sz="2600" dirty="0">
              <a:solidFill>
                <a:srgbClr val="4E3B30"/>
              </a:solidFill>
            </a:endParaRPr>
          </a:p>
        </p:txBody>
      </p:sp>
    </p:spTree>
    <p:extLst>
      <p:ext uri="{BB962C8B-B14F-4D97-AF65-F5344CB8AC3E}">
        <p14:creationId xmlns:p14="http://schemas.microsoft.com/office/powerpoint/2010/main" val="217764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381000"/>
            <a:ext cx="8382000" cy="1219200"/>
          </a:xfrm>
        </p:spPr>
        <p:txBody>
          <a:bodyPr>
            <a:noAutofit/>
          </a:bodyPr>
          <a:lstStyle/>
          <a:p>
            <a:pPr algn="ctr" fontAlgn="auto">
              <a:spcAft>
                <a:spcPts val="0"/>
              </a:spcAft>
              <a:defRPr/>
            </a:pPr>
            <a:r>
              <a:rPr lang="en-US" dirty="0"/>
              <a:t>Why have a combined </a:t>
            </a:r>
            <a:br>
              <a:rPr lang="en-US" dirty="0"/>
            </a:br>
            <a:r>
              <a:rPr lang="en-US" dirty="0"/>
              <a:t>proposal process?</a:t>
            </a:r>
          </a:p>
        </p:txBody>
      </p:sp>
      <p:sp>
        <p:nvSpPr>
          <p:cNvPr id="8195" name="Rectangle 3"/>
          <p:cNvSpPr>
            <a:spLocks noGrp="1" noChangeArrowheads="1"/>
          </p:cNvSpPr>
          <p:nvPr>
            <p:ph idx="1"/>
          </p:nvPr>
        </p:nvSpPr>
        <p:spPr>
          <a:xfrm>
            <a:off x="381000" y="1752600"/>
            <a:ext cx="8229600" cy="4114800"/>
          </a:xfrm>
        </p:spPr>
        <p:txBody>
          <a:bodyPr>
            <a:normAutofit/>
          </a:bodyPr>
          <a:lstStyle/>
          <a:p>
            <a:pPr marL="457200" indent="-365760" fontAlgn="auto">
              <a:lnSpc>
                <a:spcPct val="80000"/>
              </a:lnSpc>
              <a:spcAft>
                <a:spcPts val="900"/>
              </a:spcAft>
              <a:buFont typeface="Wingdings" pitchFamily="2" charset="2"/>
              <a:buChar char="q"/>
              <a:defRPr/>
            </a:pPr>
            <a:r>
              <a:rPr lang="en-US" sz="2400" dirty="0">
                <a:solidFill>
                  <a:schemeClr val="accent2">
                    <a:lumMod val="75000"/>
                  </a:schemeClr>
                </a:solidFill>
              </a:rPr>
              <a:t>All funding sources are considered at one time by the Human Services Commission and City Council</a:t>
            </a:r>
          </a:p>
          <a:p>
            <a:pPr marL="457200" indent="-365760" fontAlgn="auto">
              <a:lnSpc>
                <a:spcPct val="80000"/>
              </a:lnSpc>
              <a:spcAft>
                <a:spcPts val="900"/>
              </a:spcAft>
              <a:buFont typeface="Wingdings" pitchFamily="2" charset="2"/>
              <a:buChar char="q"/>
              <a:defRPr/>
            </a:pPr>
            <a:r>
              <a:rPr lang="en-US" sz="2400" dirty="0">
                <a:solidFill>
                  <a:schemeClr val="accent2">
                    <a:lumMod val="75000"/>
                  </a:schemeClr>
                </a:solidFill>
              </a:rPr>
              <a:t>Gives a big picture overview of funds requested</a:t>
            </a:r>
          </a:p>
          <a:p>
            <a:pPr marL="457200" indent="-365760" fontAlgn="auto">
              <a:lnSpc>
                <a:spcPct val="80000"/>
              </a:lnSpc>
              <a:spcAft>
                <a:spcPts val="900"/>
              </a:spcAft>
              <a:buFont typeface="Wingdings" pitchFamily="2" charset="2"/>
              <a:buChar char="q"/>
              <a:defRPr/>
            </a:pPr>
            <a:r>
              <a:rPr lang="en-US" sz="2400" dirty="0">
                <a:solidFill>
                  <a:schemeClr val="accent2">
                    <a:lumMod val="75000"/>
                  </a:schemeClr>
                </a:solidFill>
              </a:rPr>
              <a:t>Allows other funding sources to be used for eligible Proposals</a:t>
            </a:r>
          </a:p>
          <a:p>
            <a:pPr marL="457200" indent="-365760" fontAlgn="auto">
              <a:lnSpc>
                <a:spcPct val="80000"/>
              </a:lnSpc>
              <a:spcAft>
                <a:spcPts val="900"/>
              </a:spcAft>
              <a:buFont typeface="Wingdings" pitchFamily="2" charset="2"/>
              <a:buChar char="q"/>
              <a:defRPr/>
            </a:pPr>
            <a:r>
              <a:rPr lang="en-US" sz="2400" dirty="0">
                <a:solidFill>
                  <a:schemeClr val="accent2">
                    <a:lumMod val="75000"/>
                  </a:schemeClr>
                </a:solidFill>
              </a:rPr>
              <a:t>All Proposals are submitted to the Community Assistance Office </a:t>
            </a:r>
          </a:p>
          <a:p>
            <a:pPr marL="457200" indent="-365760" fontAlgn="auto">
              <a:lnSpc>
                <a:spcPct val="80000"/>
              </a:lnSpc>
              <a:spcAft>
                <a:spcPts val="900"/>
              </a:spcAft>
              <a:buFont typeface="Wingdings" pitchFamily="2" charset="2"/>
              <a:buChar char="q"/>
              <a:defRPr/>
            </a:pPr>
            <a:r>
              <a:rPr lang="en-US" sz="2400" dirty="0">
                <a:solidFill>
                  <a:schemeClr val="accent2">
                    <a:lumMod val="75000"/>
                  </a:schemeClr>
                </a:solidFill>
              </a:rPr>
              <a:t>All contracts are administered by the Community Assistance Office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normAutofit/>
          </a:bodyPr>
          <a:lstStyle/>
          <a:p>
            <a:pPr fontAlgn="auto">
              <a:spcAft>
                <a:spcPts val="0"/>
              </a:spcAft>
              <a:defRPr/>
            </a:pPr>
            <a:r>
              <a:rPr lang="en-US" sz="3600" dirty="0"/>
              <a:t>Endowment Funds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95401" y="624110"/>
            <a:ext cx="7239000" cy="823690"/>
          </a:xfrm>
        </p:spPr>
        <p:txBody>
          <a:bodyPr>
            <a:normAutofit/>
          </a:bodyPr>
          <a:lstStyle/>
          <a:p>
            <a:pPr algn="ctr" fontAlgn="auto">
              <a:spcAft>
                <a:spcPts val="0"/>
              </a:spcAft>
              <a:defRPr/>
            </a:pPr>
            <a:r>
              <a:rPr lang="en-US" sz="3600" dirty="0"/>
              <a:t>Endowment Fund Categories</a:t>
            </a:r>
          </a:p>
        </p:txBody>
      </p:sp>
      <p:sp>
        <p:nvSpPr>
          <p:cNvPr id="49154" name="Rectangle 3"/>
          <p:cNvSpPr>
            <a:spLocks noGrp="1" noChangeArrowheads="1"/>
          </p:cNvSpPr>
          <p:nvPr>
            <p:ph idx="1"/>
          </p:nvPr>
        </p:nvSpPr>
        <p:spPr>
          <a:xfrm>
            <a:off x="457200" y="1676400"/>
            <a:ext cx="8229600" cy="4632960"/>
          </a:xfrm>
        </p:spPr>
        <p:txBody>
          <a:bodyPr>
            <a:normAutofit/>
          </a:bodyPr>
          <a:lstStyle/>
          <a:p>
            <a:pPr indent="0">
              <a:lnSpc>
                <a:spcPct val="80000"/>
              </a:lnSpc>
              <a:buNone/>
            </a:pPr>
            <a:r>
              <a:rPr lang="en-US" sz="2400" dirty="0">
                <a:solidFill>
                  <a:schemeClr val="accent2">
                    <a:lumMod val="75000"/>
                  </a:schemeClr>
                </a:solidFill>
              </a:rPr>
              <a:t>Qualifying organizations shall be either City of Scottsdale programs or organizations that are tax exempt under Section 501(c)(3) of the Internal Revenue Code.</a:t>
            </a:r>
          </a:p>
          <a:p>
            <a:pPr>
              <a:lnSpc>
                <a:spcPct val="80000"/>
              </a:lnSpc>
              <a:buFont typeface="Wingdings" pitchFamily="2" charset="2"/>
              <a:buChar char="q"/>
            </a:pPr>
            <a:endParaRPr lang="en-US" sz="1000" dirty="0">
              <a:solidFill>
                <a:schemeClr val="accent2">
                  <a:lumMod val="75000"/>
                </a:schemeClr>
              </a:solidFill>
            </a:endParaRPr>
          </a:p>
          <a:p>
            <a:pPr marL="548640">
              <a:spcBef>
                <a:spcPts val="0"/>
              </a:spcBef>
              <a:buFont typeface="Wingdings" pitchFamily="2" charset="2"/>
              <a:buChar char="q"/>
            </a:pPr>
            <a:r>
              <a:rPr lang="en-US" sz="2400" dirty="0">
                <a:solidFill>
                  <a:schemeClr val="accent2">
                    <a:lumMod val="75000"/>
                  </a:schemeClr>
                </a:solidFill>
              </a:rPr>
              <a:t> The Scottsdale Community Endowment Fund </a:t>
            </a:r>
          </a:p>
          <a:p>
            <a:pPr marL="640080" indent="0">
              <a:spcBef>
                <a:spcPts val="0"/>
              </a:spcBef>
              <a:buClr>
                <a:schemeClr val="accent3">
                  <a:lumMod val="75000"/>
                </a:schemeClr>
              </a:buClr>
              <a:buSzPct val="110000"/>
              <a:buNone/>
            </a:pPr>
            <a:r>
              <a:rPr lang="en-US" sz="2400" dirty="0">
                <a:solidFill>
                  <a:schemeClr val="accent2">
                    <a:lumMod val="75000"/>
                  </a:schemeClr>
                </a:solidFill>
              </a:rPr>
              <a:t> is used to carry out the purposes of community   </a:t>
            </a:r>
          </a:p>
          <a:p>
            <a:pPr marL="640080" indent="0">
              <a:spcBef>
                <a:spcPts val="0"/>
              </a:spcBef>
              <a:buClr>
                <a:schemeClr val="accent3">
                  <a:lumMod val="75000"/>
                </a:schemeClr>
              </a:buClr>
              <a:buSzPct val="110000"/>
              <a:buNone/>
            </a:pPr>
            <a:r>
              <a:rPr lang="en-US" sz="2400" dirty="0">
                <a:solidFill>
                  <a:schemeClr val="accent2">
                    <a:lumMod val="75000"/>
                  </a:schemeClr>
                </a:solidFill>
              </a:rPr>
              <a:t> projects and programs for the public good within   </a:t>
            </a:r>
          </a:p>
          <a:p>
            <a:pPr marL="640080" indent="0">
              <a:spcBef>
                <a:spcPts val="0"/>
              </a:spcBef>
              <a:buClr>
                <a:schemeClr val="accent3">
                  <a:lumMod val="75000"/>
                </a:schemeClr>
              </a:buClr>
              <a:buSzPct val="110000"/>
              <a:buNone/>
            </a:pPr>
            <a:r>
              <a:rPr lang="en-US" sz="2400" dirty="0">
                <a:solidFill>
                  <a:schemeClr val="accent2">
                    <a:lumMod val="75000"/>
                  </a:schemeClr>
                </a:solidFill>
              </a:rPr>
              <a:t> the city</a:t>
            </a:r>
          </a:p>
          <a:p>
            <a:pPr marL="662940" indent="-342900">
              <a:lnSpc>
                <a:spcPct val="80000"/>
              </a:lnSpc>
              <a:spcAft>
                <a:spcPts val="600"/>
              </a:spcAft>
              <a:buFont typeface="Wingdings" panose="05000000000000000000" pitchFamily="2" charset="2"/>
              <a:buChar char="q"/>
            </a:pPr>
            <a:r>
              <a:rPr lang="en-US" sz="2400" dirty="0">
                <a:solidFill>
                  <a:schemeClr val="accent2">
                    <a:lumMod val="75000"/>
                  </a:schemeClr>
                </a:solidFill>
              </a:rPr>
              <a:t>The Herbert R. Drinkwater Youth Fund is used          to support City of Scottsdale youth programs</a:t>
            </a:r>
          </a:p>
          <a:p>
            <a:pPr marL="0" indent="0">
              <a:lnSpc>
                <a:spcPct val="80000"/>
              </a:lnSpc>
              <a:buNone/>
            </a:pP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624840"/>
            <a:ext cx="8381260" cy="1054394"/>
          </a:xfrm>
        </p:spPr>
        <p:txBody>
          <a:bodyPr>
            <a:normAutofit/>
          </a:bodyPr>
          <a:lstStyle/>
          <a:p>
            <a:pPr algn="ctr" fontAlgn="auto">
              <a:spcAft>
                <a:spcPts val="0"/>
              </a:spcAft>
              <a:defRPr/>
            </a:pPr>
            <a:r>
              <a:rPr lang="en-US" sz="3600" dirty="0"/>
              <a:t>Anticipated Budget</a:t>
            </a:r>
          </a:p>
        </p:txBody>
      </p:sp>
      <p:sp>
        <p:nvSpPr>
          <p:cNvPr id="50178" name="Rectangle 3"/>
          <p:cNvSpPr>
            <a:spLocks noGrp="1" noChangeArrowheads="1"/>
          </p:cNvSpPr>
          <p:nvPr>
            <p:ph idx="1"/>
          </p:nvPr>
        </p:nvSpPr>
        <p:spPr>
          <a:xfrm>
            <a:off x="457200" y="1828800"/>
            <a:ext cx="8229600" cy="4404360"/>
          </a:xfrm>
        </p:spPr>
        <p:txBody>
          <a:bodyPr>
            <a:normAutofit/>
          </a:bodyPr>
          <a:lstStyle/>
          <a:p>
            <a:pPr marL="457200" indent="-365760">
              <a:spcBef>
                <a:spcPts val="1200"/>
              </a:spcBef>
              <a:spcAft>
                <a:spcPts val="1200"/>
              </a:spcAft>
              <a:buFont typeface="Wingdings" pitchFamily="2" charset="2"/>
              <a:buChar char="q"/>
            </a:pPr>
            <a:r>
              <a:rPr lang="en-US" sz="2400" dirty="0">
                <a:solidFill>
                  <a:schemeClr val="accent2">
                    <a:lumMod val="75000"/>
                  </a:schemeClr>
                </a:solidFill>
              </a:rPr>
              <a:t>A total allocation of $8,700 is expected to be available, between the two funds. </a:t>
            </a:r>
          </a:p>
          <a:p>
            <a:pPr marL="457200" indent="-365760">
              <a:spcBef>
                <a:spcPts val="1200"/>
              </a:spcBef>
              <a:spcAft>
                <a:spcPts val="1200"/>
              </a:spcAft>
              <a:buFont typeface="Wingdings" pitchFamily="2" charset="2"/>
              <a:buChar char="q"/>
            </a:pPr>
            <a:r>
              <a:rPr lang="en-US" sz="2400" dirty="0">
                <a:solidFill>
                  <a:schemeClr val="accent2">
                    <a:lumMod val="75000"/>
                  </a:schemeClr>
                </a:solidFill>
              </a:rPr>
              <a:t>Amount Tentative until appropriation is approved by the City Council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609600"/>
            <a:ext cx="8229600" cy="914400"/>
          </a:xfrm>
        </p:spPr>
        <p:txBody>
          <a:bodyPr>
            <a:normAutofit fontScale="90000"/>
          </a:bodyPr>
          <a:lstStyle/>
          <a:p>
            <a:pPr algn="ctr" fontAlgn="auto">
              <a:spcAft>
                <a:spcPts val="0"/>
              </a:spcAft>
              <a:defRPr/>
            </a:pPr>
            <a:r>
              <a:rPr lang="en-US" sz="4000" dirty="0"/>
              <a:t>Reimbursement Requirements</a:t>
            </a:r>
            <a:br>
              <a:rPr lang="en-US" sz="4000" dirty="0"/>
            </a:br>
            <a:endParaRPr lang="en-US" sz="4000" dirty="0"/>
          </a:p>
        </p:txBody>
      </p:sp>
      <p:sp>
        <p:nvSpPr>
          <p:cNvPr id="47106" name="Rectangle 3"/>
          <p:cNvSpPr>
            <a:spLocks noGrp="1" noChangeArrowheads="1"/>
          </p:cNvSpPr>
          <p:nvPr>
            <p:ph idx="1"/>
          </p:nvPr>
        </p:nvSpPr>
        <p:spPr>
          <a:xfrm>
            <a:off x="457200" y="1600200"/>
            <a:ext cx="8229600" cy="4785360"/>
          </a:xfrm>
        </p:spPr>
        <p:txBody>
          <a:bodyPr>
            <a:normAutofit/>
          </a:bodyPr>
          <a:lstStyle/>
          <a:p>
            <a:pPr marL="457200" indent="-365760">
              <a:spcAft>
                <a:spcPts val="600"/>
              </a:spcAft>
              <a:buFont typeface="Wingdings" pitchFamily="2" charset="2"/>
              <a:buChar char="q"/>
            </a:pPr>
            <a:r>
              <a:rPr lang="en-US" sz="2400" dirty="0">
                <a:solidFill>
                  <a:schemeClr val="accent2">
                    <a:lumMod val="75000"/>
                  </a:schemeClr>
                </a:solidFill>
              </a:rPr>
              <a:t>Comply with all insurance requirements</a:t>
            </a:r>
          </a:p>
          <a:p>
            <a:pPr marL="457200" indent="-365760">
              <a:spcBef>
                <a:spcPts val="1200"/>
              </a:spcBef>
              <a:spcAft>
                <a:spcPts val="600"/>
              </a:spcAft>
              <a:buFont typeface="Wingdings" pitchFamily="2" charset="2"/>
              <a:buChar char="q"/>
            </a:pPr>
            <a:r>
              <a:rPr lang="en-US" sz="2400" dirty="0">
                <a:solidFill>
                  <a:srgbClr val="FF0000"/>
                </a:solidFill>
              </a:rPr>
              <a:t>Submit only one (1) reimbursement request invoice on agency letter head either by email or mail on January 15</a:t>
            </a:r>
            <a:r>
              <a:rPr lang="en-US" sz="2400" baseline="30000" dirty="0">
                <a:solidFill>
                  <a:srgbClr val="FF0000"/>
                </a:solidFill>
              </a:rPr>
              <a:t>th</a:t>
            </a:r>
            <a:r>
              <a:rPr lang="en-US" sz="2400" dirty="0">
                <a:solidFill>
                  <a:srgbClr val="FF0000"/>
                </a:solidFill>
              </a:rPr>
              <a:t> </a:t>
            </a:r>
          </a:p>
          <a:p>
            <a:pPr marL="457200" indent="-365760">
              <a:spcBef>
                <a:spcPts val="1200"/>
              </a:spcBef>
              <a:spcAft>
                <a:spcPts val="600"/>
              </a:spcAft>
              <a:buFont typeface="Wingdings" pitchFamily="2" charset="2"/>
              <a:buChar char="q"/>
            </a:pPr>
            <a:r>
              <a:rPr lang="en-US" sz="2400" dirty="0">
                <a:solidFill>
                  <a:schemeClr val="accent2">
                    <a:lumMod val="75000"/>
                  </a:schemeClr>
                </a:solidFill>
              </a:rPr>
              <a:t>Agencies check will be disbursed by the Arizona Community Foundation</a:t>
            </a:r>
          </a:p>
          <a:p>
            <a:pPr marL="457200" indent="-365760">
              <a:spcBef>
                <a:spcPts val="1200"/>
              </a:spcBef>
              <a:spcAft>
                <a:spcPts val="600"/>
              </a:spcAft>
              <a:buFont typeface="Wingdings" pitchFamily="2" charset="2"/>
              <a:buChar char="q"/>
            </a:pPr>
            <a:endParaRPr lang="en-US" sz="2400" dirty="0"/>
          </a:p>
          <a:p>
            <a:pPr marL="45720" lvl="0" indent="0">
              <a:buClr>
                <a:srgbClr val="F0A22E"/>
              </a:buClr>
              <a:buNone/>
            </a:pPr>
            <a:endParaRPr lang="en-US" sz="2600" dirty="0">
              <a:solidFill>
                <a:srgbClr val="4E3B30"/>
              </a:solidFill>
            </a:endParaRPr>
          </a:p>
        </p:txBody>
      </p:sp>
    </p:spTree>
    <p:extLst>
      <p:ext uri="{BB962C8B-B14F-4D97-AF65-F5344CB8AC3E}">
        <p14:creationId xmlns:p14="http://schemas.microsoft.com/office/powerpoint/2010/main" val="331522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normAutofit/>
          </a:bodyPr>
          <a:lstStyle/>
          <a:p>
            <a:pPr fontAlgn="auto">
              <a:spcAft>
                <a:spcPts val="0"/>
              </a:spcAft>
              <a:defRPr/>
            </a:pPr>
            <a:r>
              <a:rPr lang="en-US" sz="3600" dirty="0"/>
              <a:t>Proposal Submission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14446"/>
            <a:ext cx="8382000" cy="1143000"/>
          </a:xfrm>
        </p:spPr>
        <p:txBody>
          <a:bodyPr>
            <a:noAutofit/>
          </a:bodyPr>
          <a:lstStyle/>
          <a:p>
            <a:pPr algn="ctr" fontAlgn="auto">
              <a:spcAft>
                <a:spcPts val="0"/>
              </a:spcAft>
              <a:defRPr/>
            </a:pPr>
            <a:r>
              <a:rPr lang="en-US" sz="3100" dirty="0"/>
              <a:t>Proposal Submittal for </a:t>
            </a:r>
            <a:br>
              <a:rPr lang="en-US" sz="3100" dirty="0"/>
            </a:br>
            <a:r>
              <a:rPr lang="en-US" sz="3100" dirty="0"/>
              <a:t>All Funding Sources</a:t>
            </a:r>
          </a:p>
        </p:txBody>
      </p:sp>
      <p:sp>
        <p:nvSpPr>
          <p:cNvPr id="51202" name="Rectangle 3"/>
          <p:cNvSpPr>
            <a:spLocks noGrp="1" noChangeArrowheads="1"/>
          </p:cNvSpPr>
          <p:nvPr>
            <p:ph idx="1"/>
          </p:nvPr>
        </p:nvSpPr>
        <p:spPr>
          <a:xfrm>
            <a:off x="609600" y="1371600"/>
            <a:ext cx="8153400" cy="4876800"/>
          </a:xfrm>
        </p:spPr>
        <p:txBody>
          <a:bodyPr>
            <a:noAutofit/>
          </a:bodyPr>
          <a:lstStyle/>
          <a:p>
            <a:pPr marL="457200" indent="-365760">
              <a:spcAft>
                <a:spcPts val="600"/>
              </a:spcAft>
              <a:buFont typeface="Wingdings" pitchFamily="2" charset="2"/>
              <a:buChar char="q"/>
            </a:pPr>
            <a:r>
              <a:rPr lang="en-US" sz="2100" dirty="0">
                <a:solidFill>
                  <a:schemeClr val="accent2">
                    <a:lumMod val="75000"/>
                  </a:schemeClr>
                </a:solidFill>
                <a:latin typeface="+mj-lt"/>
              </a:rPr>
              <a:t>1</a:t>
            </a:r>
            <a:r>
              <a:rPr lang="en-US" sz="2100" dirty="0">
                <a:solidFill>
                  <a:schemeClr val="accent2">
                    <a:lumMod val="75000"/>
                  </a:schemeClr>
                </a:solidFill>
              </a:rPr>
              <a:t> signed </a:t>
            </a:r>
            <a:r>
              <a:rPr lang="en-US" sz="2100" b="1" u="sng" dirty="0">
                <a:solidFill>
                  <a:schemeClr val="accent2">
                    <a:lumMod val="75000"/>
                  </a:schemeClr>
                </a:solidFill>
              </a:rPr>
              <a:t>electronic</a:t>
            </a:r>
            <a:r>
              <a:rPr lang="en-US" sz="2100" dirty="0">
                <a:solidFill>
                  <a:schemeClr val="accent2">
                    <a:lumMod val="75000"/>
                  </a:schemeClr>
                </a:solidFill>
              </a:rPr>
              <a:t> copy of the </a:t>
            </a:r>
            <a:r>
              <a:rPr lang="en-US" sz="2100" b="1" u="sng" dirty="0">
                <a:solidFill>
                  <a:schemeClr val="accent2">
                    <a:lumMod val="75000"/>
                  </a:schemeClr>
                </a:solidFill>
              </a:rPr>
              <a:t>proposal</a:t>
            </a:r>
            <a:r>
              <a:rPr lang="en-US" sz="2100" dirty="0">
                <a:solidFill>
                  <a:schemeClr val="accent2">
                    <a:lumMod val="75000"/>
                  </a:schemeClr>
                </a:solidFill>
              </a:rPr>
              <a:t> and completed </a:t>
            </a:r>
            <a:r>
              <a:rPr lang="en-US" sz="2100" b="1" u="sng" dirty="0">
                <a:solidFill>
                  <a:schemeClr val="accent2">
                    <a:lumMod val="75000"/>
                  </a:schemeClr>
                </a:solidFill>
              </a:rPr>
              <a:t>checklist</a:t>
            </a:r>
            <a:r>
              <a:rPr lang="en-US" sz="2100" dirty="0">
                <a:solidFill>
                  <a:schemeClr val="accent2">
                    <a:lumMod val="75000"/>
                  </a:schemeClr>
                </a:solidFill>
              </a:rPr>
              <a:t>, single sided</a:t>
            </a:r>
          </a:p>
          <a:p>
            <a:pPr marL="457200" indent="-365760">
              <a:spcAft>
                <a:spcPts val="600"/>
              </a:spcAft>
              <a:buFont typeface="Wingdings" pitchFamily="2" charset="2"/>
              <a:buChar char="q"/>
            </a:pPr>
            <a:r>
              <a:rPr lang="en-US" sz="2100" dirty="0">
                <a:solidFill>
                  <a:schemeClr val="accent2">
                    <a:lumMod val="75000"/>
                  </a:schemeClr>
                </a:solidFill>
              </a:rPr>
              <a:t>Faxed submissions </a:t>
            </a:r>
            <a:r>
              <a:rPr lang="en-US" sz="2100" b="1" u="sng" dirty="0">
                <a:solidFill>
                  <a:schemeClr val="accent2">
                    <a:lumMod val="75000"/>
                  </a:schemeClr>
                </a:solidFill>
              </a:rPr>
              <a:t>will not be</a:t>
            </a:r>
            <a:r>
              <a:rPr lang="en-US" sz="2100" b="1" dirty="0">
                <a:solidFill>
                  <a:schemeClr val="accent2">
                    <a:lumMod val="75000"/>
                  </a:schemeClr>
                </a:solidFill>
              </a:rPr>
              <a:t> </a:t>
            </a:r>
            <a:r>
              <a:rPr lang="en-US" sz="2100" dirty="0">
                <a:solidFill>
                  <a:schemeClr val="accent2">
                    <a:lumMod val="75000"/>
                  </a:schemeClr>
                </a:solidFill>
              </a:rPr>
              <a:t>accepted.</a:t>
            </a:r>
          </a:p>
          <a:p>
            <a:pPr marL="457200" indent="-365760">
              <a:spcAft>
                <a:spcPts val="600"/>
              </a:spcAft>
              <a:buFont typeface="Wingdings" pitchFamily="2" charset="2"/>
              <a:buChar char="q"/>
            </a:pPr>
            <a:r>
              <a:rPr lang="en-US" sz="2100" dirty="0">
                <a:solidFill>
                  <a:schemeClr val="accent2">
                    <a:lumMod val="75000"/>
                  </a:schemeClr>
                </a:solidFill>
              </a:rPr>
              <a:t>All material submitted must single sided on standard white 8½ x 11 paper.</a:t>
            </a:r>
          </a:p>
          <a:p>
            <a:pPr marL="457200" indent="-365760">
              <a:spcAft>
                <a:spcPts val="600"/>
              </a:spcAft>
              <a:buFont typeface="Wingdings" pitchFamily="2" charset="2"/>
              <a:buChar char="q"/>
            </a:pPr>
            <a:r>
              <a:rPr lang="en-US" sz="2100" dirty="0">
                <a:solidFill>
                  <a:schemeClr val="accent2">
                    <a:lumMod val="75000"/>
                  </a:schemeClr>
                </a:solidFill>
              </a:rPr>
              <a:t>Do not include extraneous material, unnecessary packaging, letter of transmittal or cover letter.</a:t>
            </a:r>
          </a:p>
          <a:p>
            <a:pPr marL="457200" indent="-365760">
              <a:spcAft>
                <a:spcPts val="600"/>
              </a:spcAft>
              <a:buFont typeface="Wingdings" pitchFamily="2" charset="2"/>
              <a:buChar char="q"/>
            </a:pPr>
            <a:r>
              <a:rPr lang="en-US" sz="2100" dirty="0">
                <a:solidFill>
                  <a:schemeClr val="accent2">
                    <a:lumMod val="75000"/>
                  </a:schemeClr>
                </a:solidFill>
              </a:rPr>
              <a:t>Your proposal(s)must be submitted in Word format only to: </a:t>
            </a:r>
            <a:r>
              <a:rPr lang="en-US" sz="2100" dirty="0">
                <a:hlinkClick r:id="rId3"/>
              </a:rPr>
              <a:t>HSGrants@ScottsdaleAZ.gov</a:t>
            </a:r>
            <a:r>
              <a:rPr lang="en-US" sz="2100" dirty="0"/>
              <a:t> </a:t>
            </a:r>
            <a:r>
              <a:rPr lang="en-US" sz="2100" dirty="0">
                <a:solidFill>
                  <a:schemeClr val="accent2">
                    <a:lumMod val="75000"/>
                  </a:schemeClr>
                </a:solidFill>
              </a:rPr>
              <a:t>(electronic signatures are acceptable)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641" y="330329"/>
            <a:ext cx="8153400" cy="685800"/>
          </a:xfrm>
        </p:spPr>
        <p:txBody>
          <a:bodyPr>
            <a:noAutofit/>
          </a:bodyPr>
          <a:lstStyle/>
          <a:p>
            <a:pPr algn="ctr" fontAlgn="auto">
              <a:spcAft>
                <a:spcPts val="0"/>
              </a:spcAft>
              <a:defRPr/>
            </a:pPr>
            <a:r>
              <a:rPr lang="en-US" sz="3100" dirty="0"/>
              <a:t>BUDGET Submittal for All Funding Sources</a:t>
            </a:r>
          </a:p>
        </p:txBody>
      </p:sp>
      <p:sp>
        <p:nvSpPr>
          <p:cNvPr id="51202" name="Rectangle 3"/>
          <p:cNvSpPr>
            <a:spLocks noGrp="1" noChangeArrowheads="1"/>
          </p:cNvSpPr>
          <p:nvPr>
            <p:ph idx="1"/>
          </p:nvPr>
        </p:nvSpPr>
        <p:spPr>
          <a:xfrm>
            <a:off x="304800" y="1676400"/>
            <a:ext cx="8153400" cy="4953000"/>
          </a:xfrm>
        </p:spPr>
        <p:txBody>
          <a:bodyPr>
            <a:noAutofit/>
          </a:bodyPr>
          <a:lstStyle/>
          <a:p>
            <a:pPr marL="91440" indent="0">
              <a:spcAft>
                <a:spcPts val="600"/>
              </a:spcAft>
              <a:buNone/>
            </a:pPr>
            <a:endParaRPr lang="en-US" sz="2200" dirty="0">
              <a:latin typeface="+mj-lt"/>
            </a:endParaRPr>
          </a:p>
          <a:p>
            <a:pPr marL="91440" indent="0">
              <a:spcAft>
                <a:spcPts val="600"/>
              </a:spcAft>
              <a:buNone/>
            </a:pPr>
            <a:endParaRPr lang="en-US" sz="2200" dirty="0">
              <a:latin typeface="+mj-lt"/>
            </a:endParaRPr>
          </a:p>
        </p:txBody>
      </p:sp>
      <p:pic>
        <p:nvPicPr>
          <p:cNvPr id="4" name="Picture 3">
            <a:extLst>
              <a:ext uri="{FF2B5EF4-FFF2-40B4-BE49-F238E27FC236}">
                <a16:creationId xmlns:a16="http://schemas.microsoft.com/office/drawing/2014/main" id="{E1110C4D-8026-4396-B9A4-F4CBB76E9D15}"/>
              </a:ext>
            </a:extLst>
          </p:cNvPr>
          <p:cNvPicPr>
            <a:picLocks noChangeAspect="1"/>
          </p:cNvPicPr>
          <p:nvPr/>
        </p:nvPicPr>
        <p:blipFill>
          <a:blip r:embed="rId3"/>
          <a:stretch>
            <a:fillRect/>
          </a:stretch>
        </p:blipFill>
        <p:spPr>
          <a:xfrm>
            <a:off x="435308" y="914401"/>
            <a:ext cx="8175051" cy="5181599"/>
          </a:xfrm>
          <a:prstGeom prst="rect">
            <a:avLst/>
          </a:prstGeom>
        </p:spPr>
      </p:pic>
    </p:spTree>
    <p:extLst>
      <p:ext uri="{BB962C8B-B14F-4D97-AF65-F5344CB8AC3E}">
        <p14:creationId xmlns:p14="http://schemas.microsoft.com/office/powerpoint/2010/main" val="2046687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508" y="248213"/>
            <a:ext cx="8172451" cy="932886"/>
          </a:xfrm>
        </p:spPr>
        <p:txBody>
          <a:bodyPr>
            <a:normAutofit/>
          </a:bodyPr>
          <a:lstStyle/>
          <a:p>
            <a:pPr algn="ctr"/>
            <a:r>
              <a:rPr lang="en-US" sz="3000" dirty="0"/>
              <a:t>BUDGET Submittal for All Funding Sources (continued)</a:t>
            </a:r>
          </a:p>
        </p:txBody>
      </p:sp>
      <p:sp>
        <p:nvSpPr>
          <p:cNvPr id="2" name="Content Placeholder 1"/>
          <p:cNvSpPr>
            <a:spLocks noGrp="1"/>
          </p:cNvSpPr>
          <p:nvPr>
            <p:ph idx="1"/>
          </p:nvPr>
        </p:nvSpPr>
        <p:spPr>
          <a:xfrm>
            <a:off x="304800" y="1752600"/>
            <a:ext cx="8331692" cy="4910329"/>
          </a:xfrm>
        </p:spPr>
        <p:txBody>
          <a:bodyPr/>
          <a:lstStyle/>
          <a:p>
            <a:pPr marL="45720" indent="0">
              <a:buNone/>
            </a:pPr>
            <a:endParaRPr lang="en-US" dirty="0"/>
          </a:p>
          <a:p>
            <a:pPr marL="45720" indent="0">
              <a:buNone/>
            </a:pPr>
            <a:endParaRPr lang="en-US" dirty="0"/>
          </a:p>
        </p:txBody>
      </p:sp>
      <p:pic>
        <p:nvPicPr>
          <p:cNvPr id="20" name="Picture 19">
            <a:extLst>
              <a:ext uri="{FF2B5EF4-FFF2-40B4-BE49-F238E27FC236}">
                <a16:creationId xmlns:a16="http://schemas.microsoft.com/office/drawing/2014/main" id="{05F38D55-09BF-47F0-B00E-74BE51EA7BAF}"/>
              </a:ext>
            </a:extLst>
          </p:cNvPr>
          <p:cNvPicPr>
            <a:picLocks noChangeAspect="1"/>
          </p:cNvPicPr>
          <p:nvPr/>
        </p:nvPicPr>
        <p:blipFill>
          <a:blip r:embed="rId3"/>
          <a:stretch>
            <a:fillRect/>
          </a:stretch>
        </p:blipFill>
        <p:spPr>
          <a:xfrm>
            <a:off x="685061" y="1181099"/>
            <a:ext cx="7817343" cy="5335063"/>
          </a:xfrm>
          <a:prstGeom prst="rect">
            <a:avLst/>
          </a:prstGeom>
        </p:spPr>
      </p:pic>
    </p:spTree>
    <p:extLst>
      <p:ext uri="{BB962C8B-B14F-4D97-AF65-F5344CB8AC3E}">
        <p14:creationId xmlns:p14="http://schemas.microsoft.com/office/powerpoint/2010/main" val="3085885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7400" y="533400"/>
            <a:ext cx="6589199" cy="823690"/>
          </a:xfrm>
        </p:spPr>
        <p:txBody>
          <a:bodyPr>
            <a:normAutofit/>
          </a:bodyPr>
          <a:lstStyle/>
          <a:p>
            <a:pPr algn="ctr"/>
            <a:r>
              <a:rPr lang="en-US" dirty="0"/>
              <a:t>Budget Website</a:t>
            </a:r>
          </a:p>
        </p:txBody>
      </p:sp>
      <p:sp>
        <p:nvSpPr>
          <p:cNvPr id="4" name="Left Arrow 3"/>
          <p:cNvSpPr/>
          <p:nvPr/>
        </p:nvSpPr>
        <p:spPr>
          <a:xfrm>
            <a:off x="3505200" y="2362200"/>
            <a:ext cx="1524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2CD0A4A6-A929-4DD0-A63E-68424E9F77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1"/>
            <a:ext cx="8382000" cy="4801296"/>
          </a:xfrm>
        </p:spPr>
      </p:pic>
      <p:sp>
        <p:nvSpPr>
          <p:cNvPr id="9" name="Arrow: Left 8">
            <a:extLst>
              <a:ext uri="{FF2B5EF4-FFF2-40B4-BE49-F238E27FC236}">
                <a16:creationId xmlns:a16="http://schemas.microsoft.com/office/drawing/2014/main" id="{D2054436-2B4D-40BE-9DD8-FA748A2ED96C}"/>
              </a:ext>
            </a:extLst>
          </p:cNvPr>
          <p:cNvSpPr/>
          <p:nvPr/>
        </p:nvSpPr>
        <p:spPr>
          <a:xfrm>
            <a:off x="2895600" y="2042891"/>
            <a:ext cx="1905000" cy="24310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7D12F597-79E3-40D6-9024-929313CBFC9A}"/>
              </a:ext>
            </a:extLst>
          </p:cNvPr>
          <p:cNvSpPr/>
          <p:nvPr/>
        </p:nvSpPr>
        <p:spPr>
          <a:xfrm>
            <a:off x="2743200" y="2514600"/>
            <a:ext cx="2057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42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533400"/>
          </a:xfrm>
        </p:spPr>
        <p:txBody>
          <a:bodyPr>
            <a:noAutofit/>
          </a:bodyPr>
          <a:lstStyle/>
          <a:p>
            <a:pPr algn="ctr" fontAlgn="auto">
              <a:spcAft>
                <a:spcPts val="0"/>
              </a:spcAft>
              <a:defRPr/>
            </a:pPr>
            <a:r>
              <a:rPr lang="en-US" sz="3200" dirty="0"/>
              <a:t>Staff Contacts </a:t>
            </a:r>
            <a:r>
              <a:rPr lang="en-US" sz="3100" dirty="0"/>
              <a:t>for questions or concerns:</a:t>
            </a:r>
          </a:p>
        </p:txBody>
      </p:sp>
      <p:graphicFrame>
        <p:nvGraphicFramePr>
          <p:cNvPr id="156722" name="Group 50"/>
          <p:cNvGraphicFramePr>
            <a:graphicFrameLocks noGrp="1"/>
          </p:cNvGraphicFramePr>
          <p:nvPr>
            <p:ph type="tbl" idx="1"/>
            <p:extLst>
              <p:ext uri="{D42A27DB-BD31-4B8C-83A1-F6EECF244321}">
                <p14:modId xmlns:p14="http://schemas.microsoft.com/office/powerpoint/2010/main" val="2284181510"/>
              </p:ext>
            </p:extLst>
          </p:nvPr>
        </p:nvGraphicFramePr>
        <p:xfrm>
          <a:off x="467810" y="1219200"/>
          <a:ext cx="8382000" cy="4648200"/>
        </p:xfrm>
        <a:graphic>
          <a:graphicData uri="http://schemas.openxmlformats.org/drawingml/2006/table">
            <a:tbl>
              <a:tblPr/>
              <a:tblGrid>
                <a:gridCol w="4180390">
                  <a:extLst>
                    <a:ext uri="{9D8B030D-6E8A-4147-A177-3AD203B41FA5}">
                      <a16:colId xmlns:a16="http://schemas.microsoft.com/office/drawing/2014/main" val="20000"/>
                    </a:ext>
                  </a:extLst>
                </a:gridCol>
                <a:gridCol w="4201610">
                  <a:extLst>
                    <a:ext uri="{9D8B030D-6E8A-4147-A177-3AD203B41FA5}">
                      <a16:colId xmlns:a16="http://schemas.microsoft.com/office/drawing/2014/main" val="20001"/>
                    </a:ext>
                  </a:extLst>
                </a:gridCol>
              </a:tblGrid>
              <a:tr h="4648200">
                <a:tc>
                  <a:txBody>
                    <a:bodyPr/>
                    <a:lstStyle/>
                    <a:p>
                      <a:pPr marL="457200" marR="0" lvl="1"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n"/>
                        <a:tabLst/>
                      </a:pPr>
                      <a:endParaRPr kumimoji="0" lang="en-US" sz="2000" b="0" i="0" u="none" strike="noStrike" cap="none" normalizeH="0" baseline="0" dirty="0">
                        <a:ln>
                          <a:noFill/>
                        </a:ln>
                        <a:solidFill>
                          <a:schemeClr val="tx1"/>
                        </a:solidFill>
                        <a:effectLst/>
                        <a:latin typeface="Arial" charset="0"/>
                      </a:endParaRP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pPr>
                      <a:r>
                        <a:rPr kumimoji="0" lang="en-US" sz="2200" b="0" i="0" u="none" strike="noStrike" cap="none" normalizeH="0" baseline="0" dirty="0">
                          <a:ln>
                            <a:noFill/>
                          </a:ln>
                          <a:solidFill>
                            <a:schemeClr val="accent2">
                              <a:lumMod val="75000"/>
                            </a:schemeClr>
                          </a:solidFill>
                          <a:effectLst/>
                          <a:latin typeface="+mn-lt"/>
                        </a:rPr>
                        <a:t>CDBG Public Service</a:t>
                      </a: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pPr>
                      <a:r>
                        <a:rPr kumimoji="0" lang="en-US" sz="2200" b="0" i="0" u="none" strike="noStrike" cap="none" normalizeH="0" baseline="0" dirty="0">
                          <a:ln>
                            <a:noFill/>
                          </a:ln>
                          <a:solidFill>
                            <a:schemeClr val="accent2">
                              <a:lumMod val="75000"/>
                            </a:schemeClr>
                          </a:solidFill>
                          <a:effectLst/>
                          <a:latin typeface="+mn-lt"/>
                        </a:rPr>
                        <a:t>CDBG Housing </a:t>
                      </a: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pPr>
                      <a:r>
                        <a:rPr kumimoji="0" lang="en-US" sz="2200" b="0" i="0" u="none" strike="noStrike" cap="none" normalizeH="0" baseline="0" dirty="0">
                          <a:ln>
                            <a:noFill/>
                          </a:ln>
                          <a:solidFill>
                            <a:schemeClr val="accent2">
                              <a:lumMod val="75000"/>
                            </a:schemeClr>
                          </a:solidFill>
                          <a:effectLst/>
                          <a:latin typeface="+mn-lt"/>
                        </a:rPr>
                        <a:t>CDBG Facilities</a:t>
                      </a: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pPr>
                      <a:r>
                        <a:rPr kumimoji="0" lang="en-US" sz="2200" b="0" i="0" u="none" strike="noStrike" cap="none" normalizeH="0" baseline="0" dirty="0">
                          <a:ln>
                            <a:noFill/>
                          </a:ln>
                          <a:solidFill>
                            <a:schemeClr val="accent2">
                              <a:lumMod val="75000"/>
                            </a:schemeClr>
                          </a:solidFill>
                          <a:effectLst/>
                          <a:latin typeface="+mn-lt"/>
                        </a:rPr>
                        <a:t>HOME </a:t>
                      </a: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pPr>
                      <a:r>
                        <a:rPr kumimoji="0" lang="en-US" sz="2200" b="0" i="0" u="none" strike="noStrike" cap="none" normalizeH="0" baseline="0" dirty="0">
                          <a:ln>
                            <a:noFill/>
                          </a:ln>
                          <a:solidFill>
                            <a:schemeClr val="accent2">
                              <a:lumMod val="75000"/>
                            </a:schemeClr>
                          </a:solidFill>
                          <a:effectLst/>
                          <a:latin typeface="+mn-lt"/>
                        </a:rPr>
                        <a:t>Scottsdale Cares </a:t>
                      </a: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defRPr/>
                      </a:pPr>
                      <a:r>
                        <a:rPr kumimoji="0" lang="en-US" sz="2200" b="0" i="0" u="none" strike="noStrike" cap="none" normalizeH="0" baseline="0" dirty="0">
                          <a:ln>
                            <a:noFill/>
                          </a:ln>
                          <a:solidFill>
                            <a:schemeClr val="accent2">
                              <a:lumMod val="75000"/>
                            </a:schemeClr>
                          </a:solidFill>
                          <a:effectLst/>
                          <a:latin typeface="+mn-lt"/>
                        </a:rPr>
                        <a:t>General Funds </a:t>
                      </a: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defRPr/>
                      </a:pPr>
                      <a:r>
                        <a:rPr kumimoji="0" lang="en-US" sz="2200" b="0" i="0" u="none" strike="noStrike" cap="none" normalizeH="0" baseline="0" dirty="0">
                          <a:ln>
                            <a:noFill/>
                          </a:ln>
                          <a:solidFill>
                            <a:schemeClr val="accent2">
                              <a:lumMod val="75000"/>
                            </a:schemeClr>
                          </a:solidFill>
                          <a:effectLst/>
                          <a:latin typeface="+mn-lt"/>
                        </a:rPr>
                        <a:t>Endowment Funds</a:t>
                      </a:r>
                    </a:p>
                    <a:p>
                      <a:pPr marL="800100" marR="0" lvl="1" indent="-342900" algn="l" defTabSz="914400" rtl="0" eaLnBrk="1" fontAlgn="base" latinLnBrk="0" hangingPunct="1">
                        <a:lnSpc>
                          <a:spcPct val="100000"/>
                        </a:lnSpc>
                        <a:spcBef>
                          <a:spcPct val="20000"/>
                        </a:spcBef>
                        <a:spcAft>
                          <a:spcPct val="0"/>
                        </a:spcAft>
                        <a:buClr>
                          <a:schemeClr val="tx1"/>
                        </a:buClr>
                        <a:buSzPct val="125000"/>
                        <a:buFont typeface="Wingdings" pitchFamily="2" charset="2"/>
                        <a:buChar char="§"/>
                        <a:tabLst/>
                        <a:defRPr/>
                      </a:pPr>
                      <a:r>
                        <a:rPr kumimoji="0" lang="en-US" sz="2200" b="0" i="0" u="none" strike="noStrike" cap="none" normalizeH="0" baseline="0" dirty="0">
                          <a:ln>
                            <a:noFill/>
                          </a:ln>
                          <a:solidFill>
                            <a:schemeClr val="accent2">
                              <a:lumMod val="75000"/>
                            </a:schemeClr>
                          </a:solidFill>
                          <a:effectLst/>
                          <a:latin typeface="+mn-lt"/>
                        </a:rPr>
                        <a:t>Program Budget Technical Assistance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mn-lt"/>
                        </a:rPr>
                        <a:t>Justin Boyd</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1" u="none" strike="noStrike" cap="none" normalizeH="0" baseline="0" dirty="0">
                          <a:ln>
                            <a:noFill/>
                          </a:ln>
                          <a:solidFill>
                            <a:schemeClr val="tx1"/>
                          </a:solidFill>
                          <a:effectLst/>
                          <a:latin typeface="+mn-lt"/>
                        </a:rPr>
                        <a:t>Housing Supervisor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mn-lt"/>
                        </a:rPr>
                        <a:t>(480) 312-2479</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mn-lt"/>
                          <a:hlinkClick r:id="rId3"/>
                        </a:rPr>
                        <a:t>jboyd@scottsdaleaz.gov</a:t>
                      </a:r>
                      <a:r>
                        <a:rPr kumimoji="0" lang="en-US" sz="1800" b="0" i="0" u="none" strike="noStrike" cap="none" normalizeH="0" baseline="0" dirty="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a:ln>
                            <a:noFill/>
                          </a:ln>
                          <a:solidFill>
                            <a:schemeClr val="tx1"/>
                          </a:solidFill>
                          <a:effectLst/>
                          <a:latin typeface="+mn-lt"/>
                        </a:rPr>
                        <a:t>Michele L. Payakovich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1" u="none" strike="noStrike" cap="none" normalizeH="0" baseline="0" dirty="0">
                          <a:ln>
                            <a:noFill/>
                          </a:ln>
                          <a:solidFill>
                            <a:schemeClr val="tx1"/>
                          </a:solidFill>
                          <a:effectLst/>
                          <a:latin typeface="+mn-lt"/>
                        </a:rPr>
                        <a:t>Community Grants Specialist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mn-lt"/>
                        </a:rPr>
                        <a:t>(480) 312-2576</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mn-lt"/>
                          <a:hlinkClick r:id="rId4"/>
                        </a:rPr>
                        <a:t>mpayakovich@scottsdaleaz.gov</a:t>
                      </a:r>
                      <a:r>
                        <a:rPr kumimoji="0" lang="en-US" sz="1800" b="0" i="0" u="none" strike="noStrike" cap="none" normalizeH="0" baseline="0" dirty="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1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609600"/>
            <a:ext cx="8229600" cy="914400"/>
          </a:xfrm>
        </p:spPr>
        <p:txBody>
          <a:bodyPr>
            <a:noAutofit/>
          </a:bodyPr>
          <a:lstStyle/>
          <a:p>
            <a:pPr algn="ctr" fontAlgn="auto">
              <a:spcAft>
                <a:spcPts val="0"/>
              </a:spcAft>
              <a:defRPr/>
            </a:pPr>
            <a:r>
              <a:rPr lang="en-US" sz="3600" dirty="0"/>
              <a:t>Funding Packets Overview </a:t>
            </a:r>
          </a:p>
        </p:txBody>
      </p:sp>
      <p:sp>
        <p:nvSpPr>
          <p:cNvPr id="7171" name="Content Placeholder 2"/>
          <p:cNvSpPr>
            <a:spLocks noGrp="1"/>
          </p:cNvSpPr>
          <p:nvPr>
            <p:ph idx="1"/>
          </p:nvPr>
        </p:nvSpPr>
        <p:spPr>
          <a:xfrm>
            <a:off x="457200" y="1676400"/>
            <a:ext cx="8229600" cy="4876800"/>
          </a:xfrm>
        </p:spPr>
        <p:txBody>
          <a:bodyPr>
            <a:normAutofit fontScale="85000" lnSpcReduction="10000"/>
          </a:bodyPr>
          <a:lstStyle/>
          <a:p>
            <a:pPr marL="457200" indent="-365760" fontAlgn="auto">
              <a:spcAft>
                <a:spcPts val="600"/>
              </a:spcAft>
              <a:buFont typeface="Wingdings" pitchFamily="2" charset="2"/>
              <a:buChar char="q"/>
              <a:defRPr/>
            </a:pPr>
            <a:r>
              <a:rPr lang="en-US" sz="2400" dirty="0">
                <a:solidFill>
                  <a:schemeClr val="accent2">
                    <a:lumMod val="75000"/>
                  </a:schemeClr>
                </a:solidFill>
              </a:rPr>
              <a:t>Funding Packets are available online at:       </a:t>
            </a:r>
            <a:r>
              <a:rPr lang="en-US" sz="2400" dirty="0">
                <a:solidFill>
                  <a:schemeClr val="accent2">
                    <a:lumMod val="75000"/>
                  </a:schemeClr>
                </a:solidFill>
                <a:hlinkClick r:id="rId3"/>
              </a:rPr>
              <a:t>https://www.scottsdaleaz.gov/human-services/funding-information</a:t>
            </a:r>
            <a:endParaRPr lang="en-US" sz="2400" dirty="0">
              <a:solidFill>
                <a:schemeClr val="tx2">
                  <a:lumMod val="75000"/>
                </a:schemeClr>
              </a:solidFill>
            </a:endParaRP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Proposal/Allocation Calendar </a:t>
            </a: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Letter from the Human Services Commission Vice-Chair</a:t>
            </a: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Notice of Funding Availability</a:t>
            </a: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Eligible Activities and General Information </a:t>
            </a: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Proposal</a:t>
            </a: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Human Services Staff Evaluation</a:t>
            </a: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Agency Proposal Evaluation Tool</a:t>
            </a:r>
          </a:p>
          <a:p>
            <a:pPr marL="914400" lvl="1" indent="-365760" fontAlgn="auto">
              <a:lnSpc>
                <a:spcPct val="110000"/>
              </a:lnSpc>
              <a:spcBef>
                <a:spcPts val="324"/>
              </a:spcBef>
              <a:spcAft>
                <a:spcPts val="0"/>
              </a:spcAft>
              <a:buClr>
                <a:schemeClr val="tx1"/>
              </a:buClr>
              <a:buFont typeface="Wingdings" panose="05000000000000000000" pitchFamily="2" charset="2"/>
              <a:buChar char="§"/>
              <a:defRPr/>
            </a:pPr>
            <a:r>
              <a:rPr lang="en-US" sz="2400" dirty="0">
                <a:solidFill>
                  <a:schemeClr val="accent2">
                    <a:lumMod val="75000"/>
                  </a:schemeClr>
                </a:solidFill>
              </a:rPr>
              <a:t>Evaluation Tool Guidelines</a:t>
            </a:r>
          </a:p>
          <a:p>
            <a:pPr marL="914400" lvl="1" indent="-365760" fontAlgn="auto">
              <a:lnSpc>
                <a:spcPct val="110000"/>
              </a:lnSpc>
              <a:spcBef>
                <a:spcPts val="324"/>
              </a:spcBef>
              <a:buClr>
                <a:schemeClr val="tx1"/>
              </a:buClr>
              <a:buFont typeface="Wingdings" panose="05000000000000000000" pitchFamily="2" charset="2"/>
              <a:buChar char="§"/>
              <a:defRPr/>
            </a:pPr>
            <a:r>
              <a:rPr lang="en-US" sz="2400" dirty="0">
                <a:solidFill>
                  <a:schemeClr val="accent2">
                    <a:lumMod val="75000"/>
                  </a:schemeClr>
                </a:solidFill>
              </a:rPr>
              <a:t>Federal Regulation (CDBG and HOME)</a:t>
            </a:r>
          </a:p>
          <a:p>
            <a:pPr marL="914400" lvl="1" indent="-365760">
              <a:lnSpc>
                <a:spcPct val="110000"/>
              </a:lnSpc>
              <a:spcBef>
                <a:spcPts val="324"/>
              </a:spcBef>
              <a:buClr>
                <a:schemeClr val="tx1"/>
              </a:buClr>
              <a:buFont typeface="Wingdings" panose="05000000000000000000" pitchFamily="2" charset="2"/>
              <a:buChar char="§"/>
              <a:defRPr/>
            </a:pPr>
            <a:r>
              <a:rPr lang="en-US" sz="2400" dirty="0">
                <a:solidFill>
                  <a:schemeClr val="accent2">
                    <a:lumMod val="75000"/>
                  </a:schemeClr>
                </a:solidFill>
              </a:rPr>
              <a:t>Budget Requirements for Submittal</a:t>
            </a:r>
          </a:p>
          <a:p>
            <a:pPr marL="914400" lvl="1" indent="-365760">
              <a:lnSpc>
                <a:spcPct val="110000"/>
              </a:lnSpc>
              <a:spcBef>
                <a:spcPts val="324"/>
              </a:spcBef>
              <a:buClr>
                <a:schemeClr val="tx1"/>
              </a:buClr>
              <a:buFont typeface="Wingdings" panose="05000000000000000000" pitchFamily="2" charset="2"/>
              <a:buChar char="§"/>
              <a:defRPr/>
            </a:pPr>
            <a:r>
              <a:rPr lang="en-US" sz="2400" dirty="0">
                <a:solidFill>
                  <a:schemeClr val="accent2">
                    <a:lumMod val="75000"/>
                  </a:schemeClr>
                </a:solidFill>
              </a:rPr>
              <a:t>PowerPoint Presentation</a:t>
            </a:r>
          </a:p>
          <a:p>
            <a:pPr marL="914400" lvl="1" indent="-365760">
              <a:spcBef>
                <a:spcPts val="0"/>
              </a:spcBef>
              <a:buClr>
                <a:schemeClr val="accent3">
                  <a:lumMod val="75000"/>
                </a:schemeClr>
              </a:buClr>
              <a:defRPr/>
            </a:pPr>
            <a:endParaRPr lang="en-US" sz="2400" dirty="0">
              <a:solidFill>
                <a:schemeClr val="tx2">
                  <a:lumMod val="75000"/>
                </a:schemeClr>
              </a:solidFill>
            </a:endParaRPr>
          </a:p>
          <a:p>
            <a:pPr marL="365760" indent="-256032" fontAlgn="auto">
              <a:spcAft>
                <a:spcPts val="0"/>
              </a:spcAft>
              <a:buFont typeface="Wingdings" pitchFamily="2" charset="2"/>
              <a:buNone/>
              <a:defRPr/>
            </a:pP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35042"/>
            <a:ext cx="6589199" cy="1280890"/>
          </a:xfrm>
        </p:spPr>
        <p:txBody>
          <a:bodyPr>
            <a:normAutofit/>
          </a:bodyPr>
          <a:lstStyle/>
          <a:p>
            <a:r>
              <a:rPr lang="en-US" dirty="0"/>
              <a:t>       Funding Packets        </a:t>
            </a:r>
            <a:br>
              <a:rPr lang="en-US" dirty="0"/>
            </a:br>
            <a:r>
              <a:rPr lang="en-US" dirty="0"/>
              <a:t>   Overview Continued</a:t>
            </a:r>
          </a:p>
        </p:txBody>
      </p:sp>
      <p:pic>
        <p:nvPicPr>
          <p:cNvPr id="7" name="Content Placeholder 6" descr="A screenshot of a cell phone&#10;&#10;Description automatically generated">
            <a:extLst>
              <a:ext uri="{FF2B5EF4-FFF2-40B4-BE49-F238E27FC236}">
                <a16:creationId xmlns:a16="http://schemas.microsoft.com/office/drawing/2014/main" id="{34CCF6FD-FAA8-4B0A-AB02-2E7367B3F2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715932"/>
            <a:ext cx="8077200" cy="4227667"/>
          </a:xfrm>
        </p:spPr>
      </p:pic>
      <p:pic>
        <p:nvPicPr>
          <p:cNvPr id="4" name="Picture 3" descr="A screenshot of a social media post&#10;&#10;Description automatically generated">
            <a:extLst>
              <a:ext uri="{FF2B5EF4-FFF2-40B4-BE49-F238E27FC236}">
                <a16:creationId xmlns:a16="http://schemas.microsoft.com/office/drawing/2014/main" id="{C10005D5-E5DE-487D-8D35-F34750D5E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600200"/>
            <a:ext cx="8077200" cy="4419600"/>
          </a:xfrm>
          <a:prstGeom prst="rect">
            <a:avLst/>
          </a:prstGeom>
        </p:spPr>
      </p:pic>
    </p:spTree>
    <p:extLst>
      <p:ext uri="{BB962C8B-B14F-4D97-AF65-F5344CB8AC3E}">
        <p14:creationId xmlns:p14="http://schemas.microsoft.com/office/powerpoint/2010/main" val="11870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342900" y="464916"/>
            <a:ext cx="8458200" cy="1143000"/>
          </a:xfrm>
        </p:spPr>
        <p:txBody>
          <a:bodyPr>
            <a:normAutofit/>
          </a:bodyPr>
          <a:lstStyle/>
          <a:p>
            <a:pPr algn="ctr" fontAlgn="auto">
              <a:spcAft>
                <a:spcPts val="0"/>
              </a:spcAft>
              <a:defRPr/>
            </a:pPr>
            <a:r>
              <a:rPr lang="en-US" sz="3600" dirty="0"/>
              <a:t>Calendar of Events</a:t>
            </a:r>
            <a:br>
              <a:rPr lang="en-US" dirty="0"/>
            </a:br>
            <a:r>
              <a:rPr lang="en-US" sz="2000" dirty="0"/>
              <a:t>(Key Dates)</a:t>
            </a:r>
          </a:p>
        </p:txBody>
      </p:sp>
      <p:sp>
        <p:nvSpPr>
          <p:cNvPr id="9219" name="Rectangle 7"/>
          <p:cNvSpPr>
            <a:spLocks noGrp="1" noChangeArrowheads="1"/>
          </p:cNvSpPr>
          <p:nvPr>
            <p:ph idx="1"/>
          </p:nvPr>
        </p:nvSpPr>
        <p:spPr>
          <a:xfrm>
            <a:off x="190500" y="1676400"/>
            <a:ext cx="8763000" cy="4724400"/>
          </a:xfrm>
        </p:spPr>
        <p:txBody>
          <a:bodyPr>
            <a:normAutofit lnSpcReduction="10000"/>
          </a:bodyPr>
          <a:lstStyle/>
          <a:p>
            <a:pPr marL="457200" indent="-365760" fontAlgn="auto">
              <a:lnSpc>
                <a:spcPct val="90000"/>
              </a:lnSpc>
              <a:spcAft>
                <a:spcPts val="600"/>
              </a:spcAft>
              <a:buFont typeface="Wingdings" pitchFamily="2" charset="2"/>
              <a:buChar char="q"/>
              <a:defRPr/>
            </a:pPr>
            <a:r>
              <a:rPr lang="en-US" sz="2000" dirty="0">
                <a:solidFill>
                  <a:schemeClr val="accent2">
                    <a:lumMod val="75000"/>
                  </a:schemeClr>
                </a:solidFill>
              </a:rPr>
              <a:t>Proposals due, electronically, on Friday, </a:t>
            </a:r>
            <a:r>
              <a:rPr lang="en-US" sz="2000" u="sng" dirty="0">
                <a:solidFill>
                  <a:srgbClr val="FF0000"/>
                </a:solidFill>
              </a:rPr>
              <a:t>October 23, 2020 by 4:00 p.m. </a:t>
            </a:r>
          </a:p>
          <a:p>
            <a:pPr marL="457200" indent="-365760">
              <a:lnSpc>
                <a:spcPct val="90000"/>
              </a:lnSpc>
              <a:spcAft>
                <a:spcPts val="600"/>
              </a:spcAft>
              <a:buFont typeface="Wingdings" pitchFamily="2" charset="2"/>
              <a:buChar char="q"/>
              <a:defRPr/>
            </a:pPr>
            <a:r>
              <a:rPr lang="en-US" sz="2000" dirty="0">
                <a:solidFill>
                  <a:schemeClr val="accent2">
                    <a:lumMod val="75000"/>
                  </a:schemeClr>
                </a:solidFill>
              </a:rPr>
              <a:t>Responses to Human Services Staff Evaluation are due approximately </a:t>
            </a:r>
            <a:r>
              <a:rPr lang="en-US" sz="2000" u="sng" dirty="0">
                <a:solidFill>
                  <a:srgbClr val="FF0000"/>
                </a:solidFill>
              </a:rPr>
              <a:t>December 1, 2020</a:t>
            </a:r>
            <a:r>
              <a:rPr lang="en-US" sz="2000" dirty="0">
                <a:solidFill>
                  <a:srgbClr val="FF0000"/>
                </a:solidFill>
              </a:rPr>
              <a:t>.</a:t>
            </a:r>
          </a:p>
          <a:p>
            <a:pPr marL="457200" indent="-365760">
              <a:lnSpc>
                <a:spcPct val="90000"/>
              </a:lnSpc>
              <a:spcBef>
                <a:spcPts val="800"/>
              </a:spcBef>
              <a:spcAft>
                <a:spcPts val="600"/>
              </a:spcAft>
              <a:buFont typeface="Wingdings" pitchFamily="2" charset="2"/>
              <a:buChar char="q"/>
              <a:defRPr/>
            </a:pPr>
            <a:r>
              <a:rPr lang="en-US" sz="2000" dirty="0">
                <a:solidFill>
                  <a:schemeClr val="accent2">
                    <a:lumMod val="75000"/>
                  </a:schemeClr>
                </a:solidFill>
              </a:rPr>
              <a:t>CDBG and HOME Presentations will be held on </a:t>
            </a:r>
            <a:r>
              <a:rPr lang="en-US" sz="2000" u="sng" dirty="0">
                <a:solidFill>
                  <a:srgbClr val="FF0000"/>
                </a:solidFill>
              </a:rPr>
              <a:t>Tuesday, February 9, 2021</a:t>
            </a:r>
            <a:r>
              <a:rPr lang="en-US" sz="2000" u="sng" dirty="0">
                <a:solidFill>
                  <a:schemeClr val="accent2">
                    <a:lumMod val="75000"/>
                  </a:schemeClr>
                </a:solidFill>
              </a:rPr>
              <a:t>.</a:t>
            </a:r>
          </a:p>
          <a:p>
            <a:pPr marL="457200" indent="-365760" fontAlgn="auto">
              <a:lnSpc>
                <a:spcPct val="90000"/>
              </a:lnSpc>
              <a:spcBef>
                <a:spcPts val="800"/>
              </a:spcBef>
              <a:spcAft>
                <a:spcPts val="600"/>
              </a:spcAft>
              <a:buFont typeface="Wingdings" pitchFamily="2" charset="2"/>
              <a:buChar char="q"/>
              <a:defRPr/>
            </a:pPr>
            <a:r>
              <a:rPr lang="en-US" sz="2000" dirty="0">
                <a:solidFill>
                  <a:schemeClr val="accent2">
                    <a:lumMod val="75000"/>
                  </a:schemeClr>
                </a:solidFill>
              </a:rPr>
              <a:t>Scottsdale Cares, General Funds and Endowment Funds Presentations will be held on </a:t>
            </a:r>
            <a:r>
              <a:rPr lang="en-US" sz="2000" u="sng" dirty="0">
                <a:solidFill>
                  <a:srgbClr val="FF0000"/>
                </a:solidFill>
              </a:rPr>
              <a:t>Thursday, February 11, 2021</a:t>
            </a:r>
            <a:r>
              <a:rPr lang="en-US" sz="2000" u="sng" dirty="0">
                <a:solidFill>
                  <a:schemeClr val="accent2">
                    <a:lumMod val="75000"/>
                  </a:schemeClr>
                </a:solidFill>
              </a:rPr>
              <a:t>.</a:t>
            </a:r>
          </a:p>
          <a:p>
            <a:pPr marL="457200" indent="-365760" fontAlgn="auto">
              <a:lnSpc>
                <a:spcPct val="90000"/>
              </a:lnSpc>
              <a:spcBef>
                <a:spcPts val="800"/>
              </a:spcBef>
              <a:spcAft>
                <a:spcPts val="600"/>
              </a:spcAft>
              <a:buFont typeface="Wingdings" pitchFamily="2" charset="2"/>
              <a:buChar char="q"/>
              <a:defRPr/>
            </a:pPr>
            <a:r>
              <a:rPr lang="en-US" sz="2000" dirty="0">
                <a:solidFill>
                  <a:schemeClr val="accent2">
                    <a:lumMod val="75000"/>
                  </a:schemeClr>
                </a:solidFill>
              </a:rPr>
              <a:t>Human Services Commission formal recommendations to City Council will be held on </a:t>
            </a:r>
            <a:r>
              <a:rPr lang="en-US" sz="2000" u="sng" dirty="0">
                <a:solidFill>
                  <a:srgbClr val="FF0000"/>
                </a:solidFill>
              </a:rPr>
              <a:t>Thursday, March 25, 2021</a:t>
            </a:r>
            <a:r>
              <a:rPr lang="en-US" sz="2000" u="sng" dirty="0">
                <a:solidFill>
                  <a:schemeClr val="accent2">
                    <a:lumMod val="75000"/>
                  </a:schemeClr>
                </a:solidFill>
              </a:rPr>
              <a:t>.</a:t>
            </a:r>
          </a:p>
          <a:p>
            <a:pPr marL="457200" indent="-365760" fontAlgn="auto">
              <a:lnSpc>
                <a:spcPct val="90000"/>
              </a:lnSpc>
              <a:spcBef>
                <a:spcPts val="800"/>
              </a:spcBef>
              <a:spcAft>
                <a:spcPts val="600"/>
              </a:spcAft>
              <a:buFont typeface="Wingdings" pitchFamily="2" charset="2"/>
              <a:buChar char="q"/>
              <a:defRPr/>
            </a:pPr>
            <a:r>
              <a:rPr lang="en-US" sz="2000" dirty="0">
                <a:solidFill>
                  <a:schemeClr val="accent2">
                    <a:lumMod val="75000"/>
                  </a:schemeClr>
                </a:solidFill>
              </a:rPr>
              <a:t>City Council votes on approval of CDBG and HOME funding tentatively on </a:t>
            </a:r>
            <a:r>
              <a:rPr lang="en-US" sz="2000" u="sng" dirty="0">
                <a:solidFill>
                  <a:srgbClr val="FF0000"/>
                </a:solidFill>
              </a:rPr>
              <a:t>April 27, 2021</a:t>
            </a:r>
            <a:r>
              <a:rPr lang="en-US" sz="2000" u="sng" dirty="0">
                <a:solidFill>
                  <a:schemeClr val="accent2">
                    <a:lumMod val="75000"/>
                  </a:schemeClr>
                </a:solidFill>
              </a:rPr>
              <a:t>.</a:t>
            </a:r>
          </a:p>
          <a:p>
            <a:pPr marL="457200" indent="-365760" fontAlgn="auto">
              <a:spcBef>
                <a:spcPts val="0"/>
              </a:spcBef>
              <a:buFont typeface="Wingdings" pitchFamily="2" charset="2"/>
              <a:buChar char="q"/>
              <a:defRPr/>
            </a:pPr>
            <a:r>
              <a:rPr lang="en-US" sz="2000" dirty="0">
                <a:solidFill>
                  <a:schemeClr val="accent2">
                    <a:lumMod val="75000"/>
                  </a:schemeClr>
                </a:solidFill>
              </a:rPr>
              <a:t>City Council votes on approval of Scottsdale Cares, General Funds and Endowment Funds tentatively on </a:t>
            </a:r>
            <a:r>
              <a:rPr lang="en-US" sz="2000" u="sng" dirty="0">
                <a:solidFill>
                  <a:srgbClr val="FF0000"/>
                </a:solidFill>
              </a:rPr>
              <a:t>June 15, 2021</a:t>
            </a:r>
            <a:r>
              <a:rPr lang="en-US" sz="2000" u="sng" dirty="0">
                <a:solidFill>
                  <a:schemeClr val="accent2">
                    <a:lumMod val="75000"/>
                  </a:schemeClr>
                </a:solidFill>
              </a:rPr>
              <a:t>.</a:t>
            </a:r>
          </a:p>
          <a:p>
            <a:pPr marL="365760" indent="-256032" fontAlgn="auto">
              <a:lnSpc>
                <a:spcPct val="90000"/>
              </a:lnSpc>
              <a:spcAft>
                <a:spcPts val="0"/>
              </a:spcAft>
              <a:buFont typeface="Wingdings 3"/>
              <a:buChar char=""/>
              <a:defRPr/>
            </a:pPr>
            <a:endParaRPr lang="en-US" sz="2400" dirty="0">
              <a:solidFill>
                <a:schemeClr val="tx2">
                  <a:lumMod val="75000"/>
                </a:schemeClr>
              </a:solidFill>
            </a:endParaRPr>
          </a:p>
          <a:p>
            <a:pPr marL="365760" indent="-256032" fontAlgn="auto">
              <a:lnSpc>
                <a:spcPct val="90000"/>
              </a:lnSpc>
              <a:spcAft>
                <a:spcPts val="0"/>
              </a:spcAft>
              <a:buFont typeface="Wingdings" pitchFamily="2" charset="2"/>
              <a:buNone/>
              <a:defRPr/>
            </a:pPr>
            <a:endParaRPr lang="en-US" sz="2400" dirty="0">
              <a:solidFill>
                <a:schemeClr val="tx2">
                  <a:lumMod val="75000"/>
                </a:schemeClr>
              </a:solidFill>
            </a:endParaRPr>
          </a:p>
          <a:p>
            <a:pPr marL="365760" indent="-256032" fontAlgn="auto">
              <a:lnSpc>
                <a:spcPct val="90000"/>
              </a:lnSpc>
              <a:spcAft>
                <a:spcPts val="0"/>
              </a:spcAft>
              <a:buFont typeface="Wingdings 3"/>
              <a:buChar char=""/>
              <a:defRPr/>
            </a:pPr>
            <a:endParaRPr lang="en-US" sz="2400" dirty="0">
              <a:solidFill>
                <a:schemeClr val="tx2">
                  <a:lumMod val="75000"/>
                </a:schemeClr>
              </a:solidFill>
            </a:endParaRPr>
          </a:p>
          <a:p>
            <a:pPr marL="365760" indent="-256032" fontAlgn="auto">
              <a:lnSpc>
                <a:spcPct val="90000"/>
              </a:lnSpc>
              <a:spcAft>
                <a:spcPts val="0"/>
              </a:spcAft>
              <a:buFont typeface="Wingdings" pitchFamily="2" charset="2"/>
              <a:buNone/>
              <a:defRPr/>
            </a:pPr>
            <a:endParaRPr lang="en-US" sz="2400" dirty="0">
              <a:solidFill>
                <a:schemeClr val="tx2">
                  <a:lumMod val="75000"/>
                </a:schemeClr>
              </a:solidFill>
            </a:endParaRPr>
          </a:p>
          <a:p>
            <a:pPr marL="365760" indent="-256032" fontAlgn="auto">
              <a:lnSpc>
                <a:spcPct val="90000"/>
              </a:lnSpc>
              <a:spcAft>
                <a:spcPts val="0"/>
              </a:spcAft>
              <a:buFont typeface="Wingdings 3"/>
              <a:buChar char=""/>
              <a:defRPr/>
            </a:pPr>
            <a:endParaRPr lang="en-US" sz="2400"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533400" y="609600"/>
            <a:ext cx="8229600" cy="914400"/>
          </a:xfrm>
        </p:spPr>
        <p:txBody>
          <a:bodyPr>
            <a:normAutofit/>
          </a:bodyPr>
          <a:lstStyle/>
          <a:p>
            <a:pPr algn="ctr" fontAlgn="auto">
              <a:spcAft>
                <a:spcPts val="0"/>
              </a:spcAft>
              <a:defRPr/>
            </a:pPr>
            <a:r>
              <a:rPr lang="en-US" sz="3600" dirty="0"/>
              <a:t>Administrative Changes </a:t>
            </a:r>
            <a:endParaRPr lang="en-US" sz="2800" dirty="0"/>
          </a:p>
        </p:txBody>
      </p:sp>
      <p:sp>
        <p:nvSpPr>
          <p:cNvPr id="9219" name="Rectangle 7"/>
          <p:cNvSpPr>
            <a:spLocks noGrp="1" noChangeArrowheads="1"/>
          </p:cNvSpPr>
          <p:nvPr>
            <p:ph idx="1"/>
          </p:nvPr>
        </p:nvSpPr>
        <p:spPr>
          <a:xfrm>
            <a:off x="228600" y="1676400"/>
            <a:ext cx="8763000" cy="4953000"/>
          </a:xfrm>
        </p:spPr>
        <p:txBody>
          <a:bodyPr>
            <a:normAutofit/>
          </a:bodyPr>
          <a:lstStyle/>
          <a:p>
            <a:pPr>
              <a:spcBef>
                <a:spcPts val="0"/>
              </a:spcBef>
              <a:buFont typeface="Wingdings" panose="05000000000000000000" pitchFamily="2" charset="2"/>
              <a:buChar char="q"/>
            </a:pPr>
            <a:r>
              <a:rPr lang="en-US" sz="2200" dirty="0"/>
              <a:t> </a:t>
            </a:r>
            <a:r>
              <a:rPr lang="en-US" sz="2200" dirty="0">
                <a:solidFill>
                  <a:schemeClr val="accent2">
                    <a:lumMod val="75000"/>
                  </a:schemeClr>
                </a:solidFill>
              </a:rPr>
              <a:t>Each agency will be limited to    </a:t>
            </a:r>
          </a:p>
          <a:p>
            <a:pPr marL="45720" indent="0">
              <a:spcBef>
                <a:spcPts val="0"/>
              </a:spcBef>
              <a:buNone/>
            </a:pPr>
            <a:r>
              <a:rPr lang="en-US" sz="2200" dirty="0">
                <a:solidFill>
                  <a:schemeClr val="accent2">
                    <a:lumMod val="75000"/>
                  </a:schemeClr>
                </a:solidFill>
              </a:rPr>
              <a:t>    submitting 1 electronic proposal per funding source.</a:t>
            </a:r>
          </a:p>
          <a:p>
            <a:pPr lvl="1">
              <a:spcBef>
                <a:spcPts val="600"/>
              </a:spcBef>
              <a:buClr>
                <a:schemeClr val="tx1"/>
              </a:buClr>
              <a:buFont typeface="Wingdings" panose="05000000000000000000" pitchFamily="2" charset="2"/>
              <a:buChar char="§"/>
            </a:pPr>
            <a:r>
              <a:rPr lang="en-US" sz="2200" dirty="0">
                <a:solidFill>
                  <a:schemeClr val="accent2">
                    <a:lumMod val="75000"/>
                  </a:schemeClr>
                </a:solidFill>
              </a:rPr>
              <a:t> Will be verified through the agency’s Tax ID Number.</a:t>
            </a:r>
          </a:p>
          <a:p>
            <a:pPr>
              <a:spcBef>
                <a:spcPts val="1200"/>
              </a:spcBef>
              <a:buFont typeface="Wingdings" panose="05000000000000000000" pitchFamily="2" charset="2"/>
              <a:buChar char="q"/>
            </a:pPr>
            <a:r>
              <a:rPr lang="en-US" sz="2200" dirty="0">
                <a:solidFill>
                  <a:schemeClr val="accent2">
                    <a:lumMod val="75000"/>
                  </a:schemeClr>
                </a:solidFill>
              </a:rPr>
              <a:t> Scottsdale Cares agencies will not receive more than 15% </a:t>
            </a:r>
          </a:p>
          <a:p>
            <a:pPr marL="45720" indent="0">
              <a:lnSpc>
                <a:spcPct val="110000"/>
              </a:lnSpc>
              <a:spcBef>
                <a:spcPts val="0"/>
              </a:spcBef>
              <a:buNone/>
            </a:pPr>
            <a:r>
              <a:rPr lang="en-US" sz="2200" dirty="0">
                <a:solidFill>
                  <a:schemeClr val="accent2">
                    <a:lumMod val="75000"/>
                  </a:schemeClr>
                </a:solidFill>
              </a:rPr>
              <a:t>    of the total funding amount available.</a:t>
            </a:r>
          </a:p>
          <a:p>
            <a:pPr lvl="0">
              <a:lnSpc>
                <a:spcPct val="110000"/>
              </a:lnSpc>
              <a:spcBef>
                <a:spcPts val="1200"/>
              </a:spcBef>
              <a:buFont typeface="Wingdings" panose="05000000000000000000" pitchFamily="2" charset="2"/>
              <a:buChar char="q"/>
            </a:pPr>
            <a:r>
              <a:rPr lang="en-US" sz="2200" dirty="0">
                <a:solidFill>
                  <a:schemeClr val="accent2">
                    <a:lumMod val="75000"/>
                  </a:schemeClr>
                </a:solidFill>
              </a:rPr>
              <a:t> General Fund agencies will not receive more than 20% of </a:t>
            </a:r>
          </a:p>
          <a:p>
            <a:pPr marL="45720" lvl="0" indent="0">
              <a:spcBef>
                <a:spcPts val="0"/>
              </a:spcBef>
              <a:buNone/>
            </a:pPr>
            <a:r>
              <a:rPr lang="en-US" sz="2200" dirty="0">
                <a:solidFill>
                  <a:schemeClr val="accent2">
                    <a:lumMod val="75000"/>
                  </a:schemeClr>
                </a:solidFill>
              </a:rPr>
              <a:t>    the total funding amount available.</a:t>
            </a:r>
          </a:p>
          <a:p>
            <a:pPr lvl="0">
              <a:spcBef>
                <a:spcPts val="1200"/>
              </a:spcBef>
              <a:buFont typeface="Wingdings" panose="05000000000000000000" pitchFamily="2" charset="2"/>
              <a:buChar char="q"/>
            </a:pPr>
            <a:r>
              <a:rPr lang="en-US" sz="2200" dirty="0">
                <a:solidFill>
                  <a:schemeClr val="accent2">
                    <a:lumMod val="75000"/>
                  </a:schemeClr>
                </a:solidFill>
              </a:rPr>
              <a:t> Scoring sections of the Evaluation Tool have been simplified      (now ranges from 0-3)</a:t>
            </a:r>
          </a:p>
          <a:p>
            <a:pPr marL="388620" lvl="0" indent="-342900">
              <a:spcBef>
                <a:spcPts val="0"/>
              </a:spcBef>
              <a:buFont typeface="Wingdings" panose="05000000000000000000" pitchFamily="2" charset="2"/>
              <a:buChar char="q"/>
            </a:pPr>
            <a:endParaRPr lang="en-US" sz="2200" dirty="0"/>
          </a:p>
          <a:p>
            <a:pPr marL="45720" lvl="0" indent="0">
              <a:spcBef>
                <a:spcPts val="0"/>
              </a:spcBef>
              <a:buNone/>
            </a:pPr>
            <a:endParaRPr lang="en-US" sz="2200" dirty="0"/>
          </a:p>
          <a:p>
            <a:pPr>
              <a:spcBef>
                <a:spcPts val="0"/>
              </a:spcBef>
              <a:buFont typeface="Wingdings" panose="05000000000000000000" pitchFamily="2" charset="2"/>
              <a:buChar char="q"/>
            </a:pPr>
            <a:endParaRPr lang="en-US" sz="2200" dirty="0"/>
          </a:p>
          <a:p>
            <a:pPr lvl="0">
              <a:spcBef>
                <a:spcPts val="600"/>
              </a:spcBef>
              <a:buFont typeface="Wingdings" panose="05000000000000000000" pitchFamily="2" charset="2"/>
              <a:buChar char="q"/>
            </a:pPr>
            <a:endParaRPr lang="en-US" sz="2200" dirty="0"/>
          </a:p>
          <a:p>
            <a:pPr marL="274320" lvl="1" indent="0">
              <a:buNone/>
            </a:pPr>
            <a:endParaRPr lang="en-US" sz="1800" dirty="0"/>
          </a:p>
          <a:p>
            <a:pPr marL="365760" lvl="1" indent="0">
              <a:lnSpc>
                <a:spcPct val="90000"/>
              </a:lnSpc>
              <a:spcAft>
                <a:spcPts val="600"/>
              </a:spcAft>
              <a:buNone/>
              <a:defRPr/>
            </a:pPr>
            <a:endParaRPr lang="en-US" sz="1800" dirty="0">
              <a:solidFill>
                <a:schemeClr val="tx2">
                  <a:lumMod val="75000"/>
                </a:schemeClr>
              </a:solidFill>
            </a:endParaRP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457200" indent="-365760" fontAlgn="auto">
              <a:lnSpc>
                <a:spcPct val="90000"/>
              </a:lnSpc>
              <a:spcBef>
                <a:spcPts val="800"/>
              </a:spcBef>
              <a:spcAft>
                <a:spcPts val="600"/>
              </a:spcAft>
              <a:buNone/>
              <a:defRPr/>
            </a:pPr>
            <a:endParaRPr lang="en-US" sz="2400" dirty="0">
              <a:solidFill>
                <a:srgbClr val="FF0000"/>
              </a:solidFill>
            </a:endParaRPr>
          </a:p>
          <a:p>
            <a:pPr marL="365760" indent="-256032" fontAlgn="auto">
              <a:lnSpc>
                <a:spcPct val="90000"/>
              </a:lnSpc>
              <a:spcAft>
                <a:spcPts val="0"/>
              </a:spcAft>
              <a:buFont typeface="Wingdings 3"/>
              <a:buChar char=""/>
              <a:defRPr/>
            </a:pPr>
            <a:endParaRPr lang="en-US" sz="2400" dirty="0"/>
          </a:p>
          <a:p>
            <a:pPr marL="365760" indent="-256032" fontAlgn="auto">
              <a:lnSpc>
                <a:spcPct val="90000"/>
              </a:lnSpc>
              <a:spcAft>
                <a:spcPts val="0"/>
              </a:spcAft>
              <a:buFont typeface="Wingdings" pitchFamily="2" charset="2"/>
              <a:buNone/>
              <a:defRPr/>
            </a:pPr>
            <a:endParaRPr lang="en-US" sz="2400" dirty="0"/>
          </a:p>
          <a:p>
            <a:pPr marL="365760" indent="-256032" fontAlgn="auto">
              <a:lnSpc>
                <a:spcPct val="90000"/>
              </a:lnSpc>
              <a:spcAft>
                <a:spcPts val="0"/>
              </a:spcAft>
              <a:buFont typeface="Wingdings 3"/>
              <a:buChar char=""/>
              <a:defRPr/>
            </a:pPr>
            <a:endParaRPr lang="en-US" sz="2400" dirty="0"/>
          </a:p>
          <a:p>
            <a:pPr marL="365760" indent="-256032" fontAlgn="auto">
              <a:lnSpc>
                <a:spcPct val="90000"/>
              </a:lnSpc>
              <a:spcAft>
                <a:spcPts val="0"/>
              </a:spcAft>
              <a:buFont typeface="Wingdings" pitchFamily="2" charset="2"/>
              <a:buNone/>
              <a:defRPr/>
            </a:pPr>
            <a:endParaRPr lang="en-US" sz="2400" dirty="0"/>
          </a:p>
          <a:p>
            <a:pPr marL="365760" indent="-256032" fontAlgn="auto">
              <a:lnSpc>
                <a:spcPct val="90000"/>
              </a:lnSpc>
              <a:spcAft>
                <a:spcPts val="0"/>
              </a:spcAft>
              <a:buFont typeface="Wingdings 3"/>
              <a:buChar char=""/>
              <a:defRPr/>
            </a:pPr>
            <a:endParaRPr lang="en-US" sz="2400" dirty="0"/>
          </a:p>
        </p:txBody>
      </p:sp>
    </p:spTree>
    <p:extLst>
      <p:ext uri="{BB962C8B-B14F-4D97-AF65-F5344CB8AC3E}">
        <p14:creationId xmlns:p14="http://schemas.microsoft.com/office/powerpoint/2010/main" val="397007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533400" y="533400"/>
            <a:ext cx="8229600" cy="1219200"/>
          </a:xfrm>
        </p:spPr>
        <p:txBody>
          <a:bodyPr>
            <a:normAutofit fontScale="90000"/>
          </a:bodyPr>
          <a:lstStyle/>
          <a:p>
            <a:pPr algn="ctr" fontAlgn="auto">
              <a:spcAft>
                <a:spcPts val="0"/>
              </a:spcAft>
              <a:defRPr/>
            </a:pPr>
            <a:r>
              <a:rPr lang="en-US" sz="3600" dirty="0"/>
              <a:t>Administrative Changes</a:t>
            </a:r>
            <a:br>
              <a:rPr lang="en-US" sz="3600" dirty="0"/>
            </a:br>
            <a:r>
              <a:rPr lang="en-US" sz="3100" dirty="0"/>
              <a:t>(continued)</a:t>
            </a:r>
            <a:br>
              <a:rPr lang="en-US" sz="3100" dirty="0"/>
            </a:br>
            <a:endParaRPr lang="en-US" sz="2800" dirty="0"/>
          </a:p>
        </p:txBody>
      </p:sp>
      <p:sp>
        <p:nvSpPr>
          <p:cNvPr id="9219" name="Rectangle 7"/>
          <p:cNvSpPr>
            <a:spLocks noGrp="1" noChangeArrowheads="1"/>
          </p:cNvSpPr>
          <p:nvPr>
            <p:ph idx="1"/>
          </p:nvPr>
        </p:nvSpPr>
        <p:spPr>
          <a:xfrm>
            <a:off x="228600" y="1752600"/>
            <a:ext cx="8763000" cy="4724400"/>
          </a:xfrm>
        </p:spPr>
        <p:txBody>
          <a:bodyPr>
            <a:normAutofit fontScale="85000" lnSpcReduction="20000"/>
          </a:bodyPr>
          <a:lstStyle/>
          <a:p>
            <a:pPr marL="457200" indent="-365760">
              <a:lnSpc>
                <a:spcPct val="90000"/>
              </a:lnSpc>
              <a:spcAft>
                <a:spcPts val="600"/>
              </a:spcAft>
              <a:buFont typeface="Wingdings" panose="05000000000000000000" pitchFamily="2" charset="2"/>
              <a:buChar char="q"/>
              <a:defRPr/>
            </a:pPr>
            <a:r>
              <a:rPr lang="en-US" sz="2800" dirty="0">
                <a:solidFill>
                  <a:schemeClr val="accent2">
                    <a:lumMod val="75000"/>
                  </a:schemeClr>
                </a:solidFill>
              </a:rPr>
              <a:t>Response to the Human Services Staff Evaluation will be </a:t>
            </a:r>
            <a:r>
              <a:rPr lang="en-US" sz="2800" u="sng" dirty="0">
                <a:solidFill>
                  <a:srgbClr val="FF0000"/>
                </a:solidFill>
              </a:rPr>
              <a:t>emailed</a:t>
            </a:r>
            <a:r>
              <a:rPr lang="en-US" sz="2800" dirty="0">
                <a:solidFill>
                  <a:schemeClr val="accent2">
                    <a:lumMod val="75000"/>
                  </a:schemeClr>
                </a:solidFill>
              </a:rPr>
              <a:t> to the agency contacts listed in the proposal in Late November.</a:t>
            </a:r>
          </a:p>
          <a:p>
            <a:pPr lvl="1">
              <a:lnSpc>
                <a:spcPct val="90000"/>
              </a:lnSpc>
              <a:spcAft>
                <a:spcPts val="600"/>
              </a:spcAft>
              <a:buClr>
                <a:schemeClr val="tx1"/>
              </a:buClr>
              <a:buFont typeface="Wingdings" panose="05000000000000000000" pitchFamily="2" charset="2"/>
              <a:buChar char="§"/>
              <a:defRPr/>
            </a:pPr>
            <a:r>
              <a:rPr lang="en-US" sz="2400" dirty="0">
                <a:solidFill>
                  <a:schemeClr val="accent2">
                    <a:lumMod val="75000"/>
                  </a:schemeClr>
                </a:solidFill>
              </a:rPr>
              <a:t>This will be the </a:t>
            </a:r>
            <a:r>
              <a:rPr lang="en-US" sz="2400" u="sng" dirty="0">
                <a:solidFill>
                  <a:srgbClr val="FF0000"/>
                </a:solidFill>
              </a:rPr>
              <a:t>only</a:t>
            </a:r>
            <a:r>
              <a:rPr lang="en-US" sz="2400" dirty="0">
                <a:solidFill>
                  <a:schemeClr val="accent2">
                    <a:lumMod val="75000"/>
                  </a:schemeClr>
                </a:solidFill>
              </a:rPr>
              <a:t> opportunity to present additional information during the funding process.</a:t>
            </a:r>
          </a:p>
          <a:p>
            <a:pPr lvl="1">
              <a:lnSpc>
                <a:spcPct val="90000"/>
              </a:lnSpc>
              <a:spcAft>
                <a:spcPts val="600"/>
              </a:spcAft>
              <a:buClr>
                <a:schemeClr val="tx1"/>
              </a:buClr>
              <a:buFont typeface="Wingdings" panose="05000000000000000000" pitchFamily="2" charset="2"/>
              <a:buChar char="§"/>
              <a:defRPr/>
            </a:pPr>
            <a:r>
              <a:rPr lang="en-US" sz="2400" dirty="0">
                <a:solidFill>
                  <a:schemeClr val="accent2">
                    <a:lumMod val="75000"/>
                  </a:schemeClr>
                </a:solidFill>
              </a:rPr>
              <a:t>Provide a list containing </a:t>
            </a:r>
            <a:r>
              <a:rPr lang="en-US" sz="2400" u="sng" dirty="0">
                <a:solidFill>
                  <a:srgbClr val="FF0000"/>
                </a:solidFill>
              </a:rPr>
              <a:t>2 different </a:t>
            </a:r>
            <a:r>
              <a:rPr lang="en-US" sz="2400" dirty="0">
                <a:solidFill>
                  <a:schemeClr val="accent2">
                    <a:lumMod val="75000"/>
                  </a:schemeClr>
                </a:solidFill>
              </a:rPr>
              <a:t>agency contacts with email addresses to ensure timely transmission of the Human Services Staff Evaluation (Proposal, page 1).</a:t>
            </a:r>
          </a:p>
          <a:p>
            <a:pPr lvl="1">
              <a:lnSpc>
                <a:spcPct val="90000"/>
              </a:lnSpc>
              <a:spcAft>
                <a:spcPts val="600"/>
              </a:spcAft>
              <a:buClr>
                <a:schemeClr val="tx1"/>
              </a:buClr>
              <a:buFont typeface="Wingdings" panose="05000000000000000000" pitchFamily="2" charset="2"/>
              <a:buChar char="§"/>
              <a:defRPr/>
            </a:pPr>
            <a:r>
              <a:rPr lang="en-US" sz="2400" dirty="0">
                <a:solidFill>
                  <a:schemeClr val="accent2">
                    <a:lumMod val="75000"/>
                  </a:schemeClr>
                </a:solidFill>
              </a:rPr>
              <a:t>Any Agency that fails to attend and present for their presentation will </a:t>
            </a:r>
            <a:r>
              <a:rPr lang="en-US" sz="2400" i="1" dirty="0">
                <a:solidFill>
                  <a:schemeClr val="accent2">
                    <a:lumMod val="75000"/>
                  </a:schemeClr>
                </a:solidFill>
              </a:rPr>
              <a:t>receive</a:t>
            </a:r>
            <a:r>
              <a:rPr lang="en-US" sz="2400" dirty="0">
                <a:solidFill>
                  <a:schemeClr val="accent2">
                    <a:lumMod val="75000"/>
                  </a:schemeClr>
                </a:solidFill>
              </a:rPr>
              <a:t> </a:t>
            </a:r>
            <a:r>
              <a:rPr lang="en-US" sz="2400" u="sng" dirty="0">
                <a:solidFill>
                  <a:srgbClr val="FF0000"/>
                </a:solidFill>
              </a:rPr>
              <a:t>0 points</a:t>
            </a:r>
            <a:r>
              <a:rPr lang="en-US" sz="2400" dirty="0">
                <a:solidFill>
                  <a:srgbClr val="FF0000"/>
                </a:solidFill>
              </a:rPr>
              <a:t> </a:t>
            </a:r>
            <a:r>
              <a:rPr lang="en-US" sz="2400" dirty="0">
                <a:solidFill>
                  <a:schemeClr val="accent2">
                    <a:lumMod val="75000"/>
                  </a:schemeClr>
                </a:solidFill>
              </a:rPr>
              <a:t>for presentation.</a:t>
            </a:r>
          </a:p>
          <a:p>
            <a:pPr lvl="1">
              <a:lnSpc>
                <a:spcPct val="90000"/>
              </a:lnSpc>
              <a:spcAft>
                <a:spcPts val="600"/>
              </a:spcAft>
              <a:buClr>
                <a:schemeClr val="tx1"/>
              </a:buClr>
              <a:buFont typeface="Wingdings" panose="05000000000000000000" pitchFamily="2" charset="2"/>
              <a:buChar char="§"/>
              <a:defRPr/>
            </a:pPr>
            <a:r>
              <a:rPr lang="en-US" sz="2400" dirty="0">
                <a:solidFill>
                  <a:schemeClr val="accent2">
                    <a:lumMod val="75000"/>
                  </a:schemeClr>
                </a:solidFill>
              </a:rPr>
              <a:t>Any Agency that fails to respond to the Human Services Staff Evaluation or submits their response after the December deadline, will receive a </a:t>
            </a:r>
            <a:r>
              <a:rPr lang="en-US" sz="2400" u="sng" dirty="0">
                <a:solidFill>
                  <a:srgbClr val="FF0000"/>
                </a:solidFill>
              </a:rPr>
              <a:t>10 point</a:t>
            </a:r>
            <a:r>
              <a:rPr lang="en-US" sz="2400" dirty="0">
                <a:solidFill>
                  <a:srgbClr val="FF0000"/>
                </a:solidFill>
              </a:rPr>
              <a:t> </a:t>
            </a:r>
            <a:r>
              <a:rPr lang="en-US" sz="2400" dirty="0">
                <a:solidFill>
                  <a:schemeClr val="accent2">
                    <a:lumMod val="75000"/>
                  </a:schemeClr>
                </a:solidFill>
              </a:rPr>
              <a:t>reduction.</a:t>
            </a:r>
            <a:r>
              <a:rPr lang="en-US" sz="2400" u="sng" dirty="0">
                <a:solidFill>
                  <a:schemeClr val="accent2">
                    <a:lumMod val="75000"/>
                  </a:schemeClr>
                </a:solidFill>
              </a:rPr>
              <a:t> </a:t>
            </a:r>
            <a:endParaRPr lang="en-US" sz="2400" dirty="0">
              <a:solidFill>
                <a:schemeClr val="accent2">
                  <a:lumMod val="75000"/>
                </a:schemeClr>
              </a:solidFill>
            </a:endParaRPr>
          </a:p>
          <a:p>
            <a:pPr lvl="1">
              <a:lnSpc>
                <a:spcPct val="90000"/>
              </a:lnSpc>
              <a:spcAft>
                <a:spcPts val="600"/>
              </a:spcAft>
              <a:buClr>
                <a:schemeClr val="tx1"/>
              </a:buClr>
              <a:buFont typeface="Wingdings" panose="05000000000000000000" pitchFamily="2" charset="2"/>
              <a:buChar char="§"/>
              <a:defRPr/>
            </a:pPr>
            <a:r>
              <a:rPr lang="en-US" sz="2400" dirty="0">
                <a:solidFill>
                  <a:schemeClr val="accent2">
                    <a:lumMod val="75000"/>
                  </a:schemeClr>
                </a:solidFill>
              </a:rPr>
              <a:t>Any Agency that fails to attend and present at the agency presentation and doesn’t submit a response to the Human Services Staff Evaluation will be </a:t>
            </a:r>
            <a:r>
              <a:rPr lang="en-US" sz="2400" u="sng" dirty="0">
                <a:solidFill>
                  <a:srgbClr val="FF0000"/>
                </a:solidFill>
              </a:rPr>
              <a:t>disqualified</a:t>
            </a:r>
            <a:r>
              <a:rPr lang="en-US" sz="2400" dirty="0">
                <a:solidFill>
                  <a:schemeClr val="accent2">
                    <a:lumMod val="75000"/>
                  </a:schemeClr>
                </a:solidFill>
              </a:rPr>
              <a:t> from the funding process.</a:t>
            </a: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731520" lvl="1" indent="-365760">
              <a:lnSpc>
                <a:spcPct val="90000"/>
              </a:lnSpc>
              <a:spcAft>
                <a:spcPts val="600"/>
              </a:spcAft>
              <a:buFont typeface="Wingdings" pitchFamily="2" charset="2"/>
              <a:buChar char="q"/>
              <a:defRPr/>
            </a:pPr>
            <a:endParaRPr lang="en-US" sz="1800" dirty="0">
              <a:solidFill>
                <a:schemeClr val="tx2">
                  <a:lumMod val="75000"/>
                </a:schemeClr>
              </a:solidFill>
            </a:endParaRPr>
          </a:p>
          <a:p>
            <a:pPr marL="457200" indent="-365760" fontAlgn="auto">
              <a:lnSpc>
                <a:spcPct val="90000"/>
              </a:lnSpc>
              <a:spcBef>
                <a:spcPts val="800"/>
              </a:spcBef>
              <a:spcAft>
                <a:spcPts val="600"/>
              </a:spcAft>
              <a:buNone/>
              <a:defRPr/>
            </a:pPr>
            <a:endParaRPr lang="en-US" sz="2400" dirty="0">
              <a:solidFill>
                <a:srgbClr val="FF0000"/>
              </a:solidFill>
            </a:endParaRPr>
          </a:p>
          <a:p>
            <a:pPr marL="365760" indent="-256032" fontAlgn="auto">
              <a:lnSpc>
                <a:spcPct val="90000"/>
              </a:lnSpc>
              <a:spcAft>
                <a:spcPts val="0"/>
              </a:spcAft>
              <a:buFont typeface="Wingdings 3"/>
              <a:buChar char=""/>
              <a:defRPr/>
            </a:pPr>
            <a:endParaRPr lang="en-US" sz="2400" dirty="0"/>
          </a:p>
          <a:p>
            <a:pPr marL="365760" indent="-256032" fontAlgn="auto">
              <a:lnSpc>
                <a:spcPct val="90000"/>
              </a:lnSpc>
              <a:spcAft>
                <a:spcPts val="0"/>
              </a:spcAft>
              <a:buFont typeface="Wingdings" pitchFamily="2" charset="2"/>
              <a:buNone/>
              <a:defRPr/>
            </a:pPr>
            <a:endParaRPr lang="en-US" sz="2400" dirty="0"/>
          </a:p>
          <a:p>
            <a:pPr marL="365760" indent="-256032" fontAlgn="auto">
              <a:lnSpc>
                <a:spcPct val="90000"/>
              </a:lnSpc>
              <a:spcAft>
                <a:spcPts val="0"/>
              </a:spcAft>
              <a:buFont typeface="Wingdings 3"/>
              <a:buChar char=""/>
              <a:defRPr/>
            </a:pPr>
            <a:endParaRPr lang="en-US" sz="2400" dirty="0"/>
          </a:p>
          <a:p>
            <a:pPr marL="365760" indent="-256032" fontAlgn="auto">
              <a:lnSpc>
                <a:spcPct val="90000"/>
              </a:lnSpc>
              <a:spcAft>
                <a:spcPts val="0"/>
              </a:spcAft>
              <a:buFont typeface="Wingdings" pitchFamily="2" charset="2"/>
              <a:buNone/>
              <a:defRPr/>
            </a:pPr>
            <a:endParaRPr lang="en-US" sz="2400" dirty="0"/>
          </a:p>
          <a:p>
            <a:pPr marL="365760" indent="-256032" fontAlgn="auto">
              <a:lnSpc>
                <a:spcPct val="90000"/>
              </a:lnSpc>
              <a:spcAft>
                <a:spcPts val="0"/>
              </a:spcAft>
              <a:buFont typeface="Wingdings 3"/>
              <a:buChar char=""/>
              <a:defRPr/>
            </a:pPr>
            <a:endParaRPr lang="en-US"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18509</TotalTime>
  <Words>6413</Words>
  <Application>Microsoft Office PowerPoint</Application>
  <PresentationFormat>On-screen Show (4:3)</PresentationFormat>
  <Paragraphs>826</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 Black</vt:lpstr>
      <vt:lpstr>Calibri</vt:lpstr>
      <vt:lpstr>Century Gothic</vt:lpstr>
      <vt:lpstr>Garamond</vt:lpstr>
      <vt:lpstr>Wingdings</vt:lpstr>
      <vt:lpstr>Wingdings 3</vt:lpstr>
      <vt:lpstr>Savon</vt:lpstr>
      <vt:lpstr>Applicant Orientation</vt:lpstr>
      <vt:lpstr>Agenda for today’s meeting</vt:lpstr>
      <vt:lpstr>Orientation Purpose</vt:lpstr>
      <vt:lpstr>Why have a combined  proposal process?</vt:lpstr>
      <vt:lpstr>Funding Packets Overview </vt:lpstr>
      <vt:lpstr>       Funding Packets            Overview Continued</vt:lpstr>
      <vt:lpstr>Calendar of Events (Key Dates)</vt:lpstr>
      <vt:lpstr>Administrative Changes </vt:lpstr>
      <vt:lpstr>Administrative Changes (continued) </vt:lpstr>
      <vt:lpstr>Examples of Funding Caps for  Scottsdale Cares and General Funds</vt:lpstr>
      <vt:lpstr>Human Services Staff Evaluation</vt:lpstr>
      <vt:lpstr>Agency Proposal Evaluation Tool</vt:lpstr>
      <vt:lpstr>Evaluation Tool Guidelines </vt:lpstr>
      <vt:lpstr>CDBG Funds</vt:lpstr>
      <vt:lpstr>National Objectives</vt:lpstr>
      <vt:lpstr>Types of Eligible Projects</vt:lpstr>
      <vt:lpstr>Types of Proposals</vt:lpstr>
      <vt:lpstr>Housing Proposals</vt:lpstr>
      <vt:lpstr>Facility Proposals</vt:lpstr>
      <vt:lpstr>Significant Regulatory Concerns</vt:lpstr>
      <vt:lpstr>Anticipated CDBG Allocation</vt:lpstr>
      <vt:lpstr>Monthly Reporting</vt:lpstr>
      <vt:lpstr>Reimbursement Requirements </vt:lpstr>
      <vt:lpstr>HOME Funds</vt:lpstr>
      <vt:lpstr>Eligible Projects</vt:lpstr>
      <vt:lpstr>Anticipated HOME Allocation</vt:lpstr>
      <vt:lpstr>HOME Proposal and Attachments</vt:lpstr>
      <vt:lpstr>HOME Market Demand Study</vt:lpstr>
      <vt:lpstr>CHDO Certification and Qualifying Criteria</vt:lpstr>
      <vt:lpstr>Monitoring Process</vt:lpstr>
      <vt:lpstr>Quarterly Reporting</vt:lpstr>
      <vt:lpstr>Reimbursement Requirements </vt:lpstr>
      <vt:lpstr>Scottsdale Cares</vt:lpstr>
      <vt:lpstr>Eligible Activities</vt:lpstr>
      <vt:lpstr>Anticipated Allocation</vt:lpstr>
      <vt:lpstr>General Funds</vt:lpstr>
      <vt:lpstr>Eligible Activities </vt:lpstr>
      <vt:lpstr>Anticipated Allocation</vt:lpstr>
      <vt:lpstr>Reimbursement Requirements for Scottsdale Cares and General Funds </vt:lpstr>
      <vt:lpstr>Endowment Funds</vt:lpstr>
      <vt:lpstr>Endowment Fund Categories</vt:lpstr>
      <vt:lpstr>Anticipated Budget</vt:lpstr>
      <vt:lpstr>Reimbursement Requirements </vt:lpstr>
      <vt:lpstr>Proposal Submission</vt:lpstr>
      <vt:lpstr>Proposal Submittal for  All Funding Sources</vt:lpstr>
      <vt:lpstr>BUDGET Submittal for All Funding Sources</vt:lpstr>
      <vt:lpstr>BUDGET Submittal for All Funding Sources (continued)</vt:lpstr>
      <vt:lpstr>Budget Website</vt:lpstr>
      <vt:lpstr>Staff Contacts for questions or concerns:</vt:lpstr>
    </vt:vector>
  </TitlesOfParts>
  <Company>City of Scottsdale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Proposal  for Project Name</dc:title>
  <dc:creator>Justin M Lisonbee</dc:creator>
  <cp:lastModifiedBy>Payakovich, Michele</cp:lastModifiedBy>
  <cp:revision>1094</cp:revision>
  <cp:lastPrinted>2020-08-14T19:09:38Z</cp:lastPrinted>
  <dcterms:created xsi:type="dcterms:W3CDTF">2006-09-29T23:15:21Z</dcterms:created>
  <dcterms:modified xsi:type="dcterms:W3CDTF">2020-09-04T18:59:13Z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